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 id="2147483650" r:id="rId2"/>
    <p:sldMasterId id="2147483652" r:id="rId3"/>
    <p:sldMasterId id="2147483654" r:id="rId4"/>
  </p:sldMasterIdLst>
  <p:notesMasterIdLst>
    <p:notesMasterId r:id="rId35"/>
  </p:notesMasterIdLst>
  <p:sldIdLst>
    <p:sldId id="256" r:id="rId5"/>
    <p:sldId id="257" r:id="rId6"/>
    <p:sldId id="258" r:id="rId7"/>
    <p:sldId id="259" r:id="rId8"/>
    <p:sldId id="260" r:id="rId9"/>
    <p:sldId id="261" r:id="rId10"/>
    <p:sldId id="262" r:id="rId11"/>
    <p:sldId id="263" r:id="rId12"/>
    <p:sldId id="264" r:id="rId13"/>
    <p:sldId id="265" r:id="rId14"/>
    <p:sldId id="269" r:id="rId15"/>
    <p:sldId id="285" r:id="rId16"/>
    <p:sldId id="287" r:id="rId17"/>
    <p:sldId id="273" r:id="rId18"/>
    <p:sldId id="274" r:id="rId19"/>
    <p:sldId id="286" r:id="rId20"/>
    <p:sldId id="298" r:id="rId21"/>
    <p:sldId id="289" r:id="rId22"/>
    <p:sldId id="290" r:id="rId23"/>
    <p:sldId id="295" r:id="rId24"/>
    <p:sldId id="291" r:id="rId25"/>
    <p:sldId id="266" r:id="rId26"/>
    <p:sldId id="267" r:id="rId27"/>
    <p:sldId id="268" r:id="rId28"/>
    <p:sldId id="283" r:id="rId29"/>
    <p:sldId id="288" r:id="rId30"/>
    <p:sldId id="279" r:id="rId31"/>
    <p:sldId id="280" r:id="rId32"/>
    <p:sldId id="281" r:id="rId33"/>
    <p:sldId id="282" r:id="rId34"/>
  </p:sldIdLst>
  <p:sldSz cx="9144000" cy="6858000" type="screen4x3"/>
  <p:notesSz cx="7010400"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1" roundtripDataSignature="AMtx7mgKFfY2jTA8chUuViYtZgg03ko8Y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E027DF-5E73-4070-A782-FBFE0C9895E2}">
  <a:tblStyle styleId="{EBE027DF-5E73-4070-A782-FBFE0C9895E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varScale="1">
        <p:scale>
          <a:sx n="81" d="100"/>
          <a:sy n="81" d="100"/>
        </p:scale>
        <p:origin x="152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1804"/>
          </a:xfrm>
          <a:prstGeom prst="rect">
            <a:avLst/>
          </a:prstGeom>
          <a:noFill/>
          <a:ln>
            <a:noFill/>
          </a:ln>
        </p:spPr>
        <p:txBody>
          <a:bodyPr spcFirstLastPara="1" wrap="square" lIns="92815" tIns="46395" rIns="92815" bIns="46395"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970937" y="0"/>
            <a:ext cx="3037840" cy="461804"/>
          </a:xfrm>
          <a:prstGeom prst="rect">
            <a:avLst/>
          </a:prstGeom>
          <a:noFill/>
          <a:ln>
            <a:noFill/>
          </a:ln>
        </p:spPr>
        <p:txBody>
          <a:bodyPr spcFirstLastPara="1" wrap="square" lIns="92815" tIns="46395" rIns="92815" bIns="46395"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040" y="4387136"/>
            <a:ext cx="5608320" cy="4156234"/>
          </a:xfrm>
          <a:prstGeom prst="rect">
            <a:avLst/>
          </a:prstGeom>
          <a:noFill/>
          <a:ln>
            <a:noFill/>
          </a:ln>
        </p:spPr>
        <p:txBody>
          <a:bodyPr spcFirstLastPara="1" wrap="square" lIns="92815" tIns="46395" rIns="92815" bIns="46395"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772667"/>
            <a:ext cx="3037840" cy="461804"/>
          </a:xfrm>
          <a:prstGeom prst="rect">
            <a:avLst/>
          </a:prstGeom>
          <a:noFill/>
          <a:ln>
            <a:noFill/>
          </a:ln>
        </p:spPr>
        <p:txBody>
          <a:bodyPr spcFirstLastPara="1" wrap="square" lIns="92815" tIns="46395" rIns="92815" bIns="46395"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970937" y="8772667"/>
            <a:ext cx="3037840" cy="461804"/>
          </a:xfrm>
          <a:prstGeom prst="rect">
            <a:avLst/>
          </a:prstGeom>
          <a:noFill/>
          <a:ln>
            <a:noFill/>
          </a:ln>
        </p:spPr>
        <p:txBody>
          <a:bodyPr spcFirstLastPara="1" wrap="square" lIns="92815" tIns="46395" rIns="92815" bIns="46395" anchor="b" anchorCtr="0">
            <a:noAutofit/>
          </a:bodyPr>
          <a:lstStyle/>
          <a:p>
            <a:pPr algn="r">
              <a:buSzPts val="1200"/>
            </a:pPr>
            <a:fld id="{00000000-1234-1234-1234-123412341234}" type="slidenum">
              <a:rPr lang="en-US" sz="1200" smtClean="0">
                <a:latin typeface="Calibri"/>
                <a:ea typeface="Calibri"/>
                <a:cs typeface="Calibri"/>
                <a:sym typeface="Calibri"/>
              </a:rPr>
              <a:pPr algn="r">
                <a:buSzPts val="1200"/>
              </a:pPr>
              <a:t>‹#›</a:t>
            </a:fld>
            <a:endParaRPr lang="en-US" dirty="0"/>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12" name="Google Shape;112;p1: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0: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72" name="Google Shape;172;p10: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4: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206" name="Google Shape;206;p14: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0EC5A3-48CB-4520-A836-F4A94C9EE20D}" type="slidenum">
              <a:rPr lang="en-US" altLang="en-US" smtClean="0"/>
              <a:pPr/>
              <a:t>11</a:t>
            </a:fld>
            <a:endParaRPr lang="en-US" altLang="en-US" dirty="0"/>
          </a:p>
        </p:txBody>
      </p:sp>
    </p:spTree>
    <p:extLst>
      <p:ext uri="{BB962C8B-B14F-4D97-AF65-F5344CB8AC3E}">
        <p14:creationId xmlns:p14="http://schemas.microsoft.com/office/powerpoint/2010/main" val="498976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005B2421-3480-FC43-D845-87E60B845F5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4FAA0DBE-27E5-8B53-E00A-72E843200E8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268" name="Slide Number Placeholder 3">
            <a:extLst>
              <a:ext uri="{FF2B5EF4-FFF2-40B4-BE49-F238E27FC236}">
                <a16:creationId xmlns:a16="http://schemas.microsoft.com/office/drawing/2014/main" id="{795A5B5F-A9A7-92B9-F647-EE0FFA75A0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7F4943-6038-4BAC-A9AA-E336A4106B6F}" type="slidenum">
              <a:rPr lang="en-US" altLang="en-US">
                <a:latin typeface="Calibri" panose="020F0502020204030204" pitchFamily="34" charset="0"/>
              </a:rPr>
              <a:pPr/>
              <a:t>12</a:t>
            </a:fld>
            <a:endParaRPr lang="en-US" altLang="en-US" dirty="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18: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376" name="Google Shape;376;p18:notes"/>
          <p:cNvSpPr txBox="1">
            <a:spLocks noGrp="1"/>
          </p:cNvSpPr>
          <p:nvPr>
            <p:ph type="body" idx="1"/>
          </p:nvPr>
        </p:nvSpPr>
        <p:spPr>
          <a:xfrm>
            <a:off x="701040" y="4387136"/>
            <a:ext cx="5608320" cy="4156234"/>
          </a:xfrm>
          <a:prstGeom prst="rect">
            <a:avLst/>
          </a:prstGeom>
          <a:noFill/>
          <a:ln>
            <a:noFill/>
          </a:ln>
        </p:spPr>
        <p:txBody>
          <a:bodyPr spcFirstLastPara="1" wrap="square" lIns="92815" tIns="46395" rIns="92815" bIns="46395" anchor="t" anchorCtr="0">
            <a:noAutofit/>
          </a:bodyPr>
          <a:lstStyle/>
          <a:p>
            <a:pPr marL="0" indent="0"/>
            <a:endParaRPr dirty="0"/>
          </a:p>
        </p:txBody>
      </p:sp>
      <p:sp>
        <p:nvSpPr>
          <p:cNvPr id="377" name="Google Shape;377;p18:notes"/>
          <p:cNvSpPr txBox="1"/>
          <p:nvPr/>
        </p:nvSpPr>
        <p:spPr>
          <a:xfrm>
            <a:off x="3970937" y="8772667"/>
            <a:ext cx="3037840" cy="461804"/>
          </a:xfrm>
          <a:prstGeom prst="rect">
            <a:avLst/>
          </a:prstGeom>
          <a:noFill/>
          <a:ln>
            <a:noFill/>
          </a:ln>
        </p:spPr>
        <p:txBody>
          <a:bodyPr spcFirstLastPara="1" wrap="square" lIns="92815" tIns="46395" rIns="92815" bIns="46395"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13</a:t>
            </a:fld>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19: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383" name="Google Shape;383;p19:notes"/>
          <p:cNvSpPr txBox="1">
            <a:spLocks noGrp="1"/>
          </p:cNvSpPr>
          <p:nvPr>
            <p:ph type="body" idx="1"/>
          </p:nvPr>
        </p:nvSpPr>
        <p:spPr>
          <a:xfrm>
            <a:off x="701040" y="4387136"/>
            <a:ext cx="5608320" cy="4156234"/>
          </a:xfrm>
          <a:prstGeom prst="rect">
            <a:avLst/>
          </a:prstGeom>
          <a:noFill/>
          <a:ln>
            <a:noFill/>
          </a:ln>
        </p:spPr>
        <p:txBody>
          <a:bodyPr spcFirstLastPara="1" wrap="square" lIns="92815" tIns="46395" rIns="92815" bIns="46395" anchor="t" anchorCtr="0">
            <a:noAutofit/>
          </a:bodyPr>
          <a:lstStyle/>
          <a:p>
            <a:pPr marL="0" indent="0"/>
            <a:endParaRPr dirty="0"/>
          </a:p>
        </p:txBody>
      </p:sp>
      <p:sp>
        <p:nvSpPr>
          <p:cNvPr id="384" name="Google Shape;384;p19:notes"/>
          <p:cNvSpPr txBox="1"/>
          <p:nvPr/>
        </p:nvSpPr>
        <p:spPr>
          <a:xfrm>
            <a:off x="3970937" y="8772667"/>
            <a:ext cx="3037840" cy="461804"/>
          </a:xfrm>
          <a:prstGeom prst="rect">
            <a:avLst/>
          </a:prstGeom>
          <a:noFill/>
          <a:ln>
            <a:noFill/>
          </a:ln>
        </p:spPr>
        <p:txBody>
          <a:bodyPr spcFirstLastPara="1" wrap="square" lIns="92815" tIns="46395" rIns="92815" bIns="46395"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14</a:t>
            </a:fld>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1: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80" name="Google Shape;180;p11: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2: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88" name="Google Shape;188;p12:notes"/>
          <p:cNvSpPr txBox="1">
            <a:spLocks noGrp="1"/>
          </p:cNvSpPr>
          <p:nvPr>
            <p:ph type="body" idx="1"/>
          </p:nvPr>
        </p:nvSpPr>
        <p:spPr>
          <a:xfrm>
            <a:off x="701040" y="4387136"/>
            <a:ext cx="5608320" cy="4156234"/>
          </a:xfrm>
          <a:prstGeom prst="rect">
            <a:avLst/>
          </a:prstGeom>
          <a:noFill/>
          <a:ln>
            <a:noFill/>
          </a:ln>
        </p:spPr>
        <p:txBody>
          <a:bodyPr spcFirstLastPara="1" wrap="square" lIns="92815" tIns="46395" rIns="92815" bIns="46395" anchor="t" anchorCtr="0">
            <a:noAutofit/>
          </a:bodyPr>
          <a:lstStyle/>
          <a:p>
            <a:pPr marL="0" indent="0"/>
            <a:endParaRPr dirty="0"/>
          </a:p>
        </p:txBody>
      </p:sp>
      <p:sp>
        <p:nvSpPr>
          <p:cNvPr id="189" name="Google Shape;189;p12:notes"/>
          <p:cNvSpPr txBox="1"/>
          <p:nvPr/>
        </p:nvSpPr>
        <p:spPr>
          <a:xfrm>
            <a:off x="3970937" y="8772667"/>
            <a:ext cx="3037840" cy="461804"/>
          </a:xfrm>
          <a:prstGeom prst="rect">
            <a:avLst/>
          </a:prstGeom>
          <a:noFill/>
          <a:ln>
            <a:noFill/>
          </a:ln>
        </p:spPr>
        <p:txBody>
          <a:bodyPr spcFirstLastPara="1" wrap="square" lIns="92815" tIns="46395" rIns="92815" bIns="46395"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22</a:t>
            </a:fld>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97" name="Google Shape;197;p13:notes"/>
          <p:cNvSpPr txBox="1">
            <a:spLocks noGrp="1"/>
          </p:cNvSpPr>
          <p:nvPr>
            <p:ph type="body" idx="1"/>
          </p:nvPr>
        </p:nvSpPr>
        <p:spPr>
          <a:xfrm>
            <a:off x="701040" y="4387136"/>
            <a:ext cx="5608320" cy="4156234"/>
          </a:xfrm>
          <a:prstGeom prst="rect">
            <a:avLst/>
          </a:prstGeom>
          <a:noFill/>
          <a:ln>
            <a:noFill/>
          </a:ln>
        </p:spPr>
        <p:txBody>
          <a:bodyPr spcFirstLastPara="1" wrap="square" lIns="92815" tIns="46395" rIns="92815" bIns="46395" anchor="t" anchorCtr="0">
            <a:noAutofit/>
          </a:bodyPr>
          <a:lstStyle/>
          <a:p>
            <a:pPr marL="0" indent="0"/>
            <a:endParaRPr dirty="0"/>
          </a:p>
        </p:txBody>
      </p:sp>
      <p:sp>
        <p:nvSpPr>
          <p:cNvPr id="198" name="Google Shape;198;p13:notes"/>
          <p:cNvSpPr txBox="1"/>
          <p:nvPr/>
        </p:nvSpPr>
        <p:spPr>
          <a:xfrm>
            <a:off x="3970937" y="8772667"/>
            <a:ext cx="3037840" cy="461804"/>
          </a:xfrm>
          <a:prstGeom prst="rect">
            <a:avLst/>
          </a:prstGeom>
          <a:noFill/>
          <a:ln>
            <a:noFill/>
          </a:ln>
        </p:spPr>
        <p:txBody>
          <a:bodyPr spcFirstLastPara="1" wrap="square" lIns="92815" tIns="46395" rIns="92815" bIns="46395"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23</a:t>
            </a:fld>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97" name="Google Shape;197;p13:notes"/>
          <p:cNvSpPr txBox="1">
            <a:spLocks noGrp="1"/>
          </p:cNvSpPr>
          <p:nvPr>
            <p:ph type="body" idx="1"/>
          </p:nvPr>
        </p:nvSpPr>
        <p:spPr>
          <a:xfrm>
            <a:off x="701040" y="4387136"/>
            <a:ext cx="5608320" cy="4156234"/>
          </a:xfrm>
          <a:prstGeom prst="rect">
            <a:avLst/>
          </a:prstGeom>
          <a:noFill/>
          <a:ln>
            <a:noFill/>
          </a:ln>
        </p:spPr>
        <p:txBody>
          <a:bodyPr spcFirstLastPara="1" wrap="square" lIns="92815" tIns="46395" rIns="92815" bIns="46395" anchor="t" anchorCtr="0">
            <a:noAutofit/>
          </a:bodyPr>
          <a:lstStyle/>
          <a:p>
            <a:pPr marL="0" indent="0"/>
            <a:endParaRPr dirty="0"/>
          </a:p>
        </p:txBody>
      </p:sp>
      <p:sp>
        <p:nvSpPr>
          <p:cNvPr id="198" name="Google Shape;198;p13:notes"/>
          <p:cNvSpPr txBox="1"/>
          <p:nvPr/>
        </p:nvSpPr>
        <p:spPr>
          <a:xfrm>
            <a:off x="3970937" y="8772667"/>
            <a:ext cx="3037840" cy="461804"/>
          </a:xfrm>
          <a:prstGeom prst="rect">
            <a:avLst/>
          </a:prstGeom>
          <a:noFill/>
          <a:ln>
            <a:noFill/>
          </a:ln>
        </p:spPr>
        <p:txBody>
          <a:bodyPr spcFirstLastPara="1" wrap="square" lIns="92815" tIns="46395" rIns="92815" bIns="46395"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24</a:t>
            </a:fld>
            <a:endParaRPr dirty="0"/>
          </a:p>
        </p:txBody>
      </p:sp>
    </p:spTree>
    <p:extLst>
      <p:ext uri="{BB962C8B-B14F-4D97-AF65-F5344CB8AC3E}">
        <p14:creationId xmlns:p14="http://schemas.microsoft.com/office/powerpoint/2010/main" val="109710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2: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18" name="Google Shape;118;p2: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24: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420" name="Google Shape;420;p24: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25: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427" name="Google Shape;427;p25: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26: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435" name="Google Shape;435;p26: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27: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442" name="Google Shape;442;p27: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24" name="Google Shape;124;p3: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29" name="Google Shape;129;p4: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35" name="Google Shape;135;p5: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42" name="Google Shape;142;p6: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50" name="Google Shape;150;p7: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57" name="Google Shape;157;p8: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9:notes"/>
          <p:cNvSpPr txBox="1">
            <a:spLocks noGrp="1"/>
          </p:cNvSpPr>
          <p:nvPr>
            <p:ph type="body" idx="1"/>
          </p:nvPr>
        </p:nvSpPr>
        <p:spPr>
          <a:xfrm>
            <a:off x="701040" y="4387136"/>
            <a:ext cx="5608320" cy="4156234"/>
          </a:xfrm>
          <a:prstGeom prst="rect">
            <a:avLst/>
          </a:prstGeom>
        </p:spPr>
        <p:txBody>
          <a:bodyPr spcFirstLastPara="1" wrap="square" lIns="92815" tIns="46395" rIns="92815" bIns="46395" anchor="t" anchorCtr="0">
            <a:noAutofit/>
          </a:bodyPr>
          <a:lstStyle/>
          <a:p>
            <a:pPr marL="0" indent="0"/>
            <a:endParaRPr dirty="0"/>
          </a:p>
        </p:txBody>
      </p:sp>
      <p:sp>
        <p:nvSpPr>
          <p:cNvPr id="165" name="Google Shape;165;p9: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9"/>
          <p:cNvSpPr txBox="1">
            <a:spLocks noGrp="1"/>
          </p:cNvSpPr>
          <p:nvPr>
            <p:ph type="ctrTitle"/>
          </p:nvPr>
        </p:nvSpPr>
        <p:spPr>
          <a:xfrm>
            <a:off x="685800" y="2130425"/>
            <a:ext cx="7772400" cy="1470025"/>
          </a:xfrm>
          <a:prstGeom prst="rect">
            <a:avLst/>
          </a:prstGeom>
          <a:noFill/>
          <a:ln>
            <a:noFill/>
          </a:ln>
        </p:spPr>
        <p:txBody>
          <a:bodyPr spcFirstLastPara="1" wrap="square" lIns="0" tIns="0" rIns="0" bIns="0" anchor="t" anchorCtr="0">
            <a:normAutofit/>
          </a:bodyPr>
          <a:lstStyle>
            <a:lvl1pPr lvl="0" algn="l">
              <a:spcBef>
                <a:spcPts val="0"/>
              </a:spcBef>
              <a:spcAft>
                <a:spcPts val="0"/>
              </a:spcAft>
              <a:buSzPts val="1400"/>
              <a:buNone/>
              <a:defRPr sz="4000" b="1" i="0">
                <a:solidFill>
                  <a:srgbClr val="C2203D"/>
                </a:solidFill>
                <a:latin typeface="Trebuchet MS"/>
                <a:ea typeface="Trebuchet MS"/>
                <a:cs typeface="Trebuchet MS"/>
                <a:sym typeface="Trebuchet MS"/>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29"/>
          <p:cNvSpPr txBox="1">
            <a:spLocks noGrp="1"/>
          </p:cNvSpPr>
          <p:nvPr>
            <p:ph type="subTitle" idx="1"/>
          </p:nvPr>
        </p:nvSpPr>
        <p:spPr>
          <a:xfrm>
            <a:off x="762000" y="5334000"/>
            <a:ext cx="7010400" cy="1022350"/>
          </a:xfrm>
          <a:prstGeom prst="rect">
            <a:avLst/>
          </a:prstGeom>
          <a:noFill/>
          <a:ln>
            <a:noFill/>
          </a:ln>
        </p:spPr>
        <p:txBody>
          <a:bodyPr spcFirstLastPara="1" wrap="square" lIns="0" tIns="0" rIns="0" bIns="0" anchor="t" anchorCtr="0">
            <a:noAutofit/>
          </a:bodyPr>
          <a:lstStyle>
            <a:lvl1pPr lvl="0" algn="l">
              <a:spcBef>
                <a:spcPts val="560"/>
              </a:spcBef>
              <a:spcAft>
                <a:spcPts val="0"/>
              </a:spcAft>
              <a:buClr>
                <a:srgbClr val="595959"/>
              </a:buClr>
              <a:buSzPts val="2800"/>
              <a:buNone/>
              <a:defRPr sz="2800" b="0" i="0">
                <a:solidFill>
                  <a:srgbClr val="595959"/>
                </a:solidFill>
                <a:latin typeface="Trebuchet MS"/>
                <a:ea typeface="Trebuchet MS"/>
                <a:cs typeface="Trebuchet MS"/>
                <a:sym typeface="Trebuchet MS"/>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0" name="Google Shape;20;p29"/>
          <p:cNvSpPr txBox="1">
            <a:spLocks noGrp="1"/>
          </p:cNvSpPr>
          <p:nvPr>
            <p:ph type="dt" idx="10"/>
          </p:nvPr>
        </p:nvSpPr>
        <p:spPr>
          <a:xfrm>
            <a:off x="7010400" y="6356350"/>
            <a:ext cx="1066800" cy="365125"/>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1400"/>
              <a:buNone/>
              <a:defRPr sz="1200">
                <a:solidFill>
                  <a:srgbClr val="898989"/>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1" name="Google Shape;21;p29"/>
          <p:cNvSpPr txBox="1">
            <a:spLocks noGrp="1"/>
          </p:cNvSpPr>
          <p:nvPr>
            <p:ph type="ftr" idx="11"/>
          </p:nvPr>
        </p:nvSpPr>
        <p:spPr>
          <a:xfrm>
            <a:off x="3810000" y="6356350"/>
            <a:ext cx="3048000" cy="36512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31"/>
          <p:cNvSpPr txBox="1">
            <a:spLocks noGrp="1"/>
          </p:cNvSpPr>
          <p:nvPr>
            <p:ph type="title"/>
          </p:nvPr>
        </p:nvSpPr>
        <p:spPr>
          <a:xfrm>
            <a:off x="609601" y="533400"/>
            <a:ext cx="7885112" cy="533400"/>
          </a:xfrm>
          <a:prstGeom prst="rect">
            <a:avLst/>
          </a:prstGeom>
          <a:noFill/>
          <a:ln>
            <a:noFill/>
          </a:ln>
        </p:spPr>
        <p:txBody>
          <a:bodyPr spcFirstLastPara="1" wrap="square" lIns="0" tIns="0" rIns="0" bIns="0" anchor="t" anchorCtr="0">
            <a:normAutofit/>
          </a:bodyPr>
          <a:lstStyle>
            <a:lvl1pPr lvl="0" algn="l">
              <a:spcBef>
                <a:spcPts val="0"/>
              </a:spcBef>
              <a:spcAft>
                <a:spcPts val="0"/>
              </a:spcAft>
              <a:buSzPts val="1400"/>
              <a:buNone/>
              <a:defRPr sz="3200" b="1" cap="none">
                <a:latin typeface="Trebuchet MS"/>
                <a:ea typeface="Trebuchet MS"/>
                <a:cs typeface="Trebuchet MS"/>
                <a:sym typeface="Trebuchet MS"/>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31"/>
          <p:cNvSpPr txBox="1">
            <a:spLocks noGrp="1"/>
          </p:cNvSpPr>
          <p:nvPr>
            <p:ph type="body" idx="1"/>
          </p:nvPr>
        </p:nvSpPr>
        <p:spPr>
          <a:xfrm>
            <a:off x="685800" y="1219200"/>
            <a:ext cx="7808913" cy="4953001"/>
          </a:xfrm>
          <a:prstGeom prst="rect">
            <a:avLst/>
          </a:prstGeom>
          <a:noFill/>
          <a:ln>
            <a:noFill/>
          </a:ln>
        </p:spPr>
        <p:txBody>
          <a:bodyPr spcFirstLastPara="1" wrap="square" lIns="0" tIns="0" rIns="0" bIns="0" anchor="t" anchorCtr="0">
            <a:noAutofit/>
          </a:bodyPr>
          <a:lstStyle>
            <a:lvl1pPr marL="457200" lvl="0" indent="-228600" algn="l">
              <a:spcBef>
                <a:spcPts val="480"/>
              </a:spcBef>
              <a:spcAft>
                <a:spcPts val="0"/>
              </a:spcAft>
              <a:buClr>
                <a:srgbClr val="595959"/>
              </a:buClr>
              <a:buSzPts val="2400"/>
              <a:buNone/>
              <a:defRPr sz="2400">
                <a:solidFill>
                  <a:srgbClr val="595959"/>
                </a:solidFill>
                <a:latin typeface="Trebuchet MS"/>
                <a:ea typeface="Trebuchet MS"/>
                <a:cs typeface="Trebuchet MS"/>
                <a:sym typeface="Trebuchet MS"/>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3" name="Google Shape;33;p31"/>
          <p:cNvSpPr txBox="1">
            <a:spLocks noGrp="1"/>
          </p:cNvSpPr>
          <p:nvPr>
            <p:ph type="dt" idx="10"/>
          </p:nvPr>
        </p:nvSpPr>
        <p:spPr>
          <a:xfrm>
            <a:off x="7010400" y="6356350"/>
            <a:ext cx="1066800" cy="365125"/>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1400"/>
              <a:buNone/>
              <a:defRPr sz="1200">
                <a:solidFill>
                  <a:srgbClr val="898989"/>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4" name="Google Shape;34;p31"/>
          <p:cNvSpPr txBox="1">
            <a:spLocks noGrp="1"/>
          </p:cNvSpPr>
          <p:nvPr>
            <p:ph type="ftr" idx="11"/>
          </p:nvPr>
        </p:nvSpPr>
        <p:spPr>
          <a:xfrm>
            <a:off x="2743200" y="6356350"/>
            <a:ext cx="4114800" cy="36512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5" name="Google Shape;35;p31"/>
          <p:cNvSpPr txBox="1">
            <a:spLocks noGrp="1"/>
          </p:cNvSpPr>
          <p:nvPr>
            <p:ph type="sldNum" idx="12"/>
          </p:nvPr>
        </p:nvSpPr>
        <p:spPr>
          <a:xfrm>
            <a:off x="8229600" y="6356350"/>
            <a:ext cx="457200" cy="365125"/>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B6F2DE9-C35F-1825-2C3F-0084F3694665}"/>
              </a:ext>
            </a:extLst>
          </p:cNvPr>
          <p:cNvPicPr>
            <a:picLocks noChangeAspect="1" noChangeArrowheads="1"/>
          </p:cNvPicPr>
          <p:nvPr/>
        </p:nvPicPr>
        <p:blipFill>
          <a:blip r:embed="rId2" cstate="screen">
            <a:duotone>
              <a:srgbClr val="FFB900"/>
              <a:srgbClr val="FFF1C1"/>
            </a:duotone>
          </a:blip>
          <a:srcRect/>
          <a:stretch>
            <a:fillRect/>
          </a:stretch>
        </p:blipFill>
        <p:spPr bwMode="auto">
          <a:xfrm>
            <a:off x="6378870" y="-685800"/>
            <a:ext cx="3831930" cy="7934325"/>
          </a:xfrm>
          <a:prstGeom prst="rect">
            <a:avLst/>
          </a:prstGeom>
          <a:noFill/>
          <a:ln w="9525">
            <a:noFill/>
            <a:miter lim="800000"/>
            <a:headEnd/>
            <a:tailEnd/>
          </a:ln>
          <a:effectLst/>
        </p:spPr>
      </p:pic>
      <p:pic>
        <p:nvPicPr>
          <p:cNvPr id="3" name="Picture 7">
            <a:extLst>
              <a:ext uri="{FF2B5EF4-FFF2-40B4-BE49-F238E27FC236}">
                <a16:creationId xmlns:a16="http://schemas.microsoft.com/office/drawing/2014/main" id="{13B212F3-64CB-DD4D-E988-88C8153A3B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329363"/>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a:extLst>
              <a:ext uri="{FF2B5EF4-FFF2-40B4-BE49-F238E27FC236}">
                <a16:creationId xmlns:a16="http://schemas.microsoft.com/office/drawing/2014/main" id="{9BCDFB8C-8929-AF5B-4FF2-AE34B94B8354}"/>
              </a:ext>
            </a:extLst>
          </p:cNvPr>
          <p:cNvSpPr>
            <a:spLocks noGrp="1"/>
          </p:cNvSpPr>
          <p:nvPr>
            <p:ph type="dt" sz="half" idx="10"/>
          </p:nvPr>
        </p:nvSpPr>
        <p:spPr/>
        <p:txBody>
          <a:bodyPr/>
          <a:lstStyle>
            <a:lvl1pPr algn="r">
              <a:defRPr/>
            </a:lvl1pPr>
          </a:lstStyle>
          <a:p>
            <a:pPr>
              <a:defRPr/>
            </a:pPr>
            <a:fld id="{E96D84B0-917D-4C19-8812-0A3B44CE5144}" type="datetime1">
              <a:rPr lang="en-US"/>
              <a:pPr>
                <a:defRPr/>
              </a:pPr>
              <a:t>7/25/2023</a:t>
            </a:fld>
            <a:endParaRPr lang="en-US" dirty="0"/>
          </a:p>
        </p:txBody>
      </p:sp>
      <p:sp>
        <p:nvSpPr>
          <p:cNvPr id="5" name="Footer Placeholder 2">
            <a:extLst>
              <a:ext uri="{FF2B5EF4-FFF2-40B4-BE49-F238E27FC236}">
                <a16:creationId xmlns:a16="http://schemas.microsoft.com/office/drawing/2014/main" id="{85DAF735-D265-A37F-33D6-83945E3BD3C6}"/>
              </a:ext>
            </a:extLst>
          </p:cNvPr>
          <p:cNvSpPr>
            <a:spLocks noGrp="1"/>
          </p:cNvSpPr>
          <p:nvPr>
            <p:ph type="ftr" sz="quarter" idx="11"/>
          </p:nvPr>
        </p:nvSpPr>
        <p:spPr>
          <a:xfrm>
            <a:off x="2743200" y="6356350"/>
            <a:ext cx="4114800" cy="365125"/>
          </a:xfrm>
        </p:spPr>
        <p:txBody>
          <a:bodyPr/>
          <a:lstStyle>
            <a:lvl1pPr>
              <a:defRPr/>
            </a:lvl1pPr>
          </a:lstStyle>
          <a:p>
            <a:pPr>
              <a:defRPr/>
            </a:pPr>
            <a:endParaRPr lang="en-US" dirty="0"/>
          </a:p>
        </p:txBody>
      </p:sp>
      <p:sp>
        <p:nvSpPr>
          <p:cNvPr id="6" name="Slide Number Placeholder 3">
            <a:extLst>
              <a:ext uri="{FF2B5EF4-FFF2-40B4-BE49-F238E27FC236}">
                <a16:creationId xmlns:a16="http://schemas.microsoft.com/office/drawing/2014/main" id="{6E10D235-7CE6-03F3-E06A-4AE992B59B91}"/>
              </a:ext>
            </a:extLst>
          </p:cNvPr>
          <p:cNvSpPr>
            <a:spLocks noGrp="1"/>
          </p:cNvSpPr>
          <p:nvPr>
            <p:ph type="sldNum" sz="quarter" idx="12"/>
          </p:nvPr>
        </p:nvSpPr>
        <p:spPr/>
        <p:txBody>
          <a:bodyPr/>
          <a:lstStyle>
            <a:lvl1pPr>
              <a:defRPr/>
            </a:lvl1pPr>
          </a:lstStyle>
          <a:p>
            <a:fld id="{BA606241-1683-479F-945F-2DEAAD3847CF}" type="slidenum">
              <a:rPr lang="en-US" altLang="en-US"/>
              <a:pPr/>
              <a:t>‹#›</a:t>
            </a:fld>
            <a:endParaRPr lang="en-US" altLang="en-US" dirty="0"/>
          </a:p>
        </p:txBody>
      </p:sp>
    </p:spTree>
    <p:extLst>
      <p:ext uri="{BB962C8B-B14F-4D97-AF65-F5344CB8AC3E}">
        <p14:creationId xmlns:p14="http://schemas.microsoft.com/office/powerpoint/2010/main" val="340598479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4"/>
        <p:cNvGrpSpPr/>
        <p:nvPr/>
      </p:nvGrpSpPr>
      <p:grpSpPr>
        <a:xfrm>
          <a:off x="0" y="0"/>
          <a:ext cx="0" cy="0"/>
          <a:chOff x="0" y="0"/>
          <a:chExt cx="0" cy="0"/>
        </a:xfrm>
      </p:grpSpPr>
      <p:sp>
        <p:nvSpPr>
          <p:cNvPr id="45" name="Google Shape;45;p33"/>
          <p:cNvSpPr txBox="1">
            <a:spLocks noGrp="1"/>
          </p:cNvSpPr>
          <p:nvPr>
            <p:ph type="body" idx="1"/>
          </p:nvPr>
        </p:nvSpPr>
        <p:spPr>
          <a:xfrm>
            <a:off x="685800" y="533400"/>
            <a:ext cx="8001000" cy="5592763"/>
          </a:xfrm>
          <a:prstGeom prst="rect">
            <a:avLst/>
          </a:prstGeom>
          <a:noFill/>
          <a:ln>
            <a:noFill/>
          </a:ln>
        </p:spPr>
        <p:txBody>
          <a:bodyPr spcFirstLastPara="1" wrap="square" lIns="0" tIns="0" rIns="0" bIns="0" anchor="t" anchorCtr="0">
            <a:noAutofit/>
          </a:bodyPr>
          <a:lstStyle>
            <a:lvl1pPr marL="457200" lvl="0" indent="-406400" algn="l">
              <a:spcBef>
                <a:spcPts val="560"/>
              </a:spcBef>
              <a:spcAft>
                <a:spcPts val="0"/>
              </a:spcAft>
              <a:buClr>
                <a:schemeClr val="dk1"/>
              </a:buClr>
              <a:buSzPts val="2800"/>
              <a:buChar char="•"/>
              <a:defRPr sz="2800">
                <a:latin typeface="Trebuchet MS"/>
                <a:ea typeface="Trebuchet MS"/>
                <a:cs typeface="Trebuchet MS"/>
                <a:sym typeface="Trebuchet MS"/>
              </a:defRPr>
            </a:lvl1pPr>
            <a:lvl2pPr marL="914400" lvl="1" indent="-381000" algn="l">
              <a:spcBef>
                <a:spcPts val="480"/>
              </a:spcBef>
              <a:spcAft>
                <a:spcPts val="0"/>
              </a:spcAft>
              <a:buClr>
                <a:schemeClr val="dk1"/>
              </a:buClr>
              <a:buSzPts val="2400"/>
              <a:buChar char="–"/>
              <a:defRPr sz="2400">
                <a:latin typeface="Trebuchet MS"/>
                <a:ea typeface="Trebuchet MS"/>
                <a:cs typeface="Trebuchet MS"/>
                <a:sym typeface="Trebuchet MS"/>
              </a:defRPr>
            </a:lvl2pPr>
            <a:lvl3pPr marL="1371600" lvl="2" indent="-355600" algn="l">
              <a:spcBef>
                <a:spcPts val="400"/>
              </a:spcBef>
              <a:spcAft>
                <a:spcPts val="0"/>
              </a:spcAft>
              <a:buClr>
                <a:schemeClr val="dk1"/>
              </a:buClr>
              <a:buSzPts val="2000"/>
              <a:buChar char="•"/>
              <a:defRPr sz="2000">
                <a:latin typeface="Trebuchet MS"/>
                <a:ea typeface="Trebuchet MS"/>
                <a:cs typeface="Trebuchet MS"/>
                <a:sym typeface="Trebuchet MS"/>
              </a:defRPr>
            </a:lvl3pPr>
            <a:lvl4pPr marL="1828800" lvl="3" indent="-355600" algn="l">
              <a:spcBef>
                <a:spcPts val="400"/>
              </a:spcBef>
              <a:spcAft>
                <a:spcPts val="0"/>
              </a:spcAft>
              <a:buClr>
                <a:schemeClr val="dk1"/>
              </a:buClr>
              <a:buSzPts val="2000"/>
              <a:buChar char="–"/>
              <a:defRPr>
                <a:latin typeface="Trebuchet MS"/>
                <a:ea typeface="Trebuchet MS"/>
                <a:cs typeface="Trebuchet MS"/>
                <a:sym typeface="Trebuchet MS"/>
              </a:defRPr>
            </a:lvl4pPr>
            <a:lvl5pPr marL="2286000" lvl="4" indent="-355600" algn="l">
              <a:spcBef>
                <a:spcPts val="400"/>
              </a:spcBef>
              <a:spcAft>
                <a:spcPts val="0"/>
              </a:spcAft>
              <a:buClr>
                <a:schemeClr val="dk1"/>
              </a:buClr>
              <a:buSzPts val="2000"/>
              <a:buChar char="»"/>
              <a:defRPr>
                <a:latin typeface="Trebuchet MS"/>
                <a:ea typeface="Trebuchet MS"/>
                <a:cs typeface="Trebuchet MS"/>
                <a:sym typeface="Trebuchet MS"/>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6" name="Google Shape;46;p33"/>
          <p:cNvSpPr txBox="1">
            <a:spLocks noGrp="1"/>
          </p:cNvSpPr>
          <p:nvPr>
            <p:ph type="dt" idx="10"/>
          </p:nvPr>
        </p:nvSpPr>
        <p:spPr>
          <a:xfrm>
            <a:off x="7010400" y="6356350"/>
            <a:ext cx="1066800" cy="365125"/>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1400"/>
              <a:buNone/>
              <a:defRPr sz="1200">
                <a:solidFill>
                  <a:srgbClr val="898989"/>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p33"/>
          <p:cNvSpPr txBox="1">
            <a:spLocks noGrp="1"/>
          </p:cNvSpPr>
          <p:nvPr>
            <p:ph type="ftr" idx="11"/>
          </p:nvPr>
        </p:nvSpPr>
        <p:spPr>
          <a:xfrm>
            <a:off x="2743200" y="6356350"/>
            <a:ext cx="4114800" cy="36512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33"/>
          <p:cNvSpPr txBox="1">
            <a:spLocks noGrp="1"/>
          </p:cNvSpPr>
          <p:nvPr>
            <p:ph type="sldNum" idx="12"/>
          </p:nvPr>
        </p:nvSpPr>
        <p:spPr>
          <a:xfrm>
            <a:off x="8229600" y="6356350"/>
            <a:ext cx="457200" cy="365125"/>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35"/>
          <p:cNvSpPr txBox="1">
            <a:spLocks noGrp="1"/>
          </p:cNvSpPr>
          <p:nvPr>
            <p:ph type="dt" idx="10"/>
          </p:nvPr>
        </p:nvSpPr>
        <p:spPr>
          <a:xfrm>
            <a:off x="7010400" y="6356350"/>
            <a:ext cx="1066800" cy="365125"/>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1400"/>
              <a:buNone/>
              <a:defRPr sz="1200">
                <a:solidFill>
                  <a:srgbClr val="898989"/>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9" name="Google Shape;59;p35"/>
          <p:cNvSpPr txBox="1">
            <a:spLocks noGrp="1"/>
          </p:cNvSpPr>
          <p:nvPr>
            <p:ph type="ftr" idx="11"/>
          </p:nvPr>
        </p:nvSpPr>
        <p:spPr>
          <a:xfrm>
            <a:off x="2743200" y="6356350"/>
            <a:ext cx="4114800" cy="36512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0" name="Google Shape;60;p35"/>
          <p:cNvSpPr txBox="1">
            <a:spLocks noGrp="1"/>
          </p:cNvSpPr>
          <p:nvPr>
            <p:ph type="sldNum" idx="12"/>
          </p:nvPr>
        </p:nvSpPr>
        <p:spPr>
          <a:xfrm>
            <a:off x="8229600" y="6356350"/>
            <a:ext cx="457200" cy="365125"/>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53CD41AD-9CBF-FD95-E3C2-D07B0C6EF5C3}"/>
              </a:ext>
            </a:extLst>
          </p:cNvPr>
          <p:cNvPicPr>
            <a:picLocks noChangeAspect="1" noChangeArrowheads="1"/>
          </p:cNvPicPr>
          <p:nvPr userDrawn="1"/>
        </p:nvPicPr>
        <p:blipFill>
          <a:blip r:embed="rId2">
            <a:duotone>
              <a:srgbClr val="FFB900"/>
              <a:srgbClr val="FFF1C1"/>
            </a:duotone>
          </a:blip>
          <a:srcRect/>
          <a:stretch>
            <a:fillRect/>
          </a:stretch>
        </p:blipFill>
        <p:spPr bwMode="auto">
          <a:xfrm>
            <a:off x="6378870" y="-685800"/>
            <a:ext cx="3831930" cy="7934325"/>
          </a:xfrm>
          <a:prstGeom prst="rect">
            <a:avLst/>
          </a:prstGeom>
          <a:noFill/>
          <a:ln w="9525">
            <a:noFill/>
            <a:miter lim="800000"/>
            <a:headEnd/>
            <a:tailEnd/>
          </a:ln>
          <a:effectLst/>
        </p:spPr>
      </p:pic>
      <p:pic>
        <p:nvPicPr>
          <p:cNvPr id="4" name="Picture 2">
            <a:extLst>
              <a:ext uri="{FF2B5EF4-FFF2-40B4-BE49-F238E27FC236}">
                <a16:creationId xmlns:a16="http://schemas.microsoft.com/office/drawing/2014/main" id="{09F84C2B-7E1B-E179-A9F5-0B149EE3B88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6329363"/>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85800" y="533400"/>
            <a:ext cx="8001000" cy="5592763"/>
          </a:xfrm>
        </p:spPr>
        <p:txBody>
          <a:bodyPr/>
          <a:lstStyle>
            <a:lvl1pPr>
              <a:defRPr sz="2800">
                <a:latin typeface="Trebuchet MS"/>
                <a:cs typeface="Trebuchet MS"/>
              </a:defRPr>
            </a:lvl1pPr>
            <a:lvl2pPr>
              <a:defRPr sz="2400">
                <a:latin typeface="Trebuchet MS"/>
                <a:cs typeface="Trebuchet MS"/>
              </a:defRPr>
            </a:lvl2pPr>
            <a:lvl3pPr>
              <a:defRPr sz="2000">
                <a:latin typeface="Trebuchet MS"/>
                <a:cs typeface="Trebuchet MS"/>
              </a:defRPr>
            </a:lvl3pPr>
            <a:lvl4pPr>
              <a:defRPr>
                <a:latin typeface="Trebuchet MS"/>
                <a:cs typeface="Trebuchet MS"/>
              </a:defRPr>
            </a:lvl4pPr>
            <a:lvl5pPr>
              <a:defRPr>
                <a:latin typeface="Trebuchet MS"/>
                <a:cs typeface="Trebuchet M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16:creationId xmlns:a16="http://schemas.microsoft.com/office/drawing/2014/main" id="{79CFF821-2FC1-53FA-7743-6EF792CC71D2}"/>
              </a:ext>
            </a:extLst>
          </p:cNvPr>
          <p:cNvSpPr>
            <a:spLocks noGrp="1"/>
          </p:cNvSpPr>
          <p:nvPr>
            <p:ph type="dt" sz="half" idx="10"/>
          </p:nvPr>
        </p:nvSpPr>
        <p:spPr/>
        <p:txBody>
          <a:bodyPr/>
          <a:lstStyle>
            <a:lvl1pPr algn="r">
              <a:defRPr/>
            </a:lvl1pPr>
          </a:lstStyle>
          <a:p>
            <a:pPr>
              <a:defRPr/>
            </a:pPr>
            <a:fld id="{5BCA2D7A-AB1C-47DF-9631-8882E6F6E69D}" type="datetime1">
              <a:rPr lang="en-US" altLang="en-US"/>
              <a:pPr>
                <a:defRPr/>
              </a:pPr>
              <a:t>7/25/2023</a:t>
            </a:fld>
            <a:endParaRPr lang="en-US" altLang="en-US" dirty="0"/>
          </a:p>
        </p:txBody>
      </p:sp>
      <p:sp>
        <p:nvSpPr>
          <p:cNvPr id="6" name="Footer Placeholder 4">
            <a:extLst>
              <a:ext uri="{FF2B5EF4-FFF2-40B4-BE49-F238E27FC236}">
                <a16:creationId xmlns:a16="http://schemas.microsoft.com/office/drawing/2014/main" id="{68BE973D-5DF2-5B43-719B-5E8FC805B977}"/>
              </a:ext>
            </a:extLst>
          </p:cNvPr>
          <p:cNvSpPr>
            <a:spLocks noGrp="1"/>
          </p:cNvSpPr>
          <p:nvPr>
            <p:ph type="ftr" sz="quarter" idx="11"/>
          </p:nvPr>
        </p:nvSpPr>
        <p:spPr>
          <a:xfrm>
            <a:off x="2743200" y="6356350"/>
            <a:ext cx="4114800" cy="365125"/>
          </a:xfrm>
        </p:spPr>
        <p:txBody>
          <a:bodyPr/>
          <a:lstStyle>
            <a:lvl1pPr>
              <a:defRPr/>
            </a:lvl1pPr>
          </a:lstStyle>
          <a:p>
            <a:pPr>
              <a:defRPr/>
            </a:pPr>
            <a:endParaRPr lang="en-US" altLang="en-US" dirty="0"/>
          </a:p>
        </p:txBody>
      </p:sp>
      <p:sp>
        <p:nvSpPr>
          <p:cNvPr id="7" name="Slide Number Placeholder 5">
            <a:extLst>
              <a:ext uri="{FF2B5EF4-FFF2-40B4-BE49-F238E27FC236}">
                <a16:creationId xmlns:a16="http://schemas.microsoft.com/office/drawing/2014/main" id="{B7100C32-FA92-E0DD-D2F0-481EF4C01834}"/>
              </a:ext>
            </a:extLst>
          </p:cNvPr>
          <p:cNvSpPr>
            <a:spLocks noGrp="1"/>
          </p:cNvSpPr>
          <p:nvPr>
            <p:ph type="sldNum" sz="quarter" idx="12"/>
          </p:nvPr>
        </p:nvSpPr>
        <p:spPr/>
        <p:txBody>
          <a:bodyPr/>
          <a:lstStyle>
            <a:lvl1pPr>
              <a:defRPr smtClean="0"/>
            </a:lvl1pPr>
          </a:lstStyle>
          <a:p>
            <a:pPr>
              <a:defRPr/>
            </a:pPr>
            <a:fld id="{97E4D9EA-E1C4-49C9-9338-9801BE94A840}" type="slidenum">
              <a:rPr lang="en-US" altLang="en-US"/>
              <a:pPr>
                <a:defRPr/>
              </a:pPr>
              <a:t>‹#›</a:t>
            </a:fld>
            <a:endParaRPr lang="en-US" altLang="en-US" dirty="0"/>
          </a:p>
        </p:txBody>
      </p:sp>
    </p:spTree>
    <p:extLst>
      <p:ext uri="{BB962C8B-B14F-4D97-AF65-F5344CB8AC3E}">
        <p14:creationId xmlns:p14="http://schemas.microsoft.com/office/powerpoint/2010/main" val="283989172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B306B10-C050-FC7A-B7DE-9B5AD73B0036}"/>
              </a:ext>
            </a:extLst>
          </p:cNvPr>
          <p:cNvPicPr>
            <a:picLocks noChangeAspect="1" noChangeArrowheads="1"/>
          </p:cNvPicPr>
          <p:nvPr/>
        </p:nvPicPr>
        <p:blipFill>
          <a:blip r:embed="rId2" cstate="screen">
            <a:duotone>
              <a:srgbClr val="FFB900"/>
              <a:srgbClr val="FFF1C1"/>
            </a:duotone>
          </a:blip>
          <a:srcRect/>
          <a:stretch>
            <a:fillRect/>
          </a:stretch>
        </p:blipFill>
        <p:spPr bwMode="auto">
          <a:xfrm>
            <a:off x="6378870" y="-685800"/>
            <a:ext cx="3831930" cy="7934325"/>
          </a:xfrm>
          <a:prstGeom prst="rect">
            <a:avLst/>
          </a:prstGeom>
          <a:noFill/>
          <a:ln w="9525">
            <a:noFill/>
            <a:miter lim="800000"/>
            <a:headEnd/>
            <a:tailEnd/>
          </a:ln>
          <a:effectLst/>
        </p:spPr>
      </p:pic>
      <p:pic>
        <p:nvPicPr>
          <p:cNvPr id="5" name="Picture 2">
            <a:extLst>
              <a:ext uri="{FF2B5EF4-FFF2-40B4-BE49-F238E27FC236}">
                <a16:creationId xmlns:a16="http://schemas.microsoft.com/office/drawing/2014/main" id="{485A46CC-D11D-F31F-595E-5B87C1EE8A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329363"/>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533400"/>
            <a:ext cx="7885112" cy="533400"/>
          </a:xfrm>
        </p:spPr>
        <p:txBody>
          <a:bodyPr lIns="0" tIns="0" rIns="0" bIns="0" anchor="t">
            <a:normAutofit/>
          </a:bodyPr>
          <a:lstStyle>
            <a:lvl1pPr algn="l">
              <a:defRPr sz="3200" b="1" cap="none">
                <a:latin typeface="Trebuchet MS"/>
                <a:cs typeface="Trebuchet MS"/>
              </a:defRPr>
            </a:lvl1pPr>
          </a:lstStyle>
          <a:p>
            <a:r>
              <a:rPr lang="en-US"/>
              <a:t>Click to edit Master title style</a:t>
            </a:r>
            <a:endParaRPr lang="en-US" dirty="0"/>
          </a:p>
        </p:txBody>
      </p:sp>
      <p:sp>
        <p:nvSpPr>
          <p:cNvPr id="3" name="Text Placeholder 2"/>
          <p:cNvSpPr>
            <a:spLocks noGrp="1"/>
          </p:cNvSpPr>
          <p:nvPr>
            <p:ph type="body" idx="1"/>
          </p:nvPr>
        </p:nvSpPr>
        <p:spPr>
          <a:xfrm>
            <a:off x="685800" y="1219200"/>
            <a:ext cx="7808913" cy="4953001"/>
          </a:xfrm>
        </p:spPr>
        <p:txBody>
          <a:bodyPr/>
          <a:lstStyle>
            <a:lvl1pPr marL="0" indent="0">
              <a:buNone/>
              <a:defRPr sz="2400">
                <a:solidFill>
                  <a:schemeClr val="tx1">
                    <a:lumMod val="65000"/>
                    <a:lumOff val="35000"/>
                  </a:schemeClr>
                </a:solidFill>
                <a:latin typeface="Trebuchet MS"/>
                <a:cs typeface="Trebuchet M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6CEBA420-19FA-E496-1FDD-3CD9BC47D58F}"/>
              </a:ext>
            </a:extLst>
          </p:cNvPr>
          <p:cNvSpPr>
            <a:spLocks noGrp="1"/>
          </p:cNvSpPr>
          <p:nvPr>
            <p:ph type="dt" sz="half" idx="10"/>
          </p:nvPr>
        </p:nvSpPr>
        <p:spPr/>
        <p:txBody>
          <a:bodyPr/>
          <a:lstStyle>
            <a:lvl1pPr algn="r">
              <a:defRPr/>
            </a:lvl1pPr>
          </a:lstStyle>
          <a:p>
            <a:pPr>
              <a:defRPr/>
            </a:pPr>
            <a:fld id="{B697866C-ACA9-42A3-9C69-E10A08FF8361}" type="datetime1">
              <a:rPr lang="en-US"/>
              <a:pPr>
                <a:defRPr/>
              </a:pPr>
              <a:t>7/25/2023</a:t>
            </a:fld>
            <a:endParaRPr lang="en-US" dirty="0"/>
          </a:p>
        </p:txBody>
      </p:sp>
      <p:sp>
        <p:nvSpPr>
          <p:cNvPr id="7" name="Footer Placeholder 4">
            <a:extLst>
              <a:ext uri="{FF2B5EF4-FFF2-40B4-BE49-F238E27FC236}">
                <a16:creationId xmlns:a16="http://schemas.microsoft.com/office/drawing/2014/main" id="{E273C7F5-50C2-AC1A-8DAC-3829E76479E1}"/>
              </a:ext>
            </a:extLst>
          </p:cNvPr>
          <p:cNvSpPr>
            <a:spLocks noGrp="1"/>
          </p:cNvSpPr>
          <p:nvPr>
            <p:ph type="ftr" sz="quarter" idx="11"/>
          </p:nvPr>
        </p:nvSpPr>
        <p:spPr>
          <a:xfrm>
            <a:off x="2743200" y="6356350"/>
            <a:ext cx="4114800" cy="365125"/>
          </a:xfrm>
        </p:spPr>
        <p:txBody>
          <a:bodyPr/>
          <a:lstStyle>
            <a:lvl1pPr>
              <a:defRPr/>
            </a:lvl1pPr>
          </a:lstStyle>
          <a:p>
            <a:pPr>
              <a:defRPr/>
            </a:pPr>
            <a:endParaRPr lang="en-US" dirty="0"/>
          </a:p>
        </p:txBody>
      </p:sp>
      <p:sp>
        <p:nvSpPr>
          <p:cNvPr id="8" name="Slide Number Placeholder 5">
            <a:extLst>
              <a:ext uri="{FF2B5EF4-FFF2-40B4-BE49-F238E27FC236}">
                <a16:creationId xmlns:a16="http://schemas.microsoft.com/office/drawing/2014/main" id="{4FAD1650-861B-538F-88B3-21759347C60A}"/>
              </a:ext>
            </a:extLst>
          </p:cNvPr>
          <p:cNvSpPr>
            <a:spLocks noGrp="1"/>
          </p:cNvSpPr>
          <p:nvPr>
            <p:ph type="sldNum" sz="quarter" idx="12"/>
          </p:nvPr>
        </p:nvSpPr>
        <p:spPr/>
        <p:txBody>
          <a:bodyPr/>
          <a:lstStyle>
            <a:lvl1pPr>
              <a:defRPr/>
            </a:lvl1pPr>
          </a:lstStyle>
          <a:p>
            <a:pPr>
              <a:defRPr/>
            </a:pPr>
            <a:fld id="{D87A3AF4-CE99-4079-BA9B-92ED8D762B56}" type="slidenum">
              <a:rPr lang="en-US" altLang="en-US"/>
              <a:pPr>
                <a:defRPr/>
              </a:pPr>
              <a:t>‹#›</a:t>
            </a:fld>
            <a:endParaRPr lang="en-US" altLang="en-US" dirty="0"/>
          </a:p>
        </p:txBody>
      </p:sp>
    </p:spTree>
    <p:extLst>
      <p:ext uri="{BB962C8B-B14F-4D97-AF65-F5344CB8AC3E}">
        <p14:creationId xmlns:p14="http://schemas.microsoft.com/office/powerpoint/2010/main" val="177003775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4.xml"/><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8"/>
          <p:cNvPicPr preferRelativeResize="0"/>
          <p:nvPr/>
        </p:nvPicPr>
        <p:blipFill rotWithShape="1">
          <a:blip r:embed="rId3">
            <a:alphaModFix/>
          </a:blip>
          <a:srcRect/>
          <a:stretch/>
        </p:blipFill>
        <p:spPr>
          <a:xfrm>
            <a:off x="0" y="0"/>
            <a:ext cx="9144000" cy="6858000"/>
          </a:xfrm>
          <a:prstGeom prst="rect">
            <a:avLst/>
          </a:prstGeom>
          <a:noFill/>
          <a:ln>
            <a:noFill/>
          </a:ln>
        </p:spPr>
      </p:pic>
      <p:pic>
        <p:nvPicPr>
          <p:cNvPr id="11" name="Google Shape;11;p28"/>
          <p:cNvPicPr preferRelativeResize="0"/>
          <p:nvPr/>
        </p:nvPicPr>
        <p:blipFill rotWithShape="1">
          <a:blip r:embed="rId4">
            <a:alphaModFix/>
          </a:blip>
          <a:srcRect/>
          <a:stretch/>
        </p:blipFill>
        <p:spPr>
          <a:xfrm>
            <a:off x="6378575" y="-685800"/>
            <a:ext cx="3832225" cy="7934325"/>
          </a:xfrm>
          <a:prstGeom prst="rect">
            <a:avLst/>
          </a:prstGeom>
          <a:noFill/>
          <a:ln>
            <a:noFill/>
          </a:ln>
        </p:spPr>
      </p:pic>
      <p:pic>
        <p:nvPicPr>
          <p:cNvPr id="12" name="Google Shape;12;p28"/>
          <p:cNvPicPr preferRelativeResize="0"/>
          <p:nvPr/>
        </p:nvPicPr>
        <p:blipFill rotWithShape="1">
          <a:blip r:embed="rId5">
            <a:alphaModFix/>
          </a:blip>
          <a:srcRect/>
          <a:stretch/>
        </p:blipFill>
        <p:spPr>
          <a:xfrm>
            <a:off x="304800" y="228600"/>
            <a:ext cx="3581400" cy="620712"/>
          </a:xfrm>
          <a:prstGeom prst="rect">
            <a:avLst/>
          </a:prstGeom>
          <a:noFill/>
          <a:ln>
            <a:noFill/>
          </a:ln>
        </p:spPr>
      </p:pic>
      <p:sp>
        <p:nvSpPr>
          <p:cNvPr id="13" name="Google Shape;13;p2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4" name="Google Shape;14;p28"/>
          <p:cNvSpPr txBox="1">
            <a:spLocks noGrp="1"/>
          </p:cNvSpPr>
          <p:nvPr>
            <p:ph type="body" idx="1"/>
          </p:nvPr>
        </p:nvSpPr>
        <p:spPr>
          <a:xfrm>
            <a:off x="457200" y="1600200"/>
            <a:ext cx="8229600" cy="4525962"/>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28"/>
          <p:cNvSpPr txBox="1">
            <a:spLocks noGrp="1"/>
          </p:cNvSpPr>
          <p:nvPr>
            <p:ph type="dt" idx="10"/>
          </p:nvPr>
        </p:nvSpPr>
        <p:spPr>
          <a:xfrm>
            <a:off x="7010400" y="6356350"/>
            <a:ext cx="1066800" cy="365125"/>
          </a:xfrm>
          <a:prstGeom prst="rect">
            <a:avLst/>
          </a:prstGeom>
          <a:noFill/>
          <a:ln>
            <a:noFill/>
          </a:ln>
        </p:spPr>
        <p:txBody>
          <a:bodyPr spcFirstLastPara="1" wrap="square" lIns="0" tIns="0" rIns="0" bIns="0" anchor="ctr" anchorCtr="0">
            <a:noAutofit/>
          </a:bodyPr>
          <a:lstStyle>
            <a:lvl1pPr marR="0" lvl="0" algn="r" rtl="0">
              <a:lnSpc>
                <a:spcPct val="100000"/>
              </a:lnSpc>
              <a:spcBef>
                <a:spcPts val="0"/>
              </a:spcBef>
              <a:spcAft>
                <a:spcPts val="0"/>
              </a:spcAft>
              <a:buSzPts val="1400"/>
              <a:buNone/>
              <a:defRPr sz="1200" b="0" i="0" u="none" strike="noStrike" cap="none">
                <a:solidFill>
                  <a:srgbClr val="898989"/>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6" name="Google Shape;16;p28"/>
          <p:cNvSpPr txBox="1">
            <a:spLocks noGrp="1"/>
          </p:cNvSpPr>
          <p:nvPr>
            <p:ph type="ftr" idx="11"/>
          </p:nvPr>
        </p:nvSpPr>
        <p:spPr>
          <a:xfrm>
            <a:off x="3810000" y="6356350"/>
            <a:ext cx="3048000" cy="365125"/>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Tree>
  </p:cSld>
  <p:clrMap bg1="lt1" tx1="dk1" bg2="dk2" tx2="lt2" accent1="accent1" accent2="accent2" accent3="accent3" accent4="accent4" accent5="accent5" accent6="accent6" hlink="hlink" folHlink="folHlink"/>
  <p:sldLayoutIdLst>
    <p:sldLayoutId id="2147483649" r:id="rId1"/>
  </p:sldLayoutIdLst>
  <p:transition spd="med">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pic>
        <p:nvPicPr>
          <p:cNvPr id="23" name="Google Shape;23;p30"/>
          <p:cNvPicPr preferRelativeResize="0"/>
          <p:nvPr/>
        </p:nvPicPr>
        <p:blipFill rotWithShape="1">
          <a:blip r:embed="rId4">
            <a:alphaModFix/>
          </a:blip>
          <a:srcRect/>
          <a:stretch/>
        </p:blipFill>
        <p:spPr>
          <a:xfrm>
            <a:off x="6378870" y="-685800"/>
            <a:ext cx="3831930" cy="7934325"/>
          </a:xfrm>
          <a:prstGeom prst="rect">
            <a:avLst/>
          </a:prstGeom>
          <a:noFill/>
          <a:ln>
            <a:noFill/>
          </a:ln>
        </p:spPr>
      </p:pic>
      <p:pic>
        <p:nvPicPr>
          <p:cNvPr id="24" name="Google Shape;24;p30"/>
          <p:cNvPicPr preferRelativeResize="0"/>
          <p:nvPr/>
        </p:nvPicPr>
        <p:blipFill rotWithShape="1">
          <a:blip r:embed="rId5">
            <a:alphaModFix/>
          </a:blip>
          <a:srcRect/>
          <a:stretch/>
        </p:blipFill>
        <p:spPr>
          <a:xfrm>
            <a:off x="228600" y="6329362"/>
            <a:ext cx="2133600" cy="369887"/>
          </a:xfrm>
          <a:prstGeom prst="rect">
            <a:avLst/>
          </a:prstGeom>
          <a:noFill/>
          <a:ln>
            <a:noFill/>
          </a:ln>
        </p:spPr>
      </p:pic>
      <p:sp>
        <p:nvSpPr>
          <p:cNvPr id="25" name="Google Shape;25;p3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6" name="Google Shape;26;p30"/>
          <p:cNvSpPr txBox="1">
            <a:spLocks noGrp="1"/>
          </p:cNvSpPr>
          <p:nvPr>
            <p:ph type="body" idx="1"/>
          </p:nvPr>
        </p:nvSpPr>
        <p:spPr>
          <a:xfrm>
            <a:off x="457200" y="1600200"/>
            <a:ext cx="8229600" cy="4525962"/>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7" name="Google Shape;27;p30"/>
          <p:cNvSpPr txBox="1">
            <a:spLocks noGrp="1"/>
          </p:cNvSpPr>
          <p:nvPr>
            <p:ph type="dt" idx="10"/>
          </p:nvPr>
        </p:nvSpPr>
        <p:spPr>
          <a:xfrm>
            <a:off x="7010400" y="6356350"/>
            <a:ext cx="1066800" cy="365125"/>
          </a:xfrm>
          <a:prstGeom prst="rect">
            <a:avLst/>
          </a:prstGeom>
          <a:noFill/>
          <a:ln>
            <a:noFill/>
          </a:ln>
        </p:spPr>
        <p:txBody>
          <a:bodyPr spcFirstLastPara="1" wrap="square" lIns="0" tIns="0" rIns="0" bIns="0" anchor="ctr" anchorCtr="0">
            <a:noAutofit/>
          </a:bodyPr>
          <a:lstStyle>
            <a:lvl1pPr marR="0" lvl="0" algn="r" rtl="0">
              <a:lnSpc>
                <a:spcPct val="100000"/>
              </a:lnSpc>
              <a:spcBef>
                <a:spcPts val="0"/>
              </a:spcBef>
              <a:spcAft>
                <a:spcPts val="0"/>
              </a:spcAft>
              <a:buSzPts val="1400"/>
              <a:buNone/>
              <a:defRPr sz="1200" b="0" i="0" u="none" strike="noStrike" cap="none">
                <a:solidFill>
                  <a:srgbClr val="898989"/>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28" name="Google Shape;28;p30"/>
          <p:cNvSpPr txBox="1">
            <a:spLocks noGrp="1"/>
          </p:cNvSpPr>
          <p:nvPr>
            <p:ph type="ftr" idx="11"/>
          </p:nvPr>
        </p:nvSpPr>
        <p:spPr>
          <a:xfrm>
            <a:off x="2743200" y="6356350"/>
            <a:ext cx="4114800" cy="365125"/>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29" name="Google Shape;29;p30"/>
          <p:cNvSpPr txBox="1">
            <a:spLocks noGrp="1"/>
          </p:cNvSpPr>
          <p:nvPr>
            <p:ph type="sldNum" idx="12"/>
          </p:nvPr>
        </p:nvSpPr>
        <p:spPr>
          <a:xfrm>
            <a:off x="8229600" y="6356350"/>
            <a:ext cx="457200" cy="365125"/>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sz="1400" dirty="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 id="2147483658" r:id="rId2"/>
  </p:sldLayoutIdLst>
  <p:transition spd="med">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
        <p:cNvGrpSpPr/>
        <p:nvPr/>
      </p:nvGrpSpPr>
      <p:grpSpPr>
        <a:xfrm>
          <a:off x="0" y="0"/>
          <a:ext cx="0" cy="0"/>
          <a:chOff x="0" y="0"/>
          <a:chExt cx="0" cy="0"/>
        </a:xfrm>
      </p:grpSpPr>
      <p:pic>
        <p:nvPicPr>
          <p:cNvPr id="37" name="Google Shape;37;p32"/>
          <p:cNvPicPr preferRelativeResize="0"/>
          <p:nvPr/>
        </p:nvPicPr>
        <p:blipFill rotWithShape="1">
          <a:blip r:embed="rId3">
            <a:alphaModFix/>
          </a:blip>
          <a:srcRect/>
          <a:stretch/>
        </p:blipFill>
        <p:spPr>
          <a:xfrm>
            <a:off x="6378870" y="-685800"/>
            <a:ext cx="3831930" cy="7934325"/>
          </a:xfrm>
          <a:prstGeom prst="rect">
            <a:avLst/>
          </a:prstGeom>
          <a:noFill/>
          <a:ln>
            <a:noFill/>
          </a:ln>
        </p:spPr>
      </p:pic>
      <p:pic>
        <p:nvPicPr>
          <p:cNvPr id="38" name="Google Shape;38;p32"/>
          <p:cNvPicPr preferRelativeResize="0"/>
          <p:nvPr/>
        </p:nvPicPr>
        <p:blipFill rotWithShape="1">
          <a:blip r:embed="rId4">
            <a:alphaModFix/>
          </a:blip>
          <a:srcRect/>
          <a:stretch/>
        </p:blipFill>
        <p:spPr>
          <a:xfrm>
            <a:off x="228600" y="6329362"/>
            <a:ext cx="2133600" cy="369887"/>
          </a:xfrm>
          <a:prstGeom prst="rect">
            <a:avLst/>
          </a:prstGeom>
          <a:noFill/>
          <a:ln>
            <a:noFill/>
          </a:ln>
        </p:spPr>
      </p:pic>
      <p:sp>
        <p:nvSpPr>
          <p:cNvPr id="39" name="Google Shape;39;p3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0" name="Google Shape;40;p32"/>
          <p:cNvSpPr txBox="1">
            <a:spLocks noGrp="1"/>
          </p:cNvSpPr>
          <p:nvPr>
            <p:ph type="body" idx="1"/>
          </p:nvPr>
        </p:nvSpPr>
        <p:spPr>
          <a:xfrm>
            <a:off x="457200" y="1600200"/>
            <a:ext cx="8229600" cy="4525962"/>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1" name="Google Shape;41;p32"/>
          <p:cNvSpPr txBox="1">
            <a:spLocks noGrp="1"/>
          </p:cNvSpPr>
          <p:nvPr>
            <p:ph type="dt" idx="10"/>
          </p:nvPr>
        </p:nvSpPr>
        <p:spPr>
          <a:xfrm>
            <a:off x="7010400" y="6356350"/>
            <a:ext cx="1066800" cy="365125"/>
          </a:xfrm>
          <a:prstGeom prst="rect">
            <a:avLst/>
          </a:prstGeom>
          <a:noFill/>
          <a:ln>
            <a:noFill/>
          </a:ln>
        </p:spPr>
        <p:txBody>
          <a:bodyPr spcFirstLastPara="1" wrap="square" lIns="0" tIns="0" rIns="0" bIns="0" anchor="ctr" anchorCtr="0">
            <a:noAutofit/>
          </a:bodyPr>
          <a:lstStyle>
            <a:lvl1pPr marR="0" lvl="0" algn="r" rtl="0">
              <a:lnSpc>
                <a:spcPct val="100000"/>
              </a:lnSpc>
              <a:spcBef>
                <a:spcPts val="0"/>
              </a:spcBef>
              <a:spcAft>
                <a:spcPts val="0"/>
              </a:spcAft>
              <a:buSzPts val="1400"/>
              <a:buNone/>
              <a:defRPr sz="1200" b="0" i="0" u="none" strike="noStrike" cap="none">
                <a:solidFill>
                  <a:srgbClr val="898989"/>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42" name="Google Shape;42;p32"/>
          <p:cNvSpPr txBox="1">
            <a:spLocks noGrp="1"/>
          </p:cNvSpPr>
          <p:nvPr>
            <p:ph type="ftr" idx="11"/>
          </p:nvPr>
        </p:nvSpPr>
        <p:spPr>
          <a:xfrm>
            <a:off x="2743200" y="6356350"/>
            <a:ext cx="4114800" cy="365125"/>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43" name="Google Shape;43;p32"/>
          <p:cNvSpPr txBox="1">
            <a:spLocks noGrp="1"/>
          </p:cNvSpPr>
          <p:nvPr>
            <p:ph type="sldNum" idx="12"/>
          </p:nvPr>
        </p:nvSpPr>
        <p:spPr>
          <a:xfrm>
            <a:off x="8229600" y="6356350"/>
            <a:ext cx="457200" cy="365125"/>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SzPts val="1200"/>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sz="1400" dirty="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transition spd="med">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
        <p:cNvGrpSpPr/>
        <p:nvPr/>
      </p:nvGrpSpPr>
      <p:grpSpPr>
        <a:xfrm>
          <a:off x="0" y="0"/>
          <a:ext cx="0" cy="0"/>
          <a:chOff x="0" y="0"/>
          <a:chExt cx="0" cy="0"/>
        </a:xfrm>
      </p:grpSpPr>
      <p:pic>
        <p:nvPicPr>
          <p:cNvPr id="50" name="Google Shape;50;p34"/>
          <p:cNvPicPr preferRelativeResize="0"/>
          <p:nvPr/>
        </p:nvPicPr>
        <p:blipFill rotWithShape="1">
          <a:blip r:embed="rId5">
            <a:alphaModFix/>
          </a:blip>
          <a:srcRect/>
          <a:stretch/>
        </p:blipFill>
        <p:spPr>
          <a:xfrm>
            <a:off x="6378870" y="-685800"/>
            <a:ext cx="3831930" cy="7934325"/>
          </a:xfrm>
          <a:prstGeom prst="rect">
            <a:avLst/>
          </a:prstGeom>
          <a:noFill/>
          <a:ln>
            <a:noFill/>
          </a:ln>
        </p:spPr>
      </p:pic>
      <p:pic>
        <p:nvPicPr>
          <p:cNvPr id="51" name="Google Shape;51;p34"/>
          <p:cNvPicPr preferRelativeResize="0"/>
          <p:nvPr/>
        </p:nvPicPr>
        <p:blipFill rotWithShape="1">
          <a:blip r:embed="rId6">
            <a:alphaModFix/>
          </a:blip>
          <a:srcRect/>
          <a:stretch/>
        </p:blipFill>
        <p:spPr>
          <a:xfrm>
            <a:off x="228600" y="6329362"/>
            <a:ext cx="2133600" cy="369887"/>
          </a:xfrm>
          <a:prstGeom prst="rect">
            <a:avLst/>
          </a:prstGeom>
          <a:noFill/>
          <a:ln>
            <a:noFill/>
          </a:ln>
        </p:spPr>
      </p:pic>
      <p:sp>
        <p:nvSpPr>
          <p:cNvPr id="52" name="Google Shape;52;p3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3" name="Google Shape;53;p34"/>
          <p:cNvSpPr txBox="1">
            <a:spLocks noGrp="1"/>
          </p:cNvSpPr>
          <p:nvPr>
            <p:ph type="body" idx="1"/>
          </p:nvPr>
        </p:nvSpPr>
        <p:spPr>
          <a:xfrm>
            <a:off x="457200" y="1600200"/>
            <a:ext cx="8229600" cy="4525962"/>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4" name="Google Shape;54;p34"/>
          <p:cNvSpPr txBox="1">
            <a:spLocks noGrp="1"/>
          </p:cNvSpPr>
          <p:nvPr>
            <p:ph type="dt" idx="10"/>
          </p:nvPr>
        </p:nvSpPr>
        <p:spPr>
          <a:xfrm>
            <a:off x="7010400" y="6356350"/>
            <a:ext cx="1066800" cy="365125"/>
          </a:xfrm>
          <a:prstGeom prst="rect">
            <a:avLst/>
          </a:prstGeom>
          <a:noFill/>
          <a:ln>
            <a:noFill/>
          </a:ln>
        </p:spPr>
        <p:txBody>
          <a:bodyPr spcFirstLastPara="1" wrap="square" lIns="0" tIns="0" rIns="0" bIns="0" anchor="ctr" anchorCtr="0">
            <a:noAutofit/>
          </a:bodyPr>
          <a:lstStyle>
            <a:lvl1pPr marR="0" lvl="0" algn="r" rtl="0">
              <a:lnSpc>
                <a:spcPct val="100000"/>
              </a:lnSpc>
              <a:spcBef>
                <a:spcPts val="0"/>
              </a:spcBef>
              <a:spcAft>
                <a:spcPts val="0"/>
              </a:spcAft>
              <a:buSzPts val="1400"/>
              <a:buNone/>
              <a:defRPr sz="1200" b="0" i="0" u="none">
                <a:solidFill>
                  <a:srgbClr val="898989"/>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55" name="Google Shape;55;p34"/>
          <p:cNvSpPr txBox="1">
            <a:spLocks noGrp="1"/>
          </p:cNvSpPr>
          <p:nvPr>
            <p:ph type="ftr" idx="11"/>
          </p:nvPr>
        </p:nvSpPr>
        <p:spPr>
          <a:xfrm>
            <a:off x="2743200" y="6356350"/>
            <a:ext cx="4114800" cy="365125"/>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56" name="Google Shape;56;p34"/>
          <p:cNvSpPr txBox="1">
            <a:spLocks noGrp="1"/>
          </p:cNvSpPr>
          <p:nvPr>
            <p:ph type="sldNum" idx="12"/>
          </p:nvPr>
        </p:nvSpPr>
        <p:spPr>
          <a:xfrm>
            <a:off x="8229600" y="6356350"/>
            <a:ext cx="457200" cy="365125"/>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SzPts val="1200"/>
              <a:buFont typeface="Trebuchet MS"/>
              <a:buNone/>
              <a:defRPr sz="1200" b="0" i="0" u="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sz="1400" dirty="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 id="2147483659" r:id="rId2"/>
    <p:sldLayoutId id="2147483660" r:id="rId3"/>
  </p:sldLayoutIdLst>
  <p:transition spd="med">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
          <p:cNvSpPr txBox="1">
            <a:spLocks noGrp="1"/>
          </p:cNvSpPr>
          <p:nvPr>
            <p:ph type="ctrTitle"/>
          </p:nvPr>
        </p:nvSpPr>
        <p:spPr>
          <a:xfrm>
            <a:off x="1457325" y="1236662"/>
            <a:ext cx="6229350" cy="1101725"/>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rgbClr val="C2203D"/>
              </a:buClr>
              <a:buSzPts val="3600"/>
              <a:buFont typeface="Trebuchet MS"/>
              <a:buNone/>
            </a:pPr>
            <a:br>
              <a:rPr lang="en-US" sz="3600" b="1" i="0" u="none" dirty="0">
                <a:solidFill>
                  <a:srgbClr val="C2203D"/>
                </a:solidFill>
                <a:latin typeface="Trebuchet MS"/>
                <a:ea typeface="Trebuchet MS"/>
                <a:cs typeface="Trebuchet MS"/>
                <a:sym typeface="Trebuchet MS"/>
              </a:rPr>
            </a:br>
            <a:r>
              <a:rPr lang="en-US" sz="6000" b="1" i="0" u="none" dirty="0">
                <a:solidFill>
                  <a:srgbClr val="C00000"/>
                </a:solidFill>
                <a:latin typeface="Trebuchet MS"/>
                <a:ea typeface="Trebuchet MS"/>
                <a:cs typeface="Trebuchet MS"/>
                <a:sym typeface="Trebuchet MS"/>
              </a:rPr>
              <a:t>Faculty Assembly Annual Meeting</a:t>
            </a:r>
            <a:br>
              <a:rPr lang="en-US" sz="6000" b="1" i="0" u="none" dirty="0">
                <a:solidFill>
                  <a:srgbClr val="C00000"/>
                </a:solidFill>
                <a:latin typeface="Trebuchet MS"/>
                <a:ea typeface="Trebuchet MS"/>
                <a:cs typeface="Trebuchet MS"/>
                <a:sym typeface="Trebuchet MS"/>
              </a:rPr>
            </a:br>
            <a:br>
              <a:rPr lang="en-US" sz="3600" b="1" i="0" u="none" dirty="0">
                <a:solidFill>
                  <a:srgbClr val="C00000"/>
                </a:solidFill>
                <a:latin typeface="Trebuchet MS"/>
                <a:ea typeface="Trebuchet MS"/>
                <a:cs typeface="Trebuchet MS"/>
                <a:sym typeface="Trebuchet MS"/>
              </a:rPr>
            </a:br>
            <a:endParaRPr dirty="0"/>
          </a:p>
        </p:txBody>
      </p:sp>
      <p:sp>
        <p:nvSpPr>
          <p:cNvPr id="115" name="Google Shape;115;p1"/>
          <p:cNvSpPr txBox="1">
            <a:spLocks noGrp="1"/>
          </p:cNvSpPr>
          <p:nvPr>
            <p:ph type="subTitle" idx="1"/>
          </p:nvPr>
        </p:nvSpPr>
        <p:spPr>
          <a:xfrm>
            <a:off x="1457325" y="3748087"/>
            <a:ext cx="5943600" cy="25987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595959"/>
              </a:buClr>
              <a:buSzPts val="2400"/>
              <a:buNone/>
            </a:pPr>
            <a:r>
              <a:rPr lang="en-US" sz="2400" b="1" i="0" u="none" dirty="0">
                <a:solidFill>
                  <a:srgbClr val="595959"/>
                </a:solidFill>
                <a:latin typeface="Trebuchet MS"/>
                <a:ea typeface="Trebuchet MS"/>
                <a:cs typeface="Trebuchet MS"/>
                <a:sym typeface="Trebuchet MS"/>
              </a:rPr>
              <a:t>July 26, 2023 </a:t>
            </a:r>
            <a:endParaRPr dirty="0"/>
          </a:p>
          <a:p>
            <a:pPr marL="0" lvl="0" indent="0" algn="ctr" rtl="0">
              <a:lnSpc>
                <a:spcPct val="100000"/>
              </a:lnSpc>
              <a:spcBef>
                <a:spcPts val="480"/>
              </a:spcBef>
              <a:spcAft>
                <a:spcPts val="0"/>
              </a:spcAft>
              <a:buClr>
                <a:srgbClr val="595959"/>
              </a:buClr>
              <a:buSzPts val="2400"/>
              <a:buNone/>
            </a:pPr>
            <a:endParaRPr sz="2400" b="1" i="0" u="none" dirty="0">
              <a:solidFill>
                <a:srgbClr val="595959"/>
              </a:solidFill>
              <a:latin typeface="Trebuchet MS"/>
              <a:ea typeface="Trebuchet MS"/>
              <a:cs typeface="Trebuchet MS"/>
              <a:sym typeface="Trebuchet MS"/>
            </a:endParaRPr>
          </a:p>
          <a:p>
            <a:pPr marL="0" lvl="0" indent="0" algn="ctr" rtl="0">
              <a:lnSpc>
                <a:spcPct val="100000"/>
              </a:lnSpc>
              <a:spcBef>
                <a:spcPts val="480"/>
              </a:spcBef>
              <a:spcAft>
                <a:spcPts val="0"/>
              </a:spcAft>
              <a:buClr>
                <a:srgbClr val="595959"/>
              </a:buClr>
              <a:buSzPts val="2400"/>
              <a:buNone/>
            </a:pPr>
            <a:endParaRPr sz="2400" b="1" i="0" u="none" dirty="0">
              <a:solidFill>
                <a:srgbClr val="595959"/>
              </a:solidFill>
              <a:latin typeface="Trebuchet MS"/>
              <a:ea typeface="Trebuchet MS"/>
              <a:cs typeface="Trebuchet MS"/>
              <a:sym typeface="Trebuchet MS"/>
            </a:endParaRPr>
          </a:p>
          <a:p>
            <a:pPr marL="0" lvl="0" indent="0" algn="ctr" rtl="0">
              <a:lnSpc>
                <a:spcPct val="100000"/>
              </a:lnSpc>
              <a:spcBef>
                <a:spcPts val="560"/>
              </a:spcBef>
              <a:spcAft>
                <a:spcPts val="0"/>
              </a:spcAft>
              <a:buClr>
                <a:srgbClr val="595959"/>
              </a:buClr>
              <a:buSzPts val="2800"/>
              <a:buNone/>
            </a:pPr>
            <a:r>
              <a:rPr lang="en-US" sz="2800" b="1" i="0" u="none" dirty="0">
                <a:solidFill>
                  <a:srgbClr val="595959"/>
                </a:solidFill>
                <a:latin typeface="Trebuchet MS"/>
                <a:ea typeface="Trebuchet MS"/>
                <a:cs typeface="Trebuchet MS"/>
                <a:sym typeface="Trebuchet MS"/>
              </a:rPr>
              <a:t>Welcome faculty, colleagues and friends of CMSRU and CUH </a:t>
            </a:r>
            <a:endParaRPr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0"/>
          <p:cNvSpPr txBox="1">
            <a:spLocks noGrp="1"/>
          </p:cNvSpPr>
          <p:nvPr>
            <p:ph type="title"/>
          </p:nvPr>
        </p:nvSpPr>
        <p:spPr>
          <a:xfrm>
            <a:off x="649287" y="327025"/>
            <a:ext cx="7885112"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C00000"/>
              </a:buClr>
              <a:buSzPts val="3200"/>
              <a:buFont typeface="Arial"/>
              <a:buNone/>
            </a:pPr>
            <a:r>
              <a:rPr lang="en-US" sz="3200" b="1" i="0" u="none" dirty="0">
                <a:solidFill>
                  <a:srgbClr val="C00000"/>
                </a:solidFill>
                <a:latin typeface="Arial"/>
                <a:ea typeface="Arial"/>
                <a:cs typeface="Arial"/>
                <a:sym typeface="Arial"/>
              </a:rPr>
              <a:t>Academic Standing Committee</a:t>
            </a:r>
            <a:endParaRPr dirty="0"/>
          </a:p>
        </p:txBody>
      </p:sp>
      <p:sp>
        <p:nvSpPr>
          <p:cNvPr id="175" name="Google Shape;175;p10"/>
          <p:cNvSpPr txBox="1">
            <a:spLocks noGrp="1"/>
          </p:cNvSpPr>
          <p:nvPr>
            <p:ph type="body" idx="1"/>
          </p:nvPr>
        </p:nvSpPr>
        <p:spPr>
          <a:xfrm>
            <a:off x="877887" y="1689100"/>
            <a:ext cx="7808912" cy="3678237"/>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70C0"/>
              </a:buClr>
              <a:buSzPts val="2400"/>
              <a:buNone/>
            </a:pPr>
            <a:r>
              <a:rPr lang="en-US" sz="2400" b="0" i="0" u="none" dirty="0">
                <a:solidFill>
                  <a:srgbClr val="0070C0"/>
                </a:solidFill>
                <a:latin typeface="Arial"/>
                <a:ea typeface="Arial"/>
                <a:cs typeface="Arial"/>
                <a:sym typeface="Arial"/>
              </a:rPr>
              <a:t>2022-2023 Highlights of Committee Work  </a:t>
            </a:r>
            <a:endParaRPr dirty="0"/>
          </a:p>
          <a:p>
            <a:pPr marL="0" lvl="0" indent="0" algn="l" rtl="0">
              <a:lnSpc>
                <a:spcPct val="100000"/>
              </a:lnSpc>
              <a:spcBef>
                <a:spcPts val="200"/>
              </a:spcBef>
              <a:spcAft>
                <a:spcPts val="0"/>
              </a:spcAft>
              <a:buClr>
                <a:srgbClr val="595959"/>
              </a:buClr>
              <a:buSzPts val="1000"/>
              <a:buNone/>
            </a:pPr>
            <a:endParaRPr sz="1000" b="0" i="0" u="none" dirty="0">
              <a:solidFill>
                <a:srgbClr val="0070C0"/>
              </a:solidFill>
              <a:latin typeface="Arial"/>
              <a:ea typeface="Arial"/>
              <a:cs typeface="Arial"/>
              <a:sym typeface="Arial"/>
            </a:endParaRPr>
          </a:p>
          <a:p>
            <a:pPr marL="0" lvl="0" indent="-1270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Raising of the classes</a:t>
            </a:r>
            <a:endParaRPr dirty="0"/>
          </a:p>
          <a:p>
            <a:pPr marL="0" lvl="0" indent="-127000" algn="l" rtl="0">
              <a:lnSpc>
                <a:spcPct val="100000"/>
              </a:lnSpc>
              <a:spcBef>
                <a:spcPts val="400"/>
              </a:spcBef>
              <a:spcAft>
                <a:spcPts val="0"/>
              </a:spcAft>
              <a:buClr>
                <a:schemeClr val="dk1"/>
              </a:buClr>
              <a:buSzPts val="2000"/>
              <a:buFont typeface="Arial"/>
              <a:buChar char="•"/>
            </a:pPr>
            <a:r>
              <a:rPr lang="en-US" sz="2000" b="1" i="0" u="none" dirty="0">
                <a:solidFill>
                  <a:schemeClr val="dk1"/>
                </a:solidFill>
                <a:latin typeface="Arial"/>
                <a:ea typeface="Arial"/>
                <a:cs typeface="Arial"/>
                <a:sym typeface="Arial"/>
              </a:rPr>
              <a:t>Decisions regarding Academic and Non-academic probation</a:t>
            </a:r>
            <a:endParaRPr dirty="0"/>
          </a:p>
          <a:p>
            <a:pPr marL="0" lvl="0" indent="-1270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Recommending candidates for CMSRU class of 2023 graduation to the Departmental Chairs</a:t>
            </a:r>
            <a:endParaRPr dirty="0"/>
          </a:p>
          <a:p>
            <a:pPr marL="0" lvl="0" indent="-1270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Professionalism reviews</a:t>
            </a:r>
            <a:endParaRPr dirty="0"/>
          </a:p>
          <a:p>
            <a:pPr marL="0" lvl="0" indent="-1270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Dismissal reviews</a:t>
            </a:r>
            <a:endParaRPr dirty="0"/>
          </a:p>
          <a:p>
            <a:pPr marL="0" lvl="0" indent="-1270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Reviews for extension for Step1 exam</a:t>
            </a:r>
            <a:endParaRPr dirty="0"/>
          </a:p>
          <a:p>
            <a:pPr marL="0" lvl="0" indent="-1270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Approving changes to the GPA policy</a:t>
            </a:r>
            <a:endParaRPr dirty="0"/>
          </a:p>
          <a:p>
            <a:pPr marL="0" lvl="0" indent="0" algn="l" rtl="0">
              <a:lnSpc>
                <a:spcPct val="100000"/>
              </a:lnSpc>
              <a:spcBef>
                <a:spcPts val="480"/>
              </a:spcBef>
              <a:spcAft>
                <a:spcPts val="0"/>
              </a:spcAft>
              <a:buClr>
                <a:srgbClr val="595959"/>
              </a:buClr>
              <a:buSzPts val="2400"/>
              <a:buNone/>
            </a:pPr>
            <a:endParaRPr sz="2400" b="0" i="0" u="none" dirty="0">
              <a:solidFill>
                <a:schemeClr val="dk1"/>
              </a:solidFill>
              <a:latin typeface="Arial"/>
              <a:ea typeface="Arial"/>
              <a:cs typeface="Arial"/>
              <a:sym typeface="Arial"/>
            </a:endParaRPr>
          </a:p>
          <a:p>
            <a:pPr marL="0" lvl="0" indent="0" algn="l" rtl="0">
              <a:lnSpc>
                <a:spcPct val="100000"/>
              </a:lnSpc>
              <a:spcBef>
                <a:spcPts val="480"/>
              </a:spcBef>
              <a:spcAft>
                <a:spcPts val="0"/>
              </a:spcAft>
              <a:buClr>
                <a:srgbClr val="595959"/>
              </a:buClr>
              <a:buSzPts val="2400"/>
              <a:buNone/>
            </a:pPr>
            <a:endParaRPr sz="2400" b="0" i="0" u="none" dirty="0">
              <a:solidFill>
                <a:schemeClr val="dk1"/>
              </a:solidFill>
              <a:latin typeface="Arial"/>
              <a:ea typeface="Arial"/>
              <a:cs typeface="Arial"/>
              <a:sym typeface="Arial"/>
            </a:endParaRPr>
          </a:p>
          <a:p>
            <a:pPr marL="0" lvl="0" indent="0" algn="l" rtl="0">
              <a:spcBef>
                <a:spcPts val="480"/>
              </a:spcBef>
              <a:spcAft>
                <a:spcPts val="0"/>
              </a:spcAft>
              <a:buClr>
                <a:srgbClr val="595959"/>
              </a:buClr>
              <a:buSzPts val="2400"/>
              <a:buNone/>
            </a:pPr>
            <a:endParaRPr sz="2400" b="0" i="0" u="none" dirty="0">
              <a:solidFill>
                <a:schemeClr val="dk1"/>
              </a:solidFill>
              <a:latin typeface="Arial"/>
              <a:ea typeface="Arial"/>
              <a:cs typeface="Arial"/>
              <a:sym typeface="Arial"/>
            </a:endParaRPr>
          </a:p>
        </p:txBody>
      </p:sp>
      <p:sp>
        <p:nvSpPr>
          <p:cNvPr id="176" name="Google Shape;176;p10"/>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strike="noStrike" cap="none">
                <a:solidFill>
                  <a:srgbClr val="898989"/>
                </a:solidFill>
                <a:latin typeface="Trebuchet MS"/>
                <a:ea typeface="Trebuchet MS"/>
                <a:cs typeface="Trebuchet MS"/>
                <a:sym typeface="Trebuchet MS"/>
              </a:rPr>
              <a:t>9</a:t>
            </a:fld>
            <a:endParaRPr dirty="0"/>
          </a:p>
        </p:txBody>
      </p:sp>
      <p:sp>
        <p:nvSpPr>
          <p:cNvPr id="177" name="Google Shape;177;p10"/>
          <p:cNvSpPr txBox="1"/>
          <p:nvPr/>
        </p:nvSpPr>
        <p:spPr>
          <a:xfrm>
            <a:off x="1855787" y="900112"/>
            <a:ext cx="5432425" cy="4619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400"/>
              <a:buFont typeface="Arial"/>
              <a:buNone/>
            </a:pPr>
            <a:r>
              <a:rPr lang="en-US" sz="2400" b="1" i="0" u="none" strike="noStrike" cap="none" dirty="0">
                <a:solidFill>
                  <a:schemeClr val="dk1"/>
                </a:solidFill>
                <a:latin typeface="Arial"/>
                <a:ea typeface="Arial"/>
                <a:cs typeface="Arial"/>
                <a:sym typeface="Arial"/>
              </a:rPr>
              <a:t>Sandy Nairn, MD, Committee Chair  </a:t>
            </a:r>
            <a:endParaRPr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4"/>
          <p:cNvSpPr txBox="1">
            <a:spLocks noGrp="1"/>
          </p:cNvSpPr>
          <p:nvPr>
            <p:ph type="title"/>
          </p:nvPr>
        </p:nvSpPr>
        <p:spPr>
          <a:xfrm>
            <a:off x="649287" y="327025"/>
            <a:ext cx="7885112" cy="901700"/>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rgbClr val="C00000"/>
              </a:buClr>
              <a:buSzPts val="2900"/>
              <a:buFont typeface="Arial"/>
              <a:buNone/>
            </a:pPr>
            <a:r>
              <a:rPr lang="en-US" sz="2900" b="1" i="0" u="none" dirty="0">
                <a:solidFill>
                  <a:srgbClr val="C00000"/>
                </a:solidFill>
                <a:latin typeface="Arial"/>
                <a:ea typeface="Arial"/>
                <a:cs typeface="Arial"/>
                <a:sym typeface="Arial"/>
              </a:rPr>
              <a:t>Advisory Committee on Appointments &amp; Promotions </a:t>
            </a:r>
            <a:endParaRPr dirty="0"/>
          </a:p>
        </p:txBody>
      </p:sp>
      <p:sp>
        <p:nvSpPr>
          <p:cNvPr id="209" name="Google Shape;209;p14"/>
          <p:cNvSpPr txBox="1">
            <a:spLocks noGrp="1"/>
          </p:cNvSpPr>
          <p:nvPr>
            <p:ph type="body" idx="1"/>
          </p:nvPr>
        </p:nvSpPr>
        <p:spPr>
          <a:xfrm>
            <a:off x="649287" y="1979628"/>
            <a:ext cx="7808912" cy="424654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70C0"/>
              </a:buClr>
              <a:buSzPts val="2400"/>
              <a:buNone/>
            </a:pPr>
            <a:r>
              <a:rPr lang="en-US" sz="2400" b="0" i="0" u="none" dirty="0">
                <a:solidFill>
                  <a:srgbClr val="0070C0"/>
                </a:solidFill>
                <a:latin typeface="Arial"/>
                <a:ea typeface="Arial"/>
                <a:cs typeface="Arial"/>
                <a:sym typeface="Arial"/>
              </a:rPr>
              <a:t>2022-2023 Highlights of Committee Work </a:t>
            </a:r>
            <a:endParaRPr dirty="0"/>
          </a:p>
          <a:p>
            <a:pPr marL="342900" lvl="0" indent="-342900" algn="l" rtl="0">
              <a:lnSpc>
                <a:spcPct val="100000"/>
              </a:lnSpc>
              <a:spcBef>
                <a:spcPts val="480"/>
              </a:spcBef>
              <a:spcAft>
                <a:spcPts val="0"/>
              </a:spcAft>
              <a:buClr>
                <a:schemeClr val="dk1"/>
              </a:buClr>
              <a:buSzPts val="2400"/>
              <a:buFont typeface="Arial" panose="020B0604020202020204" pitchFamily="34" charset="0"/>
              <a:buChar char="•"/>
            </a:pPr>
            <a:r>
              <a:rPr lang="en-US" sz="2000" b="0" i="0" u="none" dirty="0">
                <a:solidFill>
                  <a:schemeClr val="dk1"/>
                </a:solidFill>
                <a:latin typeface="Arial"/>
                <a:ea typeface="Arial"/>
                <a:cs typeface="Arial"/>
                <a:sym typeface="Arial"/>
              </a:rPr>
              <a:t>A&amp;P Committee processed and reviewed: </a:t>
            </a:r>
            <a:endParaRPr sz="2000" dirty="0"/>
          </a:p>
          <a:p>
            <a:pPr marL="800100" lvl="1" indent="-342900">
              <a:buFont typeface="Arial" panose="020B0604020202020204" pitchFamily="34" charset="0"/>
              <a:buChar char="•"/>
              <a:defRPr/>
            </a:pPr>
            <a:r>
              <a:rPr lang="en-US" dirty="0">
                <a:solidFill>
                  <a:schemeClr val="tx1"/>
                </a:solidFill>
                <a:latin typeface="Arial" panose="020B0604020202020204" pitchFamily="34" charset="0"/>
                <a:cs typeface="Arial" panose="020B0604020202020204" pitchFamily="34" charset="0"/>
              </a:rPr>
              <a:t>161 new faculty appointments (full time, clinical instructor, volunteer)</a:t>
            </a:r>
          </a:p>
          <a:p>
            <a:pPr marL="800100" lvl="1" indent="-342900">
              <a:buFont typeface="Arial" panose="020B0604020202020204" pitchFamily="34" charset="0"/>
              <a:buChar char="•"/>
              <a:defRPr/>
            </a:pPr>
            <a:r>
              <a:rPr lang="en-US" dirty="0">
                <a:solidFill>
                  <a:schemeClr val="tx1"/>
                </a:solidFill>
                <a:latin typeface="Arial" panose="020B0604020202020204" pitchFamily="34" charset="0"/>
                <a:cs typeface="Arial" panose="020B0604020202020204" pitchFamily="34" charset="0"/>
              </a:rPr>
              <a:t>35 faculty promotions </a:t>
            </a:r>
          </a:p>
          <a:p>
            <a:pPr marL="800100" lvl="1" indent="-342900">
              <a:buFont typeface="Arial" panose="020B0604020202020204" pitchFamily="34" charset="0"/>
              <a:buChar char="•"/>
              <a:defRPr/>
            </a:pPr>
            <a:r>
              <a:rPr lang="en-US" dirty="0">
                <a:solidFill>
                  <a:schemeClr val="tx1"/>
                </a:solidFill>
                <a:latin typeface="Arial" panose="020B0604020202020204" pitchFamily="34" charset="0"/>
                <a:cs typeface="Arial" panose="020B0604020202020204" pitchFamily="34" charset="0"/>
              </a:rPr>
              <a:t>324 clinical faculty and volunteer reappointments  </a:t>
            </a:r>
          </a:p>
          <a:p>
            <a:pPr marL="457200" lvl="1" indent="0">
              <a:defRPr/>
            </a:pPr>
            <a:endParaRPr lang="en-US" sz="2400" dirty="0">
              <a:solidFill>
                <a:schemeClr val="tx1"/>
              </a:solidFill>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Clr>
                <a:srgbClr val="0070C0"/>
              </a:buClr>
              <a:buSzPts val="2400"/>
              <a:buNone/>
            </a:pPr>
            <a:r>
              <a:rPr lang="en-US" b="0" i="0" u="none" dirty="0">
                <a:solidFill>
                  <a:srgbClr val="0070C0"/>
                </a:solidFill>
                <a:latin typeface="Arial"/>
                <a:ea typeface="Arial"/>
                <a:cs typeface="Arial"/>
                <a:sym typeface="Arial"/>
              </a:rPr>
              <a:t>2023-2024 Future Goals and Plans </a:t>
            </a:r>
          </a:p>
          <a:p>
            <a:pPr marL="342900" lvl="0" indent="-342900" algn="l" rtl="0">
              <a:lnSpc>
                <a:spcPct val="100000"/>
              </a:lnSpc>
              <a:spcBef>
                <a:spcPts val="0"/>
              </a:spcBef>
              <a:spcAft>
                <a:spcPts val="0"/>
              </a:spcAft>
              <a:buClrTx/>
              <a:buSzPts val="24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Update forms and guidelines for completing application or promotion packets. </a:t>
            </a:r>
          </a:p>
          <a:p>
            <a:pPr marL="800100" lvl="1" indent="-342900">
              <a:buFont typeface="Arial" panose="020B0604020202020204" pitchFamily="34" charset="0"/>
              <a:buChar char="•"/>
              <a:defRPr/>
            </a:pPr>
            <a:endParaRPr lang="en-US" dirty="0">
              <a:solidFill>
                <a:schemeClr val="tx1"/>
              </a:solidFill>
              <a:latin typeface="Arial" panose="020B0604020202020204" pitchFamily="34" charset="0"/>
              <a:cs typeface="Arial" panose="020B0604020202020204" pitchFamily="34" charset="0"/>
            </a:endParaRPr>
          </a:p>
        </p:txBody>
      </p:sp>
      <p:sp>
        <p:nvSpPr>
          <p:cNvPr id="210" name="Google Shape;210;p14"/>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a:solidFill>
                  <a:srgbClr val="898989"/>
                </a:solidFill>
                <a:latin typeface="Trebuchet MS"/>
                <a:ea typeface="Trebuchet MS"/>
                <a:cs typeface="Trebuchet MS"/>
                <a:sym typeface="Trebuchet MS"/>
              </a:rPr>
              <a:t>10</a:t>
            </a:fld>
            <a:endParaRPr dirty="0"/>
          </a:p>
        </p:txBody>
      </p:sp>
      <p:sp>
        <p:nvSpPr>
          <p:cNvPr id="211" name="Google Shape;211;p14"/>
          <p:cNvSpPr txBox="1"/>
          <p:nvPr/>
        </p:nvSpPr>
        <p:spPr>
          <a:xfrm>
            <a:off x="1501775" y="1233487"/>
            <a:ext cx="6180137" cy="4619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400"/>
              <a:buFont typeface="Arial"/>
              <a:buNone/>
            </a:pPr>
            <a:r>
              <a:rPr lang="en-US" sz="2400" b="1" i="0" u="none" dirty="0">
                <a:solidFill>
                  <a:schemeClr val="dk1"/>
                </a:solidFill>
                <a:latin typeface="Arial"/>
                <a:ea typeface="Arial"/>
                <a:cs typeface="Arial"/>
                <a:sym typeface="Arial"/>
              </a:rPr>
              <a:t>John Baxter, MD, Committee Chair </a:t>
            </a:r>
            <a:endParaRPr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3D964E5-9F7B-4EF6-9D1E-F0E47A180E7B}"/>
              </a:ext>
            </a:extLst>
          </p:cNvPr>
          <p:cNvGraphicFramePr>
            <a:graphicFrameLocks noGrp="1"/>
          </p:cNvGraphicFramePr>
          <p:nvPr/>
        </p:nvGraphicFramePr>
        <p:xfrm>
          <a:off x="87313" y="130175"/>
          <a:ext cx="9056687" cy="6662738"/>
        </p:xfrm>
        <a:graphic>
          <a:graphicData uri="http://schemas.openxmlformats.org/drawingml/2006/table">
            <a:tbl>
              <a:tblPr firstRow="1" bandRow="1"/>
              <a:tblGrid>
                <a:gridCol w="3029176">
                  <a:extLst>
                    <a:ext uri="{9D8B030D-6E8A-4147-A177-3AD203B41FA5}">
                      <a16:colId xmlns:a16="http://schemas.microsoft.com/office/drawing/2014/main" val="2840274359"/>
                    </a:ext>
                  </a:extLst>
                </a:gridCol>
                <a:gridCol w="2922361">
                  <a:extLst>
                    <a:ext uri="{9D8B030D-6E8A-4147-A177-3AD203B41FA5}">
                      <a16:colId xmlns:a16="http://schemas.microsoft.com/office/drawing/2014/main" val="4198270966"/>
                    </a:ext>
                  </a:extLst>
                </a:gridCol>
                <a:gridCol w="3105150">
                  <a:extLst>
                    <a:ext uri="{9D8B030D-6E8A-4147-A177-3AD203B41FA5}">
                      <a16:colId xmlns:a16="http://schemas.microsoft.com/office/drawing/2014/main" val="890452068"/>
                    </a:ext>
                  </a:extLst>
                </a:gridCol>
              </a:tblGrid>
              <a:tr h="1249645">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endParaRPr lang="en-US" sz="1400" b="1" u="none" dirty="0">
                        <a:solidFill>
                          <a:srgbClr val="C00000"/>
                        </a:solidFill>
                        <a:latin typeface="Trebuchet MS" panose="020B0603020202020204" pitchFamily="34" charset="0"/>
                      </a:endParaRPr>
                    </a:p>
                    <a:p>
                      <a:endParaRPr lang="en-US" sz="1400" b="1" u="none" dirty="0">
                        <a:solidFill>
                          <a:srgbClr val="C00000"/>
                        </a:solidFill>
                        <a:latin typeface="Trebuchet MS" panose="020B0603020202020204" pitchFamily="34" charset="0"/>
                      </a:endParaRPr>
                    </a:p>
                    <a:p>
                      <a:endParaRPr lang="en-US" sz="1400" b="1" u="none" dirty="0">
                        <a:solidFill>
                          <a:srgbClr val="C00000"/>
                        </a:solidFill>
                        <a:latin typeface="Trebuchet MS" panose="020B0603020202020204" pitchFamily="34" charset="0"/>
                      </a:endParaRPr>
                    </a:p>
                    <a:p>
                      <a:endParaRPr lang="en-US" sz="1400" b="1" u="none" dirty="0">
                        <a:solidFill>
                          <a:srgbClr val="C00000"/>
                        </a:solidFill>
                        <a:latin typeface="Trebuchet MS" panose="020B0603020202020204" pitchFamily="34" charset="0"/>
                      </a:endParaRPr>
                    </a:p>
                  </a:txBody>
                  <a:tcPr marL="91438" marR="91438" marT="45719" marB="457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2400" b="1" u="none" dirty="0">
                          <a:solidFill>
                            <a:srgbClr val="C00000"/>
                          </a:solidFill>
                          <a:latin typeface="Trebuchet MS" panose="020B0603020202020204" pitchFamily="34" charset="0"/>
                        </a:rPr>
                        <a:t>Faculty Promotions   </a:t>
                      </a:r>
                    </a:p>
                    <a:p>
                      <a:endParaRPr lang="en-US" sz="1400" b="1" u="none" dirty="0">
                        <a:solidFill>
                          <a:srgbClr val="C00000"/>
                        </a:solidFill>
                        <a:latin typeface="Trebuchet MS" panose="020B0603020202020204" pitchFamily="34" charset="0"/>
                      </a:endParaRPr>
                    </a:p>
                    <a:p>
                      <a:endParaRPr lang="en-US" sz="1400" b="1" u="none" dirty="0">
                        <a:solidFill>
                          <a:srgbClr val="C00000"/>
                        </a:solidFill>
                        <a:latin typeface="Trebuchet MS" panose="020B0603020202020204" pitchFamily="34" charset="0"/>
                      </a:endParaRPr>
                    </a:p>
                  </a:txBody>
                  <a:tcPr marL="91438" marR="91438" marT="45719" marB="457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u="none" dirty="0">
                        <a:solidFill>
                          <a:srgbClr val="C00000"/>
                        </a:solidFill>
                        <a:latin typeface="Trebuchet MS" panose="020B0603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u="none" dirty="0">
                        <a:solidFill>
                          <a:srgbClr val="C00000"/>
                        </a:solidFill>
                        <a:latin typeface="Trebuchet MS" panose="020B0603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u="none" dirty="0">
                        <a:solidFill>
                          <a:srgbClr val="C00000"/>
                        </a:solidFill>
                        <a:latin typeface="Trebuchet MS" panose="020B0603020202020204" pitchFamily="34" charset="0"/>
                      </a:endParaRPr>
                    </a:p>
                  </a:txBody>
                  <a:tcPr marL="91438" marR="91438" marT="45719" marB="457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6685890"/>
                  </a:ext>
                </a:extLst>
              </a:tr>
              <a:tr h="541309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aseline="0" dirty="0"/>
                    </a:p>
                  </a:txBody>
                  <a:tcPr marL="91438" marR="91438" marT="45719" marB="457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1200" dirty="0"/>
                    </a:p>
                  </a:txBody>
                  <a:tcPr marL="91438" marR="91438" marT="45719" marB="457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1200" b="1" u="sng" baseline="0" dirty="0"/>
                    </a:p>
                  </a:txBody>
                  <a:tcPr marL="91438" marR="91438" marT="45719" marB="457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2165810"/>
                  </a:ext>
                </a:extLst>
              </a:tr>
            </a:tbl>
          </a:graphicData>
        </a:graphic>
      </p:graphicFrame>
      <p:cxnSp>
        <p:nvCxnSpPr>
          <p:cNvPr id="21" name="Straight Connector 20">
            <a:extLst>
              <a:ext uri="{FF2B5EF4-FFF2-40B4-BE49-F238E27FC236}">
                <a16:creationId xmlns:a16="http://schemas.microsoft.com/office/drawing/2014/main" id="{EEE580C9-ACA7-4B38-BEA1-B74AB5B83B78}"/>
              </a:ext>
            </a:extLst>
          </p:cNvPr>
          <p:cNvCxnSpPr/>
          <p:nvPr/>
        </p:nvCxnSpPr>
        <p:spPr>
          <a:xfrm flipV="1">
            <a:off x="2865438" y="557213"/>
            <a:ext cx="3282950" cy="26987"/>
          </a:xfrm>
          <a:prstGeom prst="line">
            <a:avLst/>
          </a:prstGeom>
        </p:spPr>
        <p:style>
          <a:lnRef idx="3">
            <a:schemeClr val="accent6"/>
          </a:lnRef>
          <a:fillRef idx="0">
            <a:schemeClr val="accent6"/>
          </a:fillRef>
          <a:effectRef idx="2">
            <a:schemeClr val="accent6"/>
          </a:effectRef>
          <a:fontRef idx="minor">
            <a:schemeClr val="tx1"/>
          </a:fontRef>
        </p:style>
      </p:cxnSp>
      <p:graphicFrame>
        <p:nvGraphicFramePr>
          <p:cNvPr id="4" name="Table 4">
            <a:extLst>
              <a:ext uri="{FF2B5EF4-FFF2-40B4-BE49-F238E27FC236}">
                <a16:creationId xmlns:a16="http://schemas.microsoft.com/office/drawing/2014/main" id="{E0C81A97-15C0-98D3-CFBB-36700D0BEFAC}"/>
              </a:ext>
            </a:extLst>
          </p:cNvPr>
          <p:cNvGraphicFramePr>
            <a:graphicFrameLocks noGrp="1"/>
          </p:cNvGraphicFramePr>
          <p:nvPr>
            <p:extLst>
              <p:ext uri="{D42A27DB-BD31-4B8C-83A1-F6EECF244321}">
                <p14:modId xmlns:p14="http://schemas.microsoft.com/office/powerpoint/2010/main" val="1042689495"/>
              </p:ext>
            </p:extLst>
          </p:nvPr>
        </p:nvGraphicFramePr>
        <p:xfrm>
          <a:off x="166256" y="694398"/>
          <a:ext cx="8780319" cy="6400800"/>
        </p:xfrm>
        <a:graphic>
          <a:graphicData uri="http://schemas.openxmlformats.org/drawingml/2006/table">
            <a:tbl>
              <a:tblPr>
                <a:tableStyleId>{5C22544A-7EE6-4342-B048-85BDC9FD1C3A}</a:tableStyleId>
              </a:tblPr>
              <a:tblGrid>
                <a:gridCol w="2926773">
                  <a:extLst>
                    <a:ext uri="{9D8B030D-6E8A-4147-A177-3AD203B41FA5}">
                      <a16:colId xmlns:a16="http://schemas.microsoft.com/office/drawing/2014/main" val="62622096"/>
                    </a:ext>
                  </a:extLst>
                </a:gridCol>
                <a:gridCol w="2926773">
                  <a:extLst>
                    <a:ext uri="{9D8B030D-6E8A-4147-A177-3AD203B41FA5}">
                      <a16:colId xmlns:a16="http://schemas.microsoft.com/office/drawing/2014/main" val="1057457905"/>
                    </a:ext>
                  </a:extLst>
                </a:gridCol>
                <a:gridCol w="2926773">
                  <a:extLst>
                    <a:ext uri="{9D8B030D-6E8A-4147-A177-3AD203B41FA5}">
                      <a16:colId xmlns:a16="http://schemas.microsoft.com/office/drawing/2014/main" val="766462335"/>
                    </a:ext>
                  </a:extLst>
                </a:gridCol>
              </a:tblGrid>
              <a:tr h="560247">
                <a:tc>
                  <a:txBody>
                    <a:bodyPr/>
                    <a:lstStyle/>
                    <a:p>
                      <a:endParaRPr lang="en-US" sz="1400" b="1" dirty="0">
                        <a:solidFill>
                          <a:srgbClr val="0070C0"/>
                        </a:solidFill>
                      </a:endParaRPr>
                    </a:p>
                    <a:p>
                      <a:r>
                        <a:rPr lang="en-US" sz="1400" b="1" dirty="0">
                          <a:solidFill>
                            <a:srgbClr val="0070C0"/>
                          </a:solidFill>
                        </a:rPr>
                        <a:t>Assistant Professors (5) </a:t>
                      </a:r>
                    </a:p>
                  </a:txBody>
                  <a:tcPr>
                    <a:noFill/>
                  </a:tcPr>
                </a:tc>
                <a:tc>
                  <a:txBody>
                    <a:bodyPr/>
                    <a:lstStyle/>
                    <a:p>
                      <a:endParaRPr lang="en-US" sz="1100" dirty="0"/>
                    </a:p>
                    <a:p>
                      <a:r>
                        <a:rPr lang="en-US" sz="1100" b="1" dirty="0"/>
                        <a:t>Anjali Desai, MD</a:t>
                      </a:r>
                      <a:r>
                        <a:rPr lang="en-US" sz="1100" dirty="0"/>
                        <a:t>, Associate Professor of Clinical Medicine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b="1" i="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i="0" dirty="0"/>
                        <a:t>Matthew Salzman, MD, </a:t>
                      </a:r>
                      <a:r>
                        <a:rPr lang="en-US" sz="1100" dirty="0"/>
                        <a:t>Associate Professor of Emergency Medicine </a:t>
                      </a:r>
                    </a:p>
                  </a:txBody>
                  <a:tcPr>
                    <a:noFill/>
                  </a:tcPr>
                </a:tc>
                <a:extLst>
                  <a:ext uri="{0D108BD9-81ED-4DB2-BD59-A6C34878D82A}">
                    <a16:rowId xmlns:a16="http://schemas.microsoft.com/office/drawing/2014/main" val="812391562"/>
                  </a:ext>
                </a:extLst>
              </a:tr>
              <a:tr h="402228">
                <a:tc>
                  <a:txBody>
                    <a:bodyPr/>
                    <a:lstStyle/>
                    <a:p>
                      <a:r>
                        <a:rPr lang="en-US" sz="1100" b="1" dirty="0"/>
                        <a:t>Lara Bruneau, MD</a:t>
                      </a:r>
                      <a:r>
                        <a:rPr lang="en-US" sz="1100" dirty="0"/>
                        <a:t>, Assistant Professor of Clinical Family Medicine </a:t>
                      </a:r>
                    </a:p>
                  </a:txBody>
                  <a:tcPr>
                    <a:noFill/>
                  </a:tcPr>
                </a:tc>
                <a:tc>
                  <a:txBody>
                    <a:bodyPr/>
                    <a:lstStyle/>
                    <a:p>
                      <a:r>
                        <a:rPr lang="en-US" sz="1100" b="1" dirty="0"/>
                        <a:t>Adam Green, MD, MBA, </a:t>
                      </a:r>
                      <a:r>
                        <a:rPr lang="en-US" sz="1100" dirty="0"/>
                        <a:t>Associate Professor of Medicine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Emily Scattergood, MD, </a:t>
                      </a:r>
                      <a:r>
                        <a:rPr lang="en-US" sz="1100" dirty="0"/>
                        <a:t>Associate Professor of Clinical Radiology</a:t>
                      </a:r>
                    </a:p>
                  </a:txBody>
                  <a:tcPr>
                    <a:noFill/>
                  </a:tcPr>
                </a:tc>
                <a:extLst>
                  <a:ext uri="{0D108BD9-81ED-4DB2-BD59-A6C34878D82A}">
                    <a16:rowId xmlns:a16="http://schemas.microsoft.com/office/drawing/2014/main" val="3241308334"/>
                  </a:ext>
                </a:extLst>
              </a:tr>
              <a:tr h="402228">
                <a:tc>
                  <a:txBody>
                    <a:bodyPr/>
                    <a:lstStyle/>
                    <a:p>
                      <a:r>
                        <a:rPr lang="en-US" sz="1100" b="1" dirty="0"/>
                        <a:t>K. Allen Eddington, MD, MSc, </a:t>
                      </a:r>
                      <a:r>
                        <a:rPr lang="en-US" sz="1100" dirty="0"/>
                        <a:t>Assistant Professor of Clinical Pediatrics </a:t>
                      </a:r>
                    </a:p>
                  </a:txBody>
                  <a:tcPr>
                    <a:noFill/>
                  </a:tcPr>
                </a:tc>
                <a:tc>
                  <a:txBody>
                    <a:bodyPr/>
                    <a:lstStyle/>
                    <a:p>
                      <a:r>
                        <a:rPr lang="en-US" sz="1100" b="1" dirty="0"/>
                        <a:t>Krystal Hunter, PhD, MBA, </a:t>
                      </a:r>
                      <a:r>
                        <a:rPr lang="en-US" sz="1100" dirty="0"/>
                        <a:t>Associate Professor of Medicine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David Shersher, MD,  </a:t>
                      </a:r>
                      <a:r>
                        <a:rPr lang="en-US" sz="1100" dirty="0"/>
                        <a:t>Associate Professor of Surgery </a:t>
                      </a:r>
                    </a:p>
                  </a:txBody>
                  <a:tcPr>
                    <a:noFill/>
                  </a:tcPr>
                </a:tc>
                <a:extLst>
                  <a:ext uri="{0D108BD9-81ED-4DB2-BD59-A6C34878D82A}">
                    <a16:rowId xmlns:a16="http://schemas.microsoft.com/office/drawing/2014/main" val="4122088331"/>
                  </a:ext>
                </a:extLst>
              </a:tr>
              <a:tr h="402228">
                <a:tc>
                  <a:txBody>
                    <a:bodyPr/>
                    <a:lstStyle/>
                    <a:p>
                      <a:r>
                        <a:rPr lang="en-US" sz="1100" b="1" dirty="0"/>
                        <a:t>Andre Gabriel, MD, </a:t>
                      </a:r>
                      <a:r>
                        <a:rPr lang="en-US" sz="1100" dirty="0"/>
                        <a:t>Assistant Professor of Medicine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Nicole Jarrett, MD, </a:t>
                      </a:r>
                      <a:r>
                        <a:rPr lang="en-US" sz="1100" dirty="0"/>
                        <a:t>Associate Professor of Clinical Surgery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Donald Solomon, MD</a:t>
                      </a:r>
                      <a:r>
                        <a:rPr lang="en-US" sz="1100" b="0" dirty="0">
                          <a:solidFill>
                            <a:schemeClr val="tx1"/>
                          </a:solidFill>
                        </a:rPr>
                        <a:t>, Associate Professor of Surgery </a:t>
                      </a:r>
                    </a:p>
                  </a:txBody>
                  <a:tcPr>
                    <a:noFill/>
                  </a:tcPr>
                </a:tc>
                <a:extLst>
                  <a:ext uri="{0D108BD9-81ED-4DB2-BD59-A6C34878D82A}">
                    <a16:rowId xmlns:a16="http://schemas.microsoft.com/office/drawing/2014/main" val="2682727292"/>
                  </a:ext>
                </a:extLst>
              </a:tr>
              <a:tr h="402228">
                <a:tc>
                  <a:txBody>
                    <a:bodyPr/>
                    <a:lstStyle/>
                    <a:p>
                      <a:r>
                        <a:rPr lang="en-US" sz="1100" b="1" dirty="0"/>
                        <a:t>Ashley Michael, DO, </a:t>
                      </a:r>
                      <a:r>
                        <a:rPr lang="en-US" sz="1100" dirty="0"/>
                        <a:t>Assistant Professor of Clinical Medicine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Tae Won Kim, MD, </a:t>
                      </a:r>
                      <a:r>
                        <a:rPr lang="en-US" sz="1100" dirty="0"/>
                        <a:t>Associate Professor of Orthopaedic Surgery </a:t>
                      </a:r>
                    </a:p>
                  </a:txBody>
                  <a:tcPr>
                    <a:noFill/>
                  </a:tcPr>
                </a:tc>
                <a:tc>
                  <a:txBody>
                    <a:bodyPr/>
                    <a:lstStyle/>
                    <a:p>
                      <a:r>
                        <a:rPr lang="en-US" sz="1100" b="1" dirty="0"/>
                        <a:t>Ping Zhang, DMD, PhD,  </a:t>
                      </a:r>
                      <a:r>
                        <a:rPr lang="en-US" sz="1100" dirty="0"/>
                        <a:t>Associate Professor of Surgery </a:t>
                      </a:r>
                    </a:p>
                  </a:txBody>
                  <a:tcPr>
                    <a:noFill/>
                  </a:tcPr>
                </a:tc>
                <a:extLst>
                  <a:ext uri="{0D108BD9-81ED-4DB2-BD59-A6C34878D82A}">
                    <a16:rowId xmlns:a16="http://schemas.microsoft.com/office/drawing/2014/main" val="1002560043"/>
                  </a:ext>
                </a:extLst>
              </a:tr>
              <a:tr h="402228">
                <a:tc>
                  <a:txBody>
                    <a:bodyPr/>
                    <a:lstStyle/>
                    <a:p>
                      <a:r>
                        <a:rPr lang="en-US" sz="1100" b="1" dirty="0"/>
                        <a:t>Amy Scholl, MD, </a:t>
                      </a:r>
                      <a:r>
                        <a:rPr lang="en-US" sz="1100" dirty="0"/>
                        <a:t>Assistant Professor of Clinical Medicine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Matthew Kleiner, MD, </a:t>
                      </a:r>
                      <a:r>
                        <a:rPr lang="en-US" sz="1100" dirty="0"/>
                        <a:t>Associate Professor of Orthopaedic Surgery</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rgbClr val="0070C0"/>
                          </a:solidFill>
                        </a:rPr>
                        <a:t>Professors (7) </a:t>
                      </a:r>
                    </a:p>
                  </a:txBody>
                  <a:tcPr>
                    <a:noFill/>
                  </a:tcPr>
                </a:tc>
                <a:extLst>
                  <a:ext uri="{0D108BD9-81ED-4DB2-BD59-A6C34878D82A}">
                    <a16:rowId xmlns:a16="http://schemas.microsoft.com/office/drawing/2014/main" val="1108852637"/>
                  </a:ext>
                </a:extLst>
              </a:tr>
              <a:tr h="402228">
                <a:tc>
                  <a:txBody>
                    <a:bodyPr/>
                    <a:lstStyle/>
                    <a:p>
                      <a:r>
                        <a:rPr lang="en-US" sz="1400" b="1" dirty="0">
                          <a:solidFill>
                            <a:srgbClr val="0070C0"/>
                          </a:solidFill>
                        </a:rPr>
                        <a:t>Associate Professors (23)</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Jason Kline, MD, </a:t>
                      </a:r>
                      <a:r>
                        <a:rPr lang="en-US" sz="1100" dirty="0"/>
                        <a:t>Associate Professor of Clinical Medicine  </a:t>
                      </a:r>
                    </a:p>
                  </a:txBody>
                  <a:tcPr>
                    <a:noFill/>
                  </a:tcPr>
                </a:tc>
                <a:tc>
                  <a:txBody>
                    <a:bodyPr/>
                    <a:lstStyle/>
                    <a:p>
                      <a:r>
                        <a:rPr lang="en-US" sz="1100" b="1" dirty="0"/>
                        <a:t>Steven Bonawitz, MD, </a:t>
                      </a:r>
                      <a:r>
                        <a:rPr lang="en-US" sz="1100" dirty="0"/>
                        <a:t>Professor of Surgery </a:t>
                      </a:r>
                    </a:p>
                  </a:txBody>
                  <a:tcPr>
                    <a:noFill/>
                  </a:tcPr>
                </a:tc>
                <a:extLst>
                  <a:ext uri="{0D108BD9-81ED-4DB2-BD59-A6C34878D82A}">
                    <a16:rowId xmlns:a16="http://schemas.microsoft.com/office/drawing/2014/main" val="116211073"/>
                  </a:ext>
                </a:extLst>
              </a:tr>
              <a:tr h="4022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Sabina Amin, MD, </a:t>
                      </a:r>
                      <a:r>
                        <a:rPr lang="en-US" sz="1100" dirty="0"/>
                        <a:t>Associate Professor of Clinical Radiology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Polina Khrizman, MD, </a:t>
                      </a:r>
                      <a:r>
                        <a:rPr lang="en-US" sz="1100" dirty="0"/>
                        <a:t>Associate Professor of Clinical Medicine   </a:t>
                      </a:r>
                    </a:p>
                  </a:txBody>
                  <a:tcPr>
                    <a:noFill/>
                  </a:tcPr>
                </a:tc>
                <a:tc>
                  <a:txBody>
                    <a:bodyPr/>
                    <a:lstStyle/>
                    <a:p>
                      <a:r>
                        <a:rPr lang="en-US" sz="1100" b="1" dirty="0"/>
                        <a:t>Ziad Boujaoude, MD</a:t>
                      </a:r>
                      <a:r>
                        <a:rPr lang="en-US" sz="1100" dirty="0"/>
                        <a:t>, Professor of Medicine </a:t>
                      </a:r>
                    </a:p>
                  </a:txBody>
                  <a:tcPr>
                    <a:noFill/>
                  </a:tcPr>
                </a:tc>
                <a:extLst>
                  <a:ext uri="{0D108BD9-81ED-4DB2-BD59-A6C34878D82A}">
                    <a16:rowId xmlns:a16="http://schemas.microsoft.com/office/drawing/2014/main" val="582734910"/>
                  </a:ext>
                </a:extLst>
              </a:tr>
              <a:tr h="4022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Samer Badr, MD, </a:t>
                      </a:r>
                      <a:r>
                        <a:rPr lang="en-US" sz="1100" dirty="0"/>
                        <a:t>Associate Professor of Clinical Medicine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Catherine Loveland-Jones, MD, MS, </a:t>
                      </a:r>
                      <a:r>
                        <a:rPr lang="en-US" sz="1100" dirty="0"/>
                        <a:t>Associate Professor of Clinical Surgery </a:t>
                      </a:r>
                    </a:p>
                  </a:txBody>
                  <a:tcPr>
                    <a:noFill/>
                  </a:tcPr>
                </a:tc>
                <a:tc>
                  <a:txBody>
                    <a:bodyPr/>
                    <a:lstStyle/>
                    <a:p>
                      <a:r>
                        <a:rPr lang="en-US" sz="1100" b="1" dirty="0"/>
                        <a:t>Kevin Currie, PhD, </a:t>
                      </a:r>
                      <a:r>
                        <a:rPr lang="en-US" sz="1100" dirty="0"/>
                        <a:t>Professor of Biomedical Sciences </a:t>
                      </a:r>
                    </a:p>
                  </a:txBody>
                  <a:tcPr>
                    <a:noFill/>
                  </a:tcPr>
                </a:tc>
                <a:extLst>
                  <a:ext uri="{0D108BD9-81ED-4DB2-BD59-A6C34878D82A}">
                    <a16:rowId xmlns:a16="http://schemas.microsoft.com/office/drawing/2014/main" val="2784582536"/>
                  </a:ext>
                </a:extLst>
              </a:tr>
              <a:tr h="4022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Veniamin Barshay, MD, </a:t>
                      </a:r>
                      <a:r>
                        <a:rPr lang="en-US" sz="1100" dirty="0"/>
                        <a:t>Associate Professor of Clinical Radiology </a:t>
                      </a: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Rakesh Mashru, MD, </a:t>
                      </a:r>
                      <a:r>
                        <a:rPr lang="en-US" sz="1100" dirty="0"/>
                        <a:t>Associate Professor of Orthopaedic Surgery</a:t>
                      </a:r>
                    </a:p>
                  </a:txBody>
                  <a:tcPr>
                    <a:noFill/>
                  </a:tcPr>
                </a:tc>
                <a:tc>
                  <a:txBody>
                    <a:bodyPr/>
                    <a:lstStyle/>
                    <a:p>
                      <a:r>
                        <a:rPr lang="en-US" sz="1100" b="1" dirty="0"/>
                        <a:t>Ann Leilani Fahey, MD, MHA, </a:t>
                      </a:r>
                      <a:r>
                        <a:rPr lang="en-US" sz="1100" dirty="0"/>
                        <a:t>Professor of Clinical Surgery </a:t>
                      </a:r>
                    </a:p>
                  </a:txBody>
                  <a:tcPr>
                    <a:noFill/>
                  </a:tcPr>
                </a:tc>
                <a:extLst>
                  <a:ext uri="{0D108BD9-81ED-4DB2-BD59-A6C34878D82A}">
                    <a16:rowId xmlns:a16="http://schemas.microsoft.com/office/drawing/2014/main" val="2362079499"/>
                  </a:ext>
                </a:extLst>
              </a:tr>
              <a:tr h="4022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Kaitlan Baston, MD, MSc</a:t>
                      </a:r>
                      <a:r>
                        <a:rPr lang="en-US" sz="1100" dirty="0"/>
                        <a:t>, Associate Professor of Medicine </a:t>
                      </a:r>
                    </a:p>
                  </a:txBody>
                  <a:tcPr>
                    <a:noFill/>
                  </a:tcPr>
                </a:tc>
                <a:tc>
                  <a:txBody>
                    <a:bodyPr/>
                    <a:lstStyle/>
                    <a:p>
                      <a:r>
                        <a:rPr lang="en-US" sz="1100" b="1" dirty="0"/>
                        <a:t>Jenny Melli, MD, </a:t>
                      </a:r>
                      <a:r>
                        <a:rPr lang="en-US" sz="1100" dirty="0"/>
                        <a:t>Associate Professor of Clinical Medicine </a:t>
                      </a:r>
                    </a:p>
                  </a:txBody>
                  <a:tcPr>
                    <a:noFill/>
                  </a:tcPr>
                </a:tc>
                <a:tc>
                  <a:txBody>
                    <a:bodyPr/>
                    <a:lstStyle/>
                    <a:p>
                      <a:r>
                        <a:rPr lang="en-US" sz="1100" b="1" dirty="0"/>
                        <a:t>Daniel Hyman, DO, </a:t>
                      </a:r>
                      <a:r>
                        <a:rPr lang="en-US" sz="1100" dirty="0"/>
                        <a:t>Professor of Clinical Medicine </a:t>
                      </a:r>
                    </a:p>
                  </a:txBody>
                  <a:tcPr>
                    <a:noFill/>
                  </a:tcPr>
                </a:tc>
                <a:extLst>
                  <a:ext uri="{0D108BD9-81ED-4DB2-BD59-A6C34878D82A}">
                    <a16:rowId xmlns:a16="http://schemas.microsoft.com/office/drawing/2014/main" val="1222376766"/>
                  </a:ext>
                </a:extLst>
              </a:tr>
              <a:tr h="4022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Vishwanath Bhat, MD, MPH, </a:t>
                      </a:r>
                      <a:r>
                        <a:rPr lang="en-US" sz="1100" dirty="0"/>
                        <a:t>Associate Professor of Pediatrics </a:t>
                      </a:r>
                    </a:p>
                  </a:txBody>
                  <a:tcPr>
                    <a:noFill/>
                  </a:tcPr>
                </a:tc>
                <a:tc>
                  <a:txBody>
                    <a:bodyPr/>
                    <a:lstStyle/>
                    <a:p>
                      <a:r>
                        <a:rPr lang="en-US" sz="1100" b="1" dirty="0"/>
                        <a:t>Ritesh Patel, MD, </a:t>
                      </a:r>
                      <a:r>
                        <a:rPr lang="en-US" sz="1100" dirty="0"/>
                        <a:t>Associate Professor of Clinical Medicine </a:t>
                      </a:r>
                    </a:p>
                  </a:txBody>
                  <a:tcPr>
                    <a:noFill/>
                  </a:tcPr>
                </a:tc>
                <a:tc>
                  <a:txBody>
                    <a:bodyPr/>
                    <a:lstStyle/>
                    <a:p>
                      <a:r>
                        <a:rPr lang="en-US" sz="1100" b="1" dirty="0"/>
                        <a:t>Anuradha Mookerjee, MD, MS, MPH, </a:t>
                      </a:r>
                      <a:r>
                        <a:rPr lang="en-US" sz="1100" dirty="0"/>
                        <a:t>Professor of Clinical Medicine</a:t>
                      </a:r>
                    </a:p>
                  </a:txBody>
                  <a:tcPr>
                    <a:noFill/>
                  </a:tcPr>
                </a:tc>
                <a:extLst>
                  <a:ext uri="{0D108BD9-81ED-4DB2-BD59-A6C34878D82A}">
                    <a16:rowId xmlns:a16="http://schemas.microsoft.com/office/drawing/2014/main" val="479455532"/>
                  </a:ext>
                </a:extLst>
              </a:tr>
              <a:tr h="560247">
                <a:tc>
                  <a:txBody>
                    <a:bodyPr/>
                    <a:lstStyle/>
                    <a:p>
                      <a:endParaRPr lang="en-US" sz="11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Joshua Rempell, MD, MPH, </a:t>
                      </a:r>
                      <a:r>
                        <a:rPr lang="en-US" sz="1100" dirty="0"/>
                        <a:t>Associate Professor of Emergency Medicine </a:t>
                      </a:r>
                    </a:p>
                    <a:p>
                      <a:endParaRPr lang="en-US" sz="1100" dirty="0"/>
                    </a:p>
                  </a:txBody>
                  <a:tcPr>
                    <a:noFill/>
                  </a:tcPr>
                </a:tc>
                <a:tc>
                  <a:txBody>
                    <a:bodyPr/>
                    <a:lstStyle/>
                    <a:p>
                      <a:r>
                        <a:rPr lang="en-US" sz="1100" b="1" dirty="0"/>
                        <a:t>Basant Pradhan, MD, </a:t>
                      </a:r>
                      <a:r>
                        <a:rPr lang="en-US" sz="1100" dirty="0"/>
                        <a:t>Professor of Psychiatry &amp; Professor of Pediatrics (secondary) </a:t>
                      </a:r>
                    </a:p>
                  </a:txBody>
                  <a:tcPr>
                    <a:noFill/>
                  </a:tcPr>
                </a:tc>
                <a:extLst>
                  <a:ext uri="{0D108BD9-81ED-4DB2-BD59-A6C34878D82A}">
                    <a16:rowId xmlns:a16="http://schemas.microsoft.com/office/drawing/2014/main" val="3491909581"/>
                  </a:ext>
                </a:extLst>
              </a:tr>
              <a:tr h="244210">
                <a:tc>
                  <a:txBody>
                    <a:bodyPr/>
                    <a:lstStyle/>
                    <a:p>
                      <a:endParaRPr lang="en-US" sz="11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oFill/>
                  </a:tcPr>
                </a:tc>
                <a:tc>
                  <a:txBody>
                    <a:bodyPr/>
                    <a:lstStyle/>
                    <a:p>
                      <a:endParaRPr lang="en-US" sz="1100" dirty="0"/>
                    </a:p>
                  </a:txBody>
                  <a:tcPr>
                    <a:noFill/>
                  </a:tcPr>
                </a:tc>
                <a:extLst>
                  <a:ext uri="{0D108BD9-81ED-4DB2-BD59-A6C34878D82A}">
                    <a16:rowId xmlns:a16="http://schemas.microsoft.com/office/drawing/2014/main" val="543859060"/>
                  </a:ext>
                </a:extLst>
              </a:tr>
              <a:tr h="244210">
                <a:tc>
                  <a:txBody>
                    <a:bodyPr/>
                    <a:lstStyle/>
                    <a:p>
                      <a:endParaRPr lang="en-US" sz="1100" dirty="0"/>
                    </a:p>
                  </a:txBody>
                  <a:tcPr>
                    <a:noFill/>
                  </a:tcPr>
                </a:tc>
                <a:tc>
                  <a:txBody>
                    <a:bodyPr/>
                    <a:lstStyle/>
                    <a:p>
                      <a:endParaRPr lang="en-US" sz="1100" dirty="0"/>
                    </a:p>
                  </a:txBody>
                  <a:tcPr>
                    <a:noFill/>
                  </a:tcPr>
                </a:tc>
                <a:tc>
                  <a:txBody>
                    <a:bodyPr/>
                    <a:lstStyle/>
                    <a:p>
                      <a:endParaRPr lang="en-US" sz="1100" dirty="0"/>
                    </a:p>
                  </a:txBody>
                  <a:tcPr>
                    <a:noFill/>
                  </a:tcPr>
                </a:tc>
                <a:extLst>
                  <a:ext uri="{0D108BD9-81ED-4DB2-BD59-A6C34878D82A}">
                    <a16:rowId xmlns:a16="http://schemas.microsoft.com/office/drawing/2014/main" val="3637665598"/>
                  </a:ext>
                </a:extLst>
              </a:tr>
            </a:tbl>
          </a:graphicData>
        </a:graphic>
      </p:graphicFrame>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59BE1F7-EA1F-78C6-DBA7-A5AF835B51F3}"/>
              </a:ext>
            </a:extLst>
          </p:cNvPr>
          <p:cNvSpPr>
            <a:spLocks noGrp="1"/>
          </p:cNvSpPr>
          <p:nvPr>
            <p:ph type="title"/>
          </p:nvPr>
        </p:nvSpPr>
        <p:spPr>
          <a:xfrm>
            <a:off x="649288" y="327025"/>
            <a:ext cx="7885112" cy="901700"/>
          </a:xfrm>
        </p:spPr>
        <p:txBody>
          <a:bodyPr/>
          <a:lstStyle/>
          <a:p>
            <a:pPr algn="ctr"/>
            <a:r>
              <a:rPr lang="en-US" altLang="en-US" dirty="0">
                <a:solidFill>
                  <a:srgbClr val="C00000"/>
                </a:solidFill>
                <a:latin typeface="Arial" panose="020B0604020202020204" pitchFamily="34" charset="0"/>
                <a:ea typeface="Trebuchet MS" panose="020B0603020202020204" pitchFamily="34" charset="0"/>
                <a:cs typeface="Arial" panose="020B0604020202020204" pitchFamily="34" charset="0"/>
              </a:rPr>
              <a:t>Nominations &amp; Elections Committee  </a:t>
            </a:r>
          </a:p>
        </p:txBody>
      </p:sp>
      <p:sp>
        <p:nvSpPr>
          <p:cNvPr id="3" name="Text Placeholder 2">
            <a:extLst>
              <a:ext uri="{FF2B5EF4-FFF2-40B4-BE49-F238E27FC236}">
                <a16:creationId xmlns:a16="http://schemas.microsoft.com/office/drawing/2014/main" id="{0DC0A656-8009-F618-A1CC-522B6F117BFA}"/>
              </a:ext>
            </a:extLst>
          </p:cNvPr>
          <p:cNvSpPr>
            <a:spLocks noGrp="1"/>
          </p:cNvSpPr>
          <p:nvPr>
            <p:ph type="body" idx="1"/>
          </p:nvPr>
        </p:nvSpPr>
        <p:spPr>
          <a:xfrm>
            <a:off x="668338" y="1608138"/>
            <a:ext cx="7807325" cy="4564062"/>
          </a:xfrm>
        </p:spPr>
        <p:txBody>
          <a:bodyPr/>
          <a:lstStyle/>
          <a:p>
            <a:pPr>
              <a:defRPr/>
            </a:pPr>
            <a:r>
              <a:rPr lang="en-US" dirty="0">
                <a:solidFill>
                  <a:srgbClr val="0070C0"/>
                </a:solidFill>
                <a:latin typeface="Arial" panose="020B0604020202020204" pitchFamily="34" charset="0"/>
                <a:cs typeface="Arial" panose="020B0604020202020204" pitchFamily="34" charset="0"/>
              </a:rPr>
              <a:t>2022-2023 Highlights of Committee Work </a:t>
            </a:r>
          </a:p>
          <a:p>
            <a:pPr marL="342900" indent="-342900">
              <a:buFont typeface="Arial" panose="020B0604020202020204" pitchFamily="34" charset="0"/>
              <a:buChar char="•"/>
              <a:defRPr/>
            </a:pPr>
            <a:r>
              <a:rPr lang="en-US" sz="1800" dirty="0">
                <a:solidFill>
                  <a:prstClr val="black"/>
                </a:solidFill>
                <a:latin typeface="Arial" panose="020B0604020202020204" pitchFamily="34" charset="0"/>
                <a:cs typeface="Arial" panose="020B0604020202020204" pitchFamily="34" charset="0"/>
              </a:rPr>
              <a:t>Maintained a full compliment of diverse members and specialties on all CMSRU committees.</a:t>
            </a:r>
          </a:p>
          <a:p>
            <a:pPr marL="342900" indent="-342900">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For the upcoming 2023-24 academic year, 11 elected and 6 appointed standing committee positions vacant.</a:t>
            </a:r>
          </a:p>
          <a:p>
            <a:pPr marL="342900" indent="-342900">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 44 CMSRU faculty members volunteered to be placed on ballot for committee positions. </a:t>
            </a:r>
          </a:p>
          <a:p>
            <a:pPr marL="342900" indent="-342900">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All positions filled in election.  Post-election, all Dean’s appointees were selected from the list of candidates.     </a:t>
            </a:r>
          </a:p>
          <a:p>
            <a:pPr marL="342900" indent="-342900">
              <a:buFont typeface="Arial" panose="020B0604020202020204" pitchFamily="34" charset="0"/>
              <a:buChar char="•"/>
              <a:defRPr/>
            </a:pPr>
            <a:r>
              <a:rPr lang="en-US" sz="1800" dirty="0">
                <a:solidFill>
                  <a:srgbClr val="0070C0"/>
                </a:solidFill>
                <a:latin typeface="Arial" panose="020B0604020202020204" pitchFamily="34" charset="0"/>
                <a:cs typeface="Arial" panose="020B0604020202020204" pitchFamily="34" charset="0"/>
              </a:rPr>
              <a:t>CMSRU Bylaws Update </a:t>
            </a:r>
          </a:p>
          <a:p>
            <a:pPr marL="800100" lvl="1" indent="-342900">
              <a:buFont typeface="Arial" panose="020B0604020202020204" pitchFamily="34" charset="0"/>
              <a:buChar char="•"/>
              <a:defRPr/>
            </a:pPr>
            <a:r>
              <a:rPr lang="en-US" sz="1600" dirty="0">
                <a:solidFill>
                  <a:schemeClr val="tx1"/>
                </a:solidFill>
                <a:latin typeface="Arial" panose="020B0604020202020204" pitchFamily="34" charset="0"/>
                <a:cs typeface="Arial" panose="020B0604020202020204" pitchFamily="34" charset="0"/>
              </a:rPr>
              <a:t>Individuals must complete one full year as a CMSRU faculty member prior to submitting name for consideration for standing committee.</a:t>
            </a:r>
          </a:p>
          <a:p>
            <a:pPr marL="800100" lvl="1" indent="-342900">
              <a:buFont typeface="Arial" panose="020B0604020202020204" pitchFamily="34" charset="0"/>
              <a:buChar char="•"/>
              <a:defRPr/>
            </a:pPr>
            <a:r>
              <a:rPr lang="en-US" sz="1600" dirty="0">
                <a:solidFill>
                  <a:schemeClr val="tx1"/>
                </a:solidFill>
                <a:latin typeface="Arial" panose="020B0604020202020204" pitchFamily="34" charset="0"/>
                <a:cs typeface="Arial" panose="020B0604020202020204" pitchFamily="34" charset="0"/>
              </a:rPr>
              <a:t>Nomination Committee – at least 3 years as a faculty member.</a:t>
            </a:r>
          </a:p>
        </p:txBody>
      </p:sp>
      <p:sp>
        <p:nvSpPr>
          <p:cNvPr id="10244" name="Slide Number Placeholder 3">
            <a:extLst>
              <a:ext uri="{FF2B5EF4-FFF2-40B4-BE49-F238E27FC236}">
                <a16:creationId xmlns:a16="http://schemas.microsoft.com/office/drawing/2014/main" id="{572FECD6-D1C7-D5AA-B48F-6A55536621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87BABD-FB59-4F5D-AD18-E71B2173E974}" type="slidenum">
              <a:rPr lang="en-US" altLang="en-US" sz="1200">
                <a:solidFill>
                  <a:srgbClr val="898989"/>
                </a:solidFill>
                <a:latin typeface="Trebuchet MS" panose="020B0603020202020204" pitchFamily="34" charset="0"/>
              </a:rPr>
              <a:pPr>
                <a:spcBef>
                  <a:spcPct val="0"/>
                </a:spcBef>
                <a:buFontTx/>
                <a:buNone/>
              </a:pPr>
              <a:t>12</a:t>
            </a:fld>
            <a:endParaRPr lang="en-US" altLang="en-US" sz="1200" dirty="0">
              <a:solidFill>
                <a:srgbClr val="898989"/>
              </a:solidFill>
              <a:latin typeface="Trebuchet MS" panose="020B0603020202020204" pitchFamily="34" charset="0"/>
            </a:endParaRPr>
          </a:p>
        </p:txBody>
      </p:sp>
      <p:sp>
        <p:nvSpPr>
          <p:cNvPr id="10245" name="TextBox 1">
            <a:extLst>
              <a:ext uri="{FF2B5EF4-FFF2-40B4-BE49-F238E27FC236}">
                <a16:creationId xmlns:a16="http://schemas.microsoft.com/office/drawing/2014/main" id="{258B15D3-4463-8595-F1E7-E9DA2EC6B342}"/>
              </a:ext>
            </a:extLst>
          </p:cNvPr>
          <p:cNvSpPr txBox="1">
            <a:spLocks noChangeArrowheads="1"/>
          </p:cNvSpPr>
          <p:nvPr/>
        </p:nvSpPr>
        <p:spPr bwMode="auto">
          <a:xfrm>
            <a:off x="1481138" y="998538"/>
            <a:ext cx="61817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b="1" dirty="0">
                <a:latin typeface="Arial" panose="020B0604020202020204" pitchFamily="34" charset="0"/>
              </a:rPr>
              <a:t>Michael Sabia, MD, Committee Chair </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graphicFrame>
        <p:nvGraphicFramePr>
          <p:cNvPr id="379" name="Google Shape;379;p18"/>
          <p:cNvGraphicFramePr/>
          <p:nvPr>
            <p:extLst>
              <p:ext uri="{D42A27DB-BD31-4B8C-83A1-F6EECF244321}">
                <p14:modId xmlns:p14="http://schemas.microsoft.com/office/powerpoint/2010/main" val="3301742819"/>
              </p:ext>
            </p:extLst>
          </p:nvPr>
        </p:nvGraphicFramePr>
        <p:xfrm>
          <a:off x="727788" y="63500"/>
          <a:ext cx="8057994" cy="6797060"/>
        </p:xfrm>
        <a:graphic>
          <a:graphicData uri="http://schemas.openxmlformats.org/drawingml/2006/table">
            <a:tbl>
              <a:tblPr>
                <a:tableStyleId>{2D5ABB26-0587-4C30-8999-92F81FD0307C}</a:tableStyleId>
              </a:tblPr>
              <a:tblGrid>
                <a:gridCol w="991089">
                  <a:extLst>
                    <a:ext uri="{9D8B030D-6E8A-4147-A177-3AD203B41FA5}">
                      <a16:colId xmlns:a16="http://schemas.microsoft.com/office/drawing/2014/main" val="20000"/>
                    </a:ext>
                  </a:extLst>
                </a:gridCol>
                <a:gridCol w="5475045">
                  <a:extLst>
                    <a:ext uri="{9D8B030D-6E8A-4147-A177-3AD203B41FA5}">
                      <a16:colId xmlns:a16="http://schemas.microsoft.com/office/drawing/2014/main" val="20001"/>
                    </a:ext>
                  </a:extLst>
                </a:gridCol>
                <a:gridCol w="1591860">
                  <a:extLst>
                    <a:ext uri="{9D8B030D-6E8A-4147-A177-3AD203B41FA5}">
                      <a16:colId xmlns:a16="http://schemas.microsoft.com/office/drawing/2014/main" val="20002"/>
                    </a:ext>
                  </a:extLst>
                </a:gridCol>
              </a:tblGrid>
              <a:tr h="0">
                <a:tc>
                  <a:txBody>
                    <a:bodyPr/>
                    <a:lstStyle/>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spcBef>
                          <a:spcPts val="0"/>
                        </a:spcBef>
                        <a:spcAft>
                          <a:spcPts val="0"/>
                        </a:spcAft>
                        <a:buNone/>
                      </a:pPr>
                      <a:endParaRPr sz="1400" b="1" i="0" u="none" dirty="0">
                        <a:solidFill>
                          <a:srgbClr val="C00000"/>
                        </a:solidFill>
                        <a:latin typeface="Trebuchet MS"/>
                        <a:ea typeface="Trebuchet MS"/>
                        <a:cs typeface="Trebuchet MS"/>
                        <a:sym typeface="Trebuchet MS"/>
                      </a:endParaRPr>
                    </a:p>
                  </a:txBody>
                  <a:tcPr marL="91450" marR="91450" marT="45725" marB="45725"/>
                </a:tc>
                <a:tc>
                  <a:txBody>
                    <a:bodyPr/>
                    <a:lstStyle/>
                    <a:p>
                      <a:pPr marL="0" marR="0" lvl="0" indent="0" algn="ctr" rtl="0">
                        <a:lnSpc>
                          <a:spcPct val="100000"/>
                        </a:lnSpc>
                        <a:spcBef>
                          <a:spcPts val="0"/>
                        </a:spcBef>
                        <a:spcAft>
                          <a:spcPts val="0"/>
                        </a:spcAft>
                        <a:buClr>
                          <a:srgbClr val="C00000"/>
                        </a:buClr>
                        <a:buSzPts val="2400"/>
                        <a:buFont typeface="Trebuchet MS"/>
                        <a:buNone/>
                      </a:pPr>
                      <a:r>
                        <a:rPr lang="en-US" sz="2400" u="none" dirty="0">
                          <a:sym typeface="Trebuchet MS"/>
                        </a:rPr>
                        <a:t>  </a:t>
                      </a:r>
                      <a:r>
                        <a:rPr lang="en-US" sz="2400" b="1" u="none" dirty="0">
                          <a:sym typeface="Trebuchet MS"/>
                        </a:rPr>
                        <a:t>Elected Committee Members    </a:t>
                      </a:r>
                      <a:endParaRPr b="1" dirty="0"/>
                    </a:p>
                    <a:p>
                      <a:pPr marL="0" marR="0" lvl="0" indent="0" algn="l" rtl="0">
                        <a:spcBef>
                          <a:spcPts val="0"/>
                        </a:spcBef>
                        <a:spcAft>
                          <a:spcPts val="0"/>
                        </a:spcAft>
                        <a:buNone/>
                      </a:pPr>
                      <a:endParaRPr sz="1400" b="1" i="0" u="none" dirty="0">
                        <a:solidFill>
                          <a:srgbClr val="C00000"/>
                        </a:solidFill>
                        <a:latin typeface="Trebuchet MS"/>
                        <a:ea typeface="Trebuchet MS"/>
                        <a:cs typeface="Trebuchet MS"/>
                        <a:sym typeface="Trebuchet MS"/>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spcBef>
                          <a:spcPts val="0"/>
                        </a:spcBef>
                        <a:spcAft>
                          <a:spcPts val="0"/>
                        </a:spcAft>
                        <a:buNone/>
                      </a:pPr>
                      <a:endParaRPr sz="1400" b="1" i="0" u="none" dirty="0">
                        <a:solidFill>
                          <a:srgbClr val="C00000"/>
                        </a:solidFill>
                        <a:latin typeface="Trebuchet MS"/>
                        <a:ea typeface="Trebuchet MS"/>
                        <a:cs typeface="Trebuchet MS"/>
                        <a:sym typeface="Trebuchet MS"/>
                      </a:endParaRPr>
                    </a:p>
                  </a:txBody>
                  <a:tcPr marL="91450" marR="91450" marT="45725" marB="45725"/>
                </a:tc>
                <a:extLst>
                  <a:ext uri="{0D108BD9-81ED-4DB2-BD59-A6C34878D82A}">
                    <a16:rowId xmlns:a16="http://schemas.microsoft.com/office/drawing/2014/main" val="10000"/>
                  </a:ext>
                </a:extLst>
              </a:tr>
              <a:tr h="5626767">
                <a:tc>
                  <a:txBody>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txBody>
                  <a:tcPr marL="91450" marR="91450" marT="45725" marB="45725"/>
                </a:tc>
                <a:tc>
                  <a:txBody>
                    <a:bodyPr/>
                    <a:lstStyle/>
                    <a:p>
                      <a:pPr algn="ctr"/>
                      <a:r>
                        <a:rPr lang="en-US" sz="1400" b="0" i="0" u="none" strike="noStrike" cap="none" dirty="0">
                          <a:solidFill>
                            <a:srgbClr val="0070C0"/>
                          </a:solidFill>
                          <a:effectLst/>
                          <a:latin typeface="+mn-lt"/>
                          <a:ea typeface="+mn-ea"/>
                          <a:cs typeface="+mn-cs"/>
                          <a:sym typeface="Arial"/>
                        </a:rPr>
                        <a:t>Academic Standing Committee</a:t>
                      </a:r>
                    </a:p>
                    <a:p>
                      <a:pPr algn="ctr"/>
                      <a:r>
                        <a:rPr lang="en-US" sz="1400" b="0" i="0" u="none" strike="noStrike" cap="none" dirty="0">
                          <a:solidFill>
                            <a:schemeClr val="tx1"/>
                          </a:solidFill>
                          <a:effectLst/>
                          <a:latin typeface="+mn-lt"/>
                          <a:ea typeface="+mn-ea"/>
                          <a:cs typeface="+mn-cs"/>
                          <a:sym typeface="Arial"/>
                        </a:rPr>
                        <a:t>Frank Koniges, MD, Associate Professor of Clinical Surgery </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Admissions Committee</a:t>
                      </a:r>
                    </a:p>
                    <a:p>
                      <a:pPr algn="ctr"/>
                      <a:r>
                        <a:rPr lang="en-US" sz="1400" b="0" i="0" u="none" strike="noStrike" cap="none" dirty="0">
                          <a:solidFill>
                            <a:schemeClr val="tx1"/>
                          </a:solidFill>
                          <a:effectLst/>
                          <a:latin typeface="+mn-lt"/>
                          <a:ea typeface="+mn-ea"/>
                          <a:cs typeface="+mn-cs"/>
                          <a:sym typeface="Arial"/>
                        </a:rPr>
                        <a:t>Krystal Hunter, PhD, MBA, Assistant Professor of Medicine</a:t>
                      </a:r>
                    </a:p>
                    <a:p>
                      <a:pPr algn="ctr"/>
                      <a:r>
                        <a:rPr lang="en-US" sz="1400" b="0" i="0" u="none" strike="noStrike" cap="none" dirty="0">
                          <a:solidFill>
                            <a:schemeClr val="tx1"/>
                          </a:solidFill>
                          <a:effectLst/>
                          <a:latin typeface="+mn-lt"/>
                          <a:ea typeface="+mn-ea"/>
                          <a:cs typeface="+mn-cs"/>
                          <a:sym typeface="Arial"/>
                        </a:rPr>
                        <a:t>Frank Bowen, MD, Associate Professor of Surgery </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Advisory Committee on Appointments and Promotions </a:t>
                      </a:r>
                    </a:p>
                    <a:p>
                      <a:pPr algn="ctr"/>
                      <a:r>
                        <a:rPr lang="en-US" sz="1400" b="0" i="0" u="none" strike="noStrike" cap="none" dirty="0">
                          <a:solidFill>
                            <a:schemeClr val="tx1"/>
                          </a:solidFill>
                          <a:effectLst/>
                          <a:latin typeface="+mn-lt"/>
                          <a:ea typeface="+mn-ea"/>
                          <a:cs typeface="+mn-cs"/>
                          <a:sym typeface="Arial"/>
                        </a:rPr>
                        <a:t>Elizabeth Leilani Lee, MD, Associate Professor of Clinical Medicine</a:t>
                      </a:r>
                    </a:p>
                    <a:p>
                      <a:pPr algn="ctr"/>
                      <a:r>
                        <a:rPr lang="en-US" sz="1400" b="0" i="0" u="none" strike="noStrike" cap="none" dirty="0">
                          <a:solidFill>
                            <a:schemeClr val="tx1"/>
                          </a:solidFill>
                          <a:effectLst/>
                          <a:latin typeface="+mn-lt"/>
                          <a:ea typeface="+mn-ea"/>
                          <a:cs typeface="+mn-cs"/>
                          <a:sym typeface="Arial"/>
                        </a:rPr>
                        <a:t>Tina Edmonston, MD, Professor of Pathology </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Hearing Body for Student Rights Committee   </a:t>
                      </a:r>
                    </a:p>
                    <a:p>
                      <a:pPr algn="ctr"/>
                      <a:r>
                        <a:rPr lang="en-US" sz="1400" b="0" i="0" u="none" strike="noStrike" cap="none" dirty="0">
                          <a:solidFill>
                            <a:schemeClr val="tx1"/>
                          </a:solidFill>
                          <a:effectLst/>
                          <a:latin typeface="+mn-lt"/>
                          <a:ea typeface="+mn-ea"/>
                          <a:cs typeface="+mn-cs"/>
                          <a:sym typeface="Arial"/>
                        </a:rPr>
                        <a:t>Joanne Mazzarelli, MD, Assistant Professor of Medicine</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Library and Informatics Committee   </a:t>
                      </a:r>
                    </a:p>
                    <a:p>
                      <a:pPr algn="ctr"/>
                      <a:r>
                        <a:rPr lang="en-US" sz="1400" b="0" i="0" u="none" strike="noStrike" cap="none" dirty="0">
                          <a:solidFill>
                            <a:schemeClr val="tx1"/>
                          </a:solidFill>
                          <a:effectLst/>
                          <a:latin typeface="+mn-lt"/>
                          <a:ea typeface="+mn-ea"/>
                          <a:cs typeface="+mn-cs"/>
                          <a:sym typeface="Arial"/>
                        </a:rPr>
                        <a:t>Nami Kim, DO, MBA, Assistant Professor of Clinical Medicine</a:t>
                      </a:r>
                    </a:p>
                    <a:p>
                      <a:pPr algn="ctr"/>
                      <a:r>
                        <a:rPr lang="en-US" sz="1400" b="0" i="0" u="none" strike="noStrike" cap="none" dirty="0">
                          <a:solidFill>
                            <a:schemeClr val="tx1"/>
                          </a:solidFill>
                          <a:effectLst/>
                          <a:latin typeface="+mn-lt"/>
                          <a:ea typeface="+mn-ea"/>
                          <a:cs typeface="+mn-cs"/>
                          <a:sym typeface="Arial"/>
                        </a:rPr>
                        <a:t>Anu Mookerjee, MD, Associate Professor of Medicine </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Nominations and Elections Committee  </a:t>
                      </a:r>
                    </a:p>
                    <a:p>
                      <a:pPr algn="ctr"/>
                      <a:r>
                        <a:rPr lang="en-US" sz="1400" b="0" i="0" u="none" strike="noStrike" cap="none" dirty="0">
                          <a:solidFill>
                            <a:schemeClr val="tx1"/>
                          </a:solidFill>
                          <a:effectLst/>
                          <a:latin typeface="+mn-lt"/>
                          <a:ea typeface="+mn-ea"/>
                          <a:cs typeface="+mn-cs"/>
                          <a:sym typeface="Arial"/>
                        </a:rPr>
                        <a:t>Satyajeet Roy, MD, Professor of Medicine </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Research Committee  </a:t>
                      </a:r>
                    </a:p>
                    <a:p>
                      <a:pPr algn="ctr"/>
                      <a:r>
                        <a:rPr lang="en-US" sz="1400" b="0" i="0" u="none" strike="noStrike" cap="none" dirty="0">
                          <a:solidFill>
                            <a:schemeClr val="tx1"/>
                          </a:solidFill>
                          <a:effectLst/>
                          <a:latin typeface="+mn-lt"/>
                          <a:ea typeface="+mn-ea"/>
                          <a:cs typeface="+mn-cs"/>
                          <a:sym typeface="Arial"/>
                        </a:rPr>
                        <a:t>Alla Kushnir, MD, Associate Professor of Pediatrics</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Officer of the Faculty Assembly   </a:t>
                      </a:r>
                    </a:p>
                    <a:p>
                      <a:pPr algn="ctr"/>
                      <a:r>
                        <a:rPr lang="en-US" sz="1400" b="0" i="0" u="none" strike="noStrike" cap="none" dirty="0">
                          <a:solidFill>
                            <a:schemeClr val="tx1"/>
                          </a:solidFill>
                          <a:effectLst/>
                          <a:latin typeface="+mn-lt"/>
                          <a:ea typeface="+mn-ea"/>
                          <a:cs typeface="+mn-cs"/>
                          <a:sym typeface="Arial"/>
                        </a:rPr>
                        <a:t>Eric Behling, MD, Assistant Professor of Pathology </a:t>
                      </a:r>
                    </a:p>
                    <a:p>
                      <a:pPr marL="0" marR="0" lvl="0" indent="0" algn="ctr" rtl="0">
                        <a:spcBef>
                          <a:spcPts val="0"/>
                        </a:spcBef>
                        <a:spcAft>
                          <a:spcPts val="0"/>
                        </a:spcAft>
                        <a:buNone/>
                      </a:pPr>
                      <a:endParaRPr sz="1400" b="0" i="0" u="none" dirty="0">
                        <a:solidFill>
                          <a:srgbClr val="000000"/>
                        </a:solidFill>
                        <a:latin typeface="Calibri"/>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bl>
          </a:graphicData>
        </a:graphic>
      </p:graphicFrame>
      <p:cxnSp>
        <p:nvCxnSpPr>
          <p:cNvPr id="380" name="Google Shape;380;p18"/>
          <p:cNvCxnSpPr/>
          <p:nvPr/>
        </p:nvCxnSpPr>
        <p:spPr>
          <a:xfrm>
            <a:off x="2301875" y="578962"/>
            <a:ext cx="4540250" cy="0"/>
          </a:xfrm>
          <a:prstGeom prst="straightConnector1">
            <a:avLst/>
          </a:prstGeom>
          <a:noFill/>
          <a:ln w="38100" cap="flat" cmpd="sng">
            <a:solidFill>
              <a:srgbClr val="F79646"/>
            </a:solidFill>
            <a:prstDash val="solid"/>
            <a:miter lim="800000"/>
            <a:headEnd type="none" w="med" len="med"/>
            <a:tailEnd type="none" w="med" len="med"/>
          </a:ln>
          <a:effectLst>
            <a:outerShdw blurRad="63500" dist="23000" dir="5400000">
              <a:srgbClr val="000000">
                <a:alpha val="34901"/>
              </a:srgbClr>
            </a:outerShdw>
          </a:effectLst>
        </p:spPr>
      </p:cxn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graphicFrame>
        <p:nvGraphicFramePr>
          <p:cNvPr id="386" name="Google Shape;386;p19"/>
          <p:cNvGraphicFramePr/>
          <p:nvPr>
            <p:extLst>
              <p:ext uri="{D42A27DB-BD31-4B8C-83A1-F6EECF244321}">
                <p14:modId xmlns:p14="http://schemas.microsoft.com/office/powerpoint/2010/main" val="777899254"/>
              </p:ext>
            </p:extLst>
          </p:nvPr>
        </p:nvGraphicFramePr>
        <p:xfrm>
          <a:off x="254000" y="63500"/>
          <a:ext cx="8677250" cy="6631315"/>
        </p:xfrm>
        <a:graphic>
          <a:graphicData uri="http://schemas.openxmlformats.org/drawingml/2006/table">
            <a:tbl>
              <a:tblPr>
                <a:tableStyleId>{2D5ABB26-0587-4C30-8999-92F81FD0307C}</a:tableStyleId>
              </a:tblPr>
              <a:tblGrid>
                <a:gridCol w="1300150">
                  <a:extLst>
                    <a:ext uri="{9D8B030D-6E8A-4147-A177-3AD203B41FA5}">
                      <a16:colId xmlns:a16="http://schemas.microsoft.com/office/drawing/2014/main" val="20000"/>
                    </a:ext>
                  </a:extLst>
                </a:gridCol>
                <a:gridCol w="5703875">
                  <a:extLst>
                    <a:ext uri="{9D8B030D-6E8A-4147-A177-3AD203B41FA5}">
                      <a16:colId xmlns:a16="http://schemas.microsoft.com/office/drawing/2014/main" val="20001"/>
                    </a:ext>
                  </a:extLst>
                </a:gridCol>
                <a:gridCol w="1673225">
                  <a:extLst>
                    <a:ext uri="{9D8B030D-6E8A-4147-A177-3AD203B41FA5}">
                      <a16:colId xmlns:a16="http://schemas.microsoft.com/office/drawing/2014/main" val="20002"/>
                    </a:ext>
                  </a:extLst>
                </a:gridCol>
              </a:tblGrid>
              <a:tr h="1249350">
                <a:tc>
                  <a:txBody>
                    <a:bodyPr/>
                    <a:lstStyle/>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spcBef>
                          <a:spcPts val="0"/>
                        </a:spcBef>
                        <a:spcAft>
                          <a:spcPts val="0"/>
                        </a:spcAft>
                        <a:buNone/>
                      </a:pPr>
                      <a:endParaRPr sz="1400" b="1" i="0" u="none" dirty="0">
                        <a:solidFill>
                          <a:srgbClr val="C00000"/>
                        </a:solidFill>
                        <a:latin typeface="Trebuchet MS"/>
                        <a:ea typeface="Trebuchet MS"/>
                        <a:cs typeface="Trebuchet MS"/>
                        <a:sym typeface="Trebuchet MS"/>
                      </a:endParaRPr>
                    </a:p>
                  </a:txBody>
                  <a:tcPr marL="91450" marR="91450" marT="45725" marB="45725"/>
                </a:tc>
                <a:tc>
                  <a:txBody>
                    <a:bodyPr/>
                    <a:lstStyle/>
                    <a:p>
                      <a:pPr marL="0" marR="0" lvl="0" indent="0" algn="ctr" rtl="0">
                        <a:lnSpc>
                          <a:spcPct val="100000"/>
                        </a:lnSpc>
                        <a:spcBef>
                          <a:spcPts val="0"/>
                        </a:spcBef>
                        <a:spcAft>
                          <a:spcPts val="0"/>
                        </a:spcAft>
                        <a:buClr>
                          <a:srgbClr val="C00000"/>
                        </a:buClr>
                        <a:buSzPts val="2400"/>
                        <a:buFont typeface="Trebuchet MS"/>
                        <a:buNone/>
                      </a:pPr>
                      <a:r>
                        <a:rPr lang="en-US" sz="2400" u="none" dirty="0">
                          <a:sym typeface="Trebuchet MS"/>
                        </a:rPr>
                        <a:t> </a:t>
                      </a:r>
                      <a:endParaRPr dirty="0"/>
                    </a:p>
                    <a:p>
                      <a:pPr marL="0" marR="0" lvl="0" indent="0" algn="ctr" rtl="0">
                        <a:lnSpc>
                          <a:spcPct val="100000"/>
                        </a:lnSpc>
                        <a:spcBef>
                          <a:spcPts val="0"/>
                        </a:spcBef>
                        <a:spcAft>
                          <a:spcPts val="0"/>
                        </a:spcAft>
                        <a:buClr>
                          <a:srgbClr val="C00000"/>
                        </a:buClr>
                        <a:buSzPts val="2400"/>
                        <a:buFont typeface="Trebuchet MS"/>
                        <a:buNone/>
                      </a:pPr>
                      <a:r>
                        <a:rPr lang="en-US" sz="2400" u="none" dirty="0">
                          <a:sym typeface="Trebuchet MS"/>
                        </a:rPr>
                        <a:t> </a:t>
                      </a:r>
                      <a:r>
                        <a:rPr lang="en-US" sz="2400" b="1" u="none" dirty="0">
                          <a:sym typeface="Trebuchet MS"/>
                        </a:rPr>
                        <a:t>Appointed Committee Members    </a:t>
                      </a:r>
                      <a:endParaRPr b="1" dirty="0"/>
                    </a:p>
                    <a:p>
                      <a:pPr marL="0" marR="0" lvl="0" indent="0" algn="ctr"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spcBef>
                          <a:spcPts val="0"/>
                        </a:spcBef>
                        <a:spcAft>
                          <a:spcPts val="0"/>
                        </a:spcAft>
                        <a:buNone/>
                      </a:pPr>
                      <a:endParaRPr sz="1400" b="1" i="0" u="none" dirty="0">
                        <a:solidFill>
                          <a:srgbClr val="C00000"/>
                        </a:solidFill>
                        <a:latin typeface="Trebuchet MS"/>
                        <a:ea typeface="Trebuchet MS"/>
                        <a:cs typeface="Trebuchet MS"/>
                        <a:sym typeface="Trebuchet MS"/>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lnSpc>
                          <a:spcPct val="100000"/>
                        </a:lnSpc>
                        <a:spcBef>
                          <a:spcPts val="0"/>
                        </a:spcBef>
                        <a:spcAft>
                          <a:spcPts val="0"/>
                        </a:spcAft>
                        <a:buClr>
                          <a:schemeClr val="dk1"/>
                        </a:buClr>
                        <a:buSzPts val="1400"/>
                        <a:buFont typeface="Calibri"/>
                        <a:buNone/>
                      </a:pPr>
                      <a:endParaRPr sz="1400" u="none" dirty="0">
                        <a:sym typeface="Trebuchet MS"/>
                      </a:endParaRPr>
                    </a:p>
                    <a:p>
                      <a:pPr marL="0" marR="0" lvl="0" indent="0" algn="l" rtl="0">
                        <a:spcBef>
                          <a:spcPts val="0"/>
                        </a:spcBef>
                        <a:spcAft>
                          <a:spcPts val="0"/>
                        </a:spcAft>
                        <a:buNone/>
                      </a:pPr>
                      <a:endParaRPr sz="1400" b="1" i="0" u="none" dirty="0">
                        <a:solidFill>
                          <a:srgbClr val="C00000"/>
                        </a:solidFill>
                        <a:latin typeface="Trebuchet MS"/>
                        <a:ea typeface="Trebuchet MS"/>
                        <a:cs typeface="Trebuchet MS"/>
                        <a:sym typeface="Trebuchet MS"/>
                      </a:endParaRPr>
                    </a:p>
                  </a:txBody>
                  <a:tcPr marL="91450" marR="91450" marT="45725" marB="45725"/>
                </a:tc>
                <a:extLst>
                  <a:ext uri="{0D108BD9-81ED-4DB2-BD59-A6C34878D82A}">
                    <a16:rowId xmlns:a16="http://schemas.microsoft.com/office/drawing/2014/main" val="10000"/>
                  </a:ext>
                </a:extLst>
              </a:tr>
              <a:tr h="5381625">
                <a:tc>
                  <a:txBody>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txBody>
                  <a:tcPr marL="91450" marR="91450" marT="45725" marB="45725"/>
                </a:tc>
                <a:tc>
                  <a:txBody>
                    <a:bodyPr/>
                    <a:lstStyle/>
                    <a:p>
                      <a:pPr algn="ctr"/>
                      <a:r>
                        <a:rPr lang="en-US" sz="1400" b="0" i="0" u="none" strike="noStrike" cap="none" dirty="0">
                          <a:solidFill>
                            <a:srgbClr val="0070C0"/>
                          </a:solidFill>
                          <a:effectLst/>
                          <a:latin typeface="+mn-lt"/>
                          <a:ea typeface="+mn-ea"/>
                          <a:cs typeface="+mn-cs"/>
                          <a:sym typeface="Arial"/>
                        </a:rPr>
                        <a:t>Admissions Committee</a:t>
                      </a:r>
                    </a:p>
                    <a:p>
                      <a:pPr algn="ctr"/>
                      <a:r>
                        <a:rPr lang="en-US" sz="1400" b="0" i="0" u="none" strike="noStrike" cap="none" dirty="0">
                          <a:solidFill>
                            <a:schemeClr val="tx1"/>
                          </a:solidFill>
                          <a:effectLst/>
                          <a:latin typeface="+mn-lt"/>
                          <a:ea typeface="+mn-ea"/>
                          <a:cs typeface="+mn-cs"/>
                          <a:sym typeface="Arial"/>
                        </a:rPr>
                        <a:t>Adam Green, MD, Assistant Professor of Medicine </a:t>
                      </a:r>
                    </a:p>
                    <a:p>
                      <a:pPr algn="ctr"/>
                      <a:r>
                        <a:rPr lang="en-US" sz="1400" b="0" i="0" u="none" strike="noStrike" cap="none" dirty="0">
                          <a:solidFill>
                            <a:schemeClr val="tx1"/>
                          </a:solidFill>
                          <a:effectLst/>
                          <a:latin typeface="+mn-lt"/>
                          <a:ea typeface="+mn-ea"/>
                          <a:cs typeface="+mn-cs"/>
                          <a:sym typeface="Arial"/>
                        </a:rPr>
                        <a:t>Jamin Morrison, MD, Assistant Professor of Medicine </a:t>
                      </a:r>
                    </a:p>
                    <a:p>
                      <a:pPr algn="ctr"/>
                      <a:r>
                        <a:rPr lang="en-US" sz="1400" b="0" i="0" u="none" strike="noStrike" cap="none" dirty="0">
                          <a:solidFill>
                            <a:schemeClr val="tx1"/>
                          </a:solidFill>
                          <a:effectLst/>
                          <a:latin typeface="+mn-lt"/>
                          <a:ea typeface="+mn-ea"/>
                          <a:cs typeface="+mn-cs"/>
                          <a:sym typeface="Arial"/>
                        </a:rPr>
                        <a:t>Amanda McBride, PhD, Master Lecturer of Biomedical Sciences  </a:t>
                      </a:r>
                    </a:p>
                    <a:p>
                      <a:pPr algn="ctr"/>
                      <a:r>
                        <a:rPr lang="en-US" sz="1400" b="0" i="0" u="none" strike="noStrike" cap="none" dirty="0">
                          <a:solidFill>
                            <a:schemeClr val="tx1"/>
                          </a:solidFill>
                          <a:effectLst/>
                          <a:latin typeface="+mn-lt"/>
                          <a:ea typeface="+mn-ea"/>
                          <a:cs typeface="+mn-cs"/>
                          <a:sym typeface="Arial"/>
                        </a:rPr>
                        <a:t>Lin Zheng, MD, PhD, Associate Professor of Medicine</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Committee on Diversity and the Learning Environment  </a:t>
                      </a:r>
                    </a:p>
                    <a:p>
                      <a:pPr algn="ctr"/>
                      <a:r>
                        <a:rPr lang="en-US" sz="1400" b="0" i="0" u="none" strike="noStrike" cap="none" dirty="0">
                          <a:solidFill>
                            <a:schemeClr val="tx1"/>
                          </a:solidFill>
                          <a:effectLst/>
                          <a:latin typeface="+mn-lt"/>
                          <a:ea typeface="+mn-ea"/>
                          <a:cs typeface="+mn-cs"/>
                          <a:sym typeface="Arial"/>
                        </a:rPr>
                        <a:t>Christine Harper, PhD, Assistant Professor of Biomedical Sciences </a:t>
                      </a:r>
                    </a:p>
                    <a:p>
                      <a:pPr algn="ctr"/>
                      <a:r>
                        <a:rPr lang="en-US" sz="1400" b="0" i="0" u="none" strike="noStrike" cap="none" dirty="0">
                          <a:solidFill>
                            <a:schemeClr val="tx1"/>
                          </a:solidFill>
                          <a:effectLst/>
                          <a:latin typeface="+mn-lt"/>
                          <a:ea typeface="+mn-ea"/>
                          <a:cs typeface="+mn-cs"/>
                          <a:sym typeface="Arial"/>
                        </a:rPr>
                        <a:t> </a:t>
                      </a:r>
                    </a:p>
                    <a:p>
                      <a:pPr algn="ctr"/>
                      <a:r>
                        <a:rPr lang="en-US" sz="1400" b="0" i="0" u="none" strike="noStrike" cap="none" dirty="0">
                          <a:solidFill>
                            <a:srgbClr val="0070C0"/>
                          </a:solidFill>
                          <a:effectLst/>
                          <a:latin typeface="+mn-lt"/>
                          <a:ea typeface="+mn-ea"/>
                          <a:cs typeface="+mn-cs"/>
                          <a:sym typeface="Arial"/>
                        </a:rPr>
                        <a:t>Curriculum Committee</a:t>
                      </a:r>
                    </a:p>
                    <a:p>
                      <a:pPr algn="ctr"/>
                      <a:r>
                        <a:rPr lang="en-US" sz="1400" b="0" i="0" u="none" strike="noStrike" cap="none" dirty="0">
                          <a:solidFill>
                            <a:schemeClr val="tx1"/>
                          </a:solidFill>
                          <a:effectLst/>
                          <a:latin typeface="+mn-lt"/>
                          <a:ea typeface="+mn-ea"/>
                          <a:cs typeface="+mn-cs"/>
                          <a:sym typeface="Arial"/>
                        </a:rPr>
                        <a:t>Swarna Rajagopalan, MD, MS, Assistant Professor of Neurology  </a:t>
                      </a:r>
                    </a:p>
                    <a:p>
                      <a:pPr marL="0" marR="0" lvl="0" indent="0" algn="ctr" rtl="0">
                        <a:spcBef>
                          <a:spcPts val="0"/>
                        </a:spcBef>
                        <a:spcAft>
                          <a:spcPts val="0"/>
                        </a:spcAft>
                        <a:buNone/>
                      </a:pPr>
                      <a:endParaRPr sz="2000" b="0" i="0" u="none" dirty="0">
                        <a:solidFill>
                          <a:srgbClr val="000000"/>
                        </a:solidFill>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bl>
          </a:graphicData>
        </a:graphic>
      </p:graphicFrame>
      <p:cxnSp>
        <p:nvCxnSpPr>
          <p:cNvPr id="387" name="Google Shape;387;p19"/>
          <p:cNvCxnSpPr/>
          <p:nvPr/>
        </p:nvCxnSpPr>
        <p:spPr>
          <a:xfrm>
            <a:off x="2179637" y="898525"/>
            <a:ext cx="4540250" cy="0"/>
          </a:xfrm>
          <a:prstGeom prst="straightConnector1">
            <a:avLst/>
          </a:prstGeom>
          <a:noFill/>
          <a:ln w="38100" cap="flat" cmpd="sng">
            <a:solidFill>
              <a:srgbClr val="F79646"/>
            </a:solidFill>
            <a:prstDash val="solid"/>
            <a:miter lim="800000"/>
            <a:headEnd type="none" w="med" len="med"/>
            <a:tailEnd type="none" w="med" len="med"/>
          </a:ln>
          <a:effectLst>
            <a:outerShdw blurRad="63500" dist="23000" dir="5400000">
              <a:srgbClr val="000000">
                <a:alpha val="34901"/>
              </a:srgbClr>
            </a:outerShdw>
          </a:effectLst>
        </p:spPr>
      </p:cxn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2169A96-64DF-CAA7-8881-85BC83A36C86}"/>
              </a:ext>
            </a:extLst>
          </p:cNvPr>
          <p:cNvSpPr>
            <a:spLocks noGrp="1"/>
          </p:cNvSpPr>
          <p:nvPr>
            <p:ph type="title"/>
          </p:nvPr>
        </p:nvSpPr>
        <p:spPr>
          <a:xfrm>
            <a:off x="630238" y="161925"/>
            <a:ext cx="7883525" cy="533400"/>
          </a:xfrm>
        </p:spPr>
        <p:txBody>
          <a:bodyPr/>
          <a:lstStyle/>
          <a:p>
            <a:pPr algn="ctr"/>
            <a:r>
              <a:rPr lang="en-US" altLang="en-US" sz="3000" dirty="0">
                <a:solidFill>
                  <a:srgbClr val="C00000"/>
                </a:solidFill>
                <a:latin typeface="Arial" panose="020B0604020202020204" pitchFamily="34" charset="0"/>
                <a:ea typeface="Trebuchet MS" panose="020B0603020202020204" pitchFamily="34" charset="0"/>
                <a:cs typeface="Arial" panose="020B0604020202020204" pitchFamily="34" charset="0"/>
              </a:rPr>
              <a:t>Faculty Development Committee</a:t>
            </a:r>
          </a:p>
        </p:txBody>
      </p:sp>
      <p:sp>
        <p:nvSpPr>
          <p:cNvPr id="3" name="Text Placeholder 2">
            <a:extLst>
              <a:ext uri="{FF2B5EF4-FFF2-40B4-BE49-F238E27FC236}">
                <a16:creationId xmlns:a16="http://schemas.microsoft.com/office/drawing/2014/main" id="{5F292365-25E5-1191-2D89-94A0FBF1F481}"/>
              </a:ext>
            </a:extLst>
          </p:cNvPr>
          <p:cNvSpPr>
            <a:spLocks noGrp="1"/>
          </p:cNvSpPr>
          <p:nvPr>
            <p:ph type="body" idx="1"/>
          </p:nvPr>
        </p:nvSpPr>
        <p:spPr>
          <a:xfrm>
            <a:off x="225425" y="1384300"/>
            <a:ext cx="8693150" cy="5176756"/>
          </a:xfrm>
        </p:spPr>
        <p:txBody>
          <a:bodyPr/>
          <a:lstStyle/>
          <a:p>
            <a:pPr>
              <a:defRPr/>
            </a:pPr>
            <a:r>
              <a:rPr lang="en-US" dirty="0">
                <a:solidFill>
                  <a:srgbClr val="0070C0"/>
                </a:solidFill>
                <a:latin typeface="Arial" panose="020B0604020202020204" pitchFamily="34" charset="0"/>
                <a:cs typeface="Arial" panose="020B0604020202020204" pitchFamily="34" charset="0"/>
              </a:rPr>
              <a:t>2022-2023 Highlights of  Committee Work </a:t>
            </a:r>
          </a:p>
          <a:p>
            <a:pPr marL="342900" indent="-342900">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Offered CME Programming via 4 Medical Education Grand Rounds, 4 Humanism Sessions, the Humanism Teach Program, and 2 faculty development forums</a:t>
            </a:r>
          </a:p>
          <a:p>
            <a:pPr marL="342900" indent="-342900">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Faculty Promotion session and 5 BMS research seminars held</a:t>
            </a:r>
          </a:p>
          <a:p>
            <a:pPr marL="342900" indent="-342900">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Continual monitoring/CME reporting of Rowan Marketplace CMSRU Enduring Materials modules</a:t>
            </a:r>
          </a:p>
          <a:p>
            <a:pPr>
              <a:defRPr/>
            </a:pPr>
            <a:endParaRPr lang="en-US" sz="1400" dirty="0">
              <a:solidFill>
                <a:schemeClr val="tx1"/>
              </a:solidFill>
              <a:latin typeface="Arial" panose="020B0604020202020204" pitchFamily="34" charset="0"/>
              <a:cs typeface="Arial" panose="020B0604020202020204" pitchFamily="34" charset="0"/>
            </a:endParaRPr>
          </a:p>
          <a:p>
            <a:pPr>
              <a:defRPr/>
            </a:pPr>
            <a:r>
              <a:rPr lang="en-US" dirty="0">
                <a:solidFill>
                  <a:srgbClr val="0070C0"/>
                </a:solidFill>
                <a:latin typeface="Arial" panose="020B0604020202020204" pitchFamily="34" charset="0"/>
                <a:cs typeface="Arial" panose="020B0604020202020204" pitchFamily="34" charset="0"/>
              </a:rPr>
              <a:t>2023-2024 Future Goals and Plans </a:t>
            </a:r>
          </a:p>
          <a:p>
            <a:pPr marL="571500" indent="-342900">
              <a:buFont typeface="Arial" panose="020B0604020202020204" pitchFamily="34" charset="0"/>
              <a:buChar char="•"/>
              <a:defRPr/>
            </a:pPr>
            <a:r>
              <a:rPr lang="en-US" sz="1800" dirty="0">
                <a:solidFill>
                  <a:prstClr val="black"/>
                </a:solidFill>
                <a:latin typeface="Arial" panose="020B0604020202020204" pitchFamily="34" charset="0"/>
                <a:cs typeface="Arial" panose="020B0604020202020204" pitchFamily="34" charset="0"/>
              </a:rPr>
              <a:t>Faculty Development Week -  March 2024 – Uniform Services &amp; Workshops focused on </a:t>
            </a:r>
            <a:r>
              <a:rPr lang="en-US" sz="1800" dirty="0">
                <a:solidFill>
                  <a:schemeClr val="tx1"/>
                </a:solidFill>
                <a:latin typeface="Arial" panose="020B0604020202020204" pitchFamily="34" charset="0"/>
                <a:cs typeface="Arial" panose="020B0604020202020204" pitchFamily="34" charset="0"/>
              </a:rPr>
              <a:t>practical strategies for enhancing teaching skills. </a:t>
            </a:r>
          </a:p>
          <a:p>
            <a:pPr marL="228600" indent="0">
              <a:defRPr/>
            </a:pPr>
            <a:r>
              <a:rPr lang="en-US" sz="1800"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presentation skills for live presentations, how to be an effective virtual presenter, </a:t>
            </a:r>
          </a:p>
          <a:p>
            <a:pPr marL="228600" indent="0">
              <a:defRPr/>
            </a:pPr>
            <a:r>
              <a:rPr lang="en-US" sz="1600" dirty="0">
                <a:solidFill>
                  <a:schemeClr val="tx1"/>
                </a:solidFill>
                <a:latin typeface="Arial" panose="020B0604020202020204" pitchFamily="34" charset="0"/>
                <a:cs typeface="Arial" panose="020B0604020202020204" pitchFamily="34" charset="0"/>
              </a:rPr>
              <a:t>	how to integrate technology into teaching, how to use social 	media in education</a:t>
            </a:r>
          </a:p>
          <a:p>
            <a:pPr marL="571500" indent="-342900">
              <a:buFont typeface="Arial" panose="020B0604020202020204" pitchFamily="34" charset="0"/>
              <a:buChar char="•"/>
              <a:defRPr/>
            </a:pPr>
            <a:r>
              <a:rPr lang="en-US" sz="1800" dirty="0">
                <a:solidFill>
                  <a:prstClr val="black"/>
                </a:solidFill>
                <a:latin typeface="Arial" panose="020B0604020202020204" pitchFamily="34" charset="0"/>
                <a:cs typeface="Arial" panose="020B0604020202020204" pitchFamily="34" charset="0"/>
              </a:rPr>
              <a:t>Science of Learning</a:t>
            </a:r>
          </a:p>
          <a:p>
            <a:pPr marL="571500" indent="-342900">
              <a:buFont typeface="Arial" panose="020B0604020202020204" pitchFamily="34" charset="0"/>
              <a:buChar char="•"/>
              <a:defRPr/>
            </a:pPr>
            <a:r>
              <a:rPr lang="en-US" sz="1800" dirty="0">
                <a:solidFill>
                  <a:prstClr val="black"/>
                </a:solidFill>
                <a:latin typeface="Arial" panose="020B0604020202020204" pitchFamily="34" charset="0"/>
                <a:cs typeface="Arial" panose="020B0604020202020204" pitchFamily="34" charset="0"/>
              </a:rPr>
              <a:t>Preparing an Academic CV </a:t>
            </a:r>
          </a:p>
          <a:p>
            <a:pPr>
              <a:defRPr/>
            </a:pPr>
            <a:endParaRPr lang="en-US" dirty="0">
              <a:solidFill>
                <a:schemeClr val="tx1"/>
              </a:solidFill>
              <a:latin typeface="Arial" panose="020B0604020202020204" pitchFamily="34" charset="0"/>
              <a:cs typeface="Arial" panose="020B0604020202020204" pitchFamily="34" charset="0"/>
            </a:endParaRPr>
          </a:p>
        </p:txBody>
      </p:sp>
      <p:sp>
        <p:nvSpPr>
          <p:cNvPr id="10244" name="TextBox 1">
            <a:extLst>
              <a:ext uri="{FF2B5EF4-FFF2-40B4-BE49-F238E27FC236}">
                <a16:creationId xmlns:a16="http://schemas.microsoft.com/office/drawing/2014/main" id="{406FC795-F5D3-50C9-6DA5-04340FEB5CB0}"/>
              </a:ext>
            </a:extLst>
          </p:cNvPr>
          <p:cNvSpPr txBox="1">
            <a:spLocks noChangeArrowheads="1"/>
          </p:cNvSpPr>
          <p:nvPr/>
        </p:nvSpPr>
        <p:spPr bwMode="auto">
          <a:xfrm>
            <a:off x="1438275" y="611188"/>
            <a:ext cx="588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b="1" dirty="0">
                <a:latin typeface="Arial" panose="020B0604020202020204" pitchFamily="34" charset="0"/>
              </a:rPr>
              <a:t>Cheryl A. Melovitz-Vasan, PT, DPT, PhD</a:t>
            </a: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2169A96-64DF-CAA7-8881-85BC83A36C86}"/>
              </a:ext>
            </a:extLst>
          </p:cNvPr>
          <p:cNvSpPr>
            <a:spLocks noGrp="1"/>
          </p:cNvSpPr>
          <p:nvPr>
            <p:ph type="title"/>
          </p:nvPr>
        </p:nvSpPr>
        <p:spPr>
          <a:xfrm>
            <a:off x="630238" y="161925"/>
            <a:ext cx="7883525" cy="533400"/>
          </a:xfrm>
        </p:spPr>
        <p:txBody>
          <a:bodyPr/>
          <a:lstStyle/>
          <a:p>
            <a:pPr algn="ctr"/>
            <a:r>
              <a:rPr lang="en-US" altLang="en-US" sz="3000" dirty="0">
                <a:solidFill>
                  <a:schemeClr val="tx1"/>
                </a:solidFill>
                <a:latin typeface="Arial" panose="020B0604020202020204" pitchFamily="34" charset="0"/>
                <a:ea typeface="Trebuchet MS" panose="020B0603020202020204" pitchFamily="34" charset="0"/>
                <a:cs typeface="Arial" panose="020B0604020202020204" pitchFamily="34" charset="0"/>
              </a:rPr>
              <a:t>Faculty Development Committee</a:t>
            </a:r>
          </a:p>
        </p:txBody>
      </p:sp>
      <p:sp>
        <p:nvSpPr>
          <p:cNvPr id="3" name="Text Placeholder 2">
            <a:extLst>
              <a:ext uri="{FF2B5EF4-FFF2-40B4-BE49-F238E27FC236}">
                <a16:creationId xmlns:a16="http://schemas.microsoft.com/office/drawing/2014/main" id="{5F292365-25E5-1191-2D89-94A0FBF1F481}"/>
              </a:ext>
            </a:extLst>
          </p:cNvPr>
          <p:cNvSpPr>
            <a:spLocks noGrp="1"/>
          </p:cNvSpPr>
          <p:nvPr>
            <p:ph type="body" idx="1"/>
          </p:nvPr>
        </p:nvSpPr>
        <p:spPr>
          <a:xfrm>
            <a:off x="225425" y="922387"/>
            <a:ext cx="8693150" cy="5176756"/>
          </a:xfrm>
        </p:spPr>
        <p:txBody>
          <a:bodyPr/>
          <a:lstStyle/>
          <a:p>
            <a:pPr>
              <a:defRPr/>
            </a:pPr>
            <a:r>
              <a:rPr lang="en-US" dirty="0">
                <a:solidFill>
                  <a:srgbClr val="0070C0"/>
                </a:solidFill>
                <a:latin typeface="Arial" panose="020B0604020202020204" pitchFamily="34" charset="0"/>
                <a:cs typeface="Arial" panose="020B0604020202020204" pitchFamily="34" charset="0"/>
              </a:rPr>
              <a:t>Upcoming Medical Education Grand Rounds  </a:t>
            </a:r>
          </a:p>
          <a:p>
            <a:pPr>
              <a:defRPr/>
            </a:pPr>
            <a:endParaRPr lang="en-US"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sz="1800" b="1" dirty="0">
                <a:solidFill>
                  <a:prstClr val="black"/>
                </a:solidFill>
                <a:latin typeface="Arial" panose="020B0604020202020204" pitchFamily="34" charset="0"/>
                <a:cs typeface="Arial" panose="020B0604020202020204" pitchFamily="34" charset="0"/>
              </a:rPr>
              <a:t>September 5, 2023</a:t>
            </a:r>
          </a:p>
          <a:p>
            <a:pPr marL="0" indent="0">
              <a:defRPr/>
            </a:pPr>
            <a:r>
              <a:rPr lang="en-US" sz="1800" dirty="0">
                <a:solidFill>
                  <a:prstClr val="black"/>
                </a:solidFill>
                <a:latin typeface="Arial" panose="020B0604020202020204" pitchFamily="34" charset="0"/>
                <a:cs typeface="Arial" panose="020B0604020202020204" pitchFamily="34" charset="0"/>
              </a:rPr>
              <a:t>	</a:t>
            </a:r>
            <a:r>
              <a:rPr lang="en-US" sz="1800" dirty="0">
                <a:solidFill>
                  <a:srgbClr val="C00000"/>
                </a:solidFill>
                <a:latin typeface="Arial" panose="020B0604020202020204" pitchFamily="34" charset="0"/>
                <a:cs typeface="Arial" panose="020B0604020202020204" pitchFamily="34" charset="0"/>
              </a:rPr>
              <a:t> Competency Based Assignment</a:t>
            </a:r>
          </a:p>
          <a:p>
            <a:pPr marL="0" indent="0">
              <a:defRPr/>
            </a:pPr>
            <a:r>
              <a:rPr lang="en-US" sz="1800" dirty="0">
                <a:solidFill>
                  <a:prstClr val="black"/>
                </a:solidFill>
                <a:latin typeface="Arial" panose="020B0604020202020204" pitchFamily="34" charset="0"/>
                <a:cs typeface="Arial" panose="020B0604020202020204" pitchFamily="34" charset="0"/>
              </a:rPr>
              <a:t>		</a:t>
            </a:r>
            <a:r>
              <a:rPr lang="en-US" sz="1400" dirty="0">
                <a:solidFill>
                  <a:prstClr val="black"/>
                </a:solidFill>
                <a:latin typeface="Arial" panose="020B0604020202020204" pitchFamily="34" charset="0"/>
                <a:cs typeface="Arial" panose="020B0604020202020204" pitchFamily="34" charset="0"/>
              </a:rPr>
              <a:t>Michael Barone, MD, MPH, Vice President, Competency Based Assessment, NBME</a:t>
            </a:r>
          </a:p>
          <a:p>
            <a:pPr marL="342900" indent="-342900">
              <a:buFont typeface="Arial" panose="020B0604020202020204" pitchFamily="34" charset="0"/>
              <a:buChar char="•"/>
              <a:defRPr/>
            </a:pPr>
            <a:r>
              <a:rPr lang="en-US" sz="1800" b="1" dirty="0">
                <a:solidFill>
                  <a:prstClr val="black"/>
                </a:solidFill>
                <a:latin typeface="Arial" panose="020B0604020202020204" pitchFamily="34" charset="0"/>
                <a:cs typeface="Arial" panose="020B0604020202020204" pitchFamily="34" charset="0"/>
              </a:rPr>
              <a:t>October 17, 2023</a:t>
            </a:r>
          </a:p>
          <a:p>
            <a:pPr marL="0" indent="0">
              <a:defRPr/>
            </a:pPr>
            <a:r>
              <a:rPr lang="en-US" sz="1800" dirty="0">
                <a:solidFill>
                  <a:prstClr val="black"/>
                </a:solidFill>
                <a:latin typeface="Arial" panose="020B0604020202020204" pitchFamily="34" charset="0"/>
                <a:cs typeface="Arial" panose="020B0604020202020204" pitchFamily="34" charset="0"/>
              </a:rPr>
              <a:t>	</a:t>
            </a:r>
            <a:r>
              <a:rPr lang="en-US" sz="1800" dirty="0">
                <a:solidFill>
                  <a:srgbClr val="C00000"/>
                </a:solidFill>
                <a:latin typeface="Arial" panose="020B0604020202020204" pitchFamily="34" charset="0"/>
                <a:cs typeface="Arial" panose="020B0604020202020204" pitchFamily="34" charset="0"/>
              </a:rPr>
              <a:t>Why Black People Live Sicker and Die Younger</a:t>
            </a:r>
          </a:p>
          <a:p>
            <a:pPr marL="0" indent="0">
              <a:defRPr/>
            </a:pPr>
            <a:r>
              <a:rPr lang="en-US" sz="1800" dirty="0">
                <a:solidFill>
                  <a:prstClr val="black"/>
                </a:solidFill>
                <a:latin typeface="Arial" panose="020B0604020202020204" pitchFamily="34" charset="0"/>
                <a:cs typeface="Arial" panose="020B0604020202020204" pitchFamily="34" charset="0"/>
              </a:rPr>
              <a:t>		</a:t>
            </a:r>
            <a:r>
              <a:rPr lang="en-US" sz="1400" dirty="0">
                <a:solidFill>
                  <a:prstClr val="black"/>
                </a:solidFill>
                <a:latin typeface="Arial" panose="020B0604020202020204" pitchFamily="34" charset="0"/>
                <a:cs typeface="Arial" panose="020B0604020202020204" pitchFamily="34" charset="0"/>
              </a:rPr>
              <a:t>Thomas LaVeist, PhD, Dean and Weatherhead Presidential Chair in Health Equity, </a:t>
            </a:r>
          </a:p>
          <a:p>
            <a:pPr marL="0" indent="0">
              <a:defRPr/>
            </a:pPr>
            <a:r>
              <a:rPr lang="en-US" sz="1400" dirty="0">
                <a:solidFill>
                  <a:prstClr val="black"/>
                </a:solidFill>
                <a:latin typeface="Arial" panose="020B0604020202020204" pitchFamily="34" charset="0"/>
                <a:cs typeface="Arial" panose="020B0604020202020204" pitchFamily="34" charset="0"/>
              </a:rPr>
              <a:t>		Tulane School of Public Health &amp; Tropical Medicine</a:t>
            </a:r>
          </a:p>
          <a:p>
            <a:pPr marL="342900" indent="-342900">
              <a:buFont typeface="Arial" panose="020B0604020202020204" pitchFamily="34" charset="0"/>
              <a:buChar char="•"/>
              <a:defRPr/>
            </a:pPr>
            <a:r>
              <a:rPr lang="en-US" sz="1800" b="1" dirty="0">
                <a:solidFill>
                  <a:prstClr val="black"/>
                </a:solidFill>
                <a:latin typeface="Arial" panose="020B0604020202020204" pitchFamily="34" charset="0"/>
                <a:cs typeface="Arial" panose="020B0604020202020204" pitchFamily="34" charset="0"/>
              </a:rPr>
              <a:t>November 14, 2023 </a:t>
            </a:r>
          </a:p>
          <a:p>
            <a:pPr marL="0" indent="0">
              <a:defRPr/>
            </a:pPr>
            <a:r>
              <a:rPr lang="en-US" sz="1800" dirty="0">
                <a:solidFill>
                  <a:prstClr val="black"/>
                </a:solidFill>
                <a:latin typeface="Arial" panose="020B0604020202020204" pitchFamily="34" charset="0"/>
                <a:cs typeface="Arial" panose="020B0604020202020204" pitchFamily="34" charset="0"/>
              </a:rPr>
              <a:t>	</a:t>
            </a:r>
            <a:r>
              <a:rPr lang="en-US" sz="1800" dirty="0">
                <a:solidFill>
                  <a:srgbClr val="C00000"/>
                </a:solidFill>
                <a:latin typeface="Arial" panose="020B0604020202020204" pitchFamily="34" charset="0"/>
                <a:cs typeface="Arial" panose="020B0604020202020204" pitchFamily="34" charset="0"/>
              </a:rPr>
              <a:t>Artificial Intelligence (AI) in Medical Education</a:t>
            </a:r>
          </a:p>
          <a:p>
            <a:pPr marL="0" indent="0">
              <a:defRPr/>
            </a:pPr>
            <a:r>
              <a:rPr lang="en-US" sz="1200" dirty="0">
                <a:solidFill>
                  <a:prstClr val="black"/>
                </a:solidFill>
                <a:latin typeface="Arial" panose="020B0604020202020204" pitchFamily="34" charset="0"/>
                <a:cs typeface="Arial" panose="020B0604020202020204" pitchFamily="34" charset="0"/>
              </a:rPr>
              <a:t>		</a:t>
            </a:r>
            <a:r>
              <a:rPr lang="en-US" sz="1400" dirty="0">
                <a:solidFill>
                  <a:prstClr val="black"/>
                </a:solidFill>
                <a:latin typeface="Arial" panose="020B0604020202020204" pitchFamily="34" charset="0"/>
                <a:cs typeface="Arial" panose="020B0604020202020204" pitchFamily="34" charset="0"/>
              </a:rPr>
              <a:t>Marc M. Triola, MD, FACP, Professor of Medicine &amp; Associate Dean for Educational 		Informatics, Director - Innovations in Medical Education, NYU Langone Health, </a:t>
            </a:r>
          </a:p>
          <a:p>
            <a:pPr marL="0" indent="0">
              <a:defRPr/>
            </a:pPr>
            <a:r>
              <a:rPr lang="en-US" sz="1400" dirty="0">
                <a:solidFill>
                  <a:prstClr val="black"/>
                </a:solidFill>
                <a:latin typeface="Arial" panose="020B0604020202020204" pitchFamily="34" charset="0"/>
                <a:cs typeface="Arial" panose="020B0604020202020204" pitchFamily="34" charset="0"/>
              </a:rPr>
              <a:t>		NYU Grossman School of Medicine</a:t>
            </a:r>
          </a:p>
          <a:p>
            <a:pPr>
              <a:defRPr/>
            </a:pP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8977713"/>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D607931-5BEE-9313-96BD-62A48BAF7339}"/>
              </a:ext>
            </a:extLst>
          </p:cNvPr>
          <p:cNvSpPr>
            <a:spLocks noGrp="1"/>
          </p:cNvSpPr>
          <p:nvPr>
            <p:ph type="title"/>
          </p:nvPr>
        </p:nvSpPr>
        <p:spPr>
          <a:xfrm>
            <a:off x="649288" y="327024"/>
            <a:ext cx="7885112" cy="954087"/>
          </a:xfrm>
        </p:spPr>
        <p:txBody>
          <a:bodyPr>
            <a:normAutofit fontScale="90000"/>
          </a:bodyPr>
          <a:lstStyle/>
          <a:p>
            <a:pPr algn="ctr"/>
            <a:r>
              <a:rPr lang="en-US" sz="3600" b="1" i="0" u="none" dirty="0">
                <a:solidFill>
                  <a:srgbClr val="C00000"/>
                </a:solidFill>
                <a:latin typeface="Arial"/>
                <a:ea typeface="Arial"/>
                <a:cs typeface="Arial"/>
                <a:sym typeface="Arial"/>
              </a:rPr>
              <a:t>Research Committee</a:t>
            </a:r>
            <a:br>
              <a:rPr lang="en-US" sz="3200" b="1" i="0" u="none" dirty="0">
                <a:solidFill>
                  <a:srgbClr val="C00000"/>
                </a:solidFill>
                <a:latin typeface="Arial"/>
                <a:ea typeface="Arial"/>
                <a:cs typeface="Arial"/>
                <a:sym typeface="Arial"/>
              </a:rPr>
            </a:br>
            <a:r>
              <a:rPr lang="en-US" sz="2700" b="1" i="0" u="none" dirty="0">
                <a:solidFill>
                  <a:schemeClr val="dk1"/>
                </a:solidFill>
                <a:latin typeface="Arial"/>
                <a:ea typeface="Arial"/>
                <a:cs typeface="Arial"/>
                <a:sym typeface="Arial"/>
              </a:rPr>
              <a:t>Christopher Jones, MD, Committee Chair </a:t>
            </a:r>
            <a:br>
              <a:rPr lang="en-US" dirty="0"/>
            </a:br>
            <a:endParaRPr lang="en-US" altLang="en-US" dirty="0">
              <a:solidFill>
                <a:srgbClr val="C00000"/>
              </a:solidFill>
              <a:latin typeface="Arial" panose="020B0604020202020204" pitchFamily="34" charset="0"/>
              <a:ea typeface="Trebuchet MS" panose="020B0603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6502116C-2482-FF2D-30BB-1E74FA876F49}"/>
              </a:ext>
            </a:extLst>
          </p:cNvPr>
          <p:cNvSpPr>
            <a:spLocks noGrp="1"/>
          </p:cNvSpPr>
          <p:nvPr>
            <p:ph type="body" idx="1"/>
          </p:nvPr>
        </p:nvSpPr>
        <p:spPr>
          <a:xfrm>
            <a:off x="457200" y="1414462"/>
            <a:ext cx="8229600" cy="4808537"/>
          </a:xfrm>
        </p:spPr>
        <p:txBody>
          <a:bodyPr/>
          <a:lstStyle/>
          <a:p>
            <a:pPr>
              <a:defRPr/>
            </a:pPr>
            <a:r>
              <a:rPr lang="en-US" dirty="0">
                <a:solidFill>
                  <a:srgbClr val="0070C0"/>
                </a:solidFill>
                <a:latin typeface="Arial" panose="020B0604020202020204" pitchFamily="34" charset="0"/>
                <a:cs typeface="Arial" panose="020B0604020202020204" pitchFamily="34" charset="0"/>
              </a:rPr>
              <a:t>2022-2023 Highlights of Committee Work </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Record number of submissions (272) and judges (138) at the 2023 Camden Scholar’s Forum</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Excellent turnout at the Capstone Project Speed Dating Event</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Hired new biostatistician (Dr. Dibato John Epoh)</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Hired new Rowan veterinarian for vivarium (Dr. Natalie Ragland)</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Expanded open access publishing opportunities/funding support</a:t>
            </a:r>
          </a:p>
          <a:p>
            <a:pPr marL="342900" lvl="0" indent="-342900" algn="ctr" rtl="0">
              <a:lnSpc>
                <a:spcPct val="100000"/>
              </a:lnSpc>
              <a:spcBef>
                <a:spcPts val="0"/>
              </a:spcBef>
              <a:spcAft>
                <a:spcPts val="0"/>
              </a:spcAft>
              <a:buClr>
                <a:srgbClr val="C00000"/>
              </a:buClr>
              <a:buSzPts val="1400"/>
              <a:buNone/>
            </a:pPr>
            <a:endParaRPr lang="en-US" sz="2000" b="0" i="1" u="none" dirty="0">
              <a:solidFill>
                <a:srgbClr val="C00000"/>
              </a:solidFill>
              <a:latin typeface="Arial"/>
              <a:ea typeface="Arial"/>
              <a:cs typeface="Arial"/>
              <a:sym typeface="Arial"/>
            </a:endParaRPr>
          </a:p>
          <a:p>
            <a:pPr marL="342900" lvl="0" indent="-342900" algn="ctr" rtl="0">
              <a:lnSpc>
                <a:spcPct val="100000"/>
              </a:lnSpc>
              <a:spcBef>
                <a:spcPts val="0"/>
              </a:spcBef>
              <a:spcAft>
                <a:spcPts val="0"/>
              </a:spcAft>
              <a:buClr>
                <a:srgbClr val="C00000"/>
              </a:buClr>
              <a:buSzPts val="1400"/>
              <a:buNone/>
            </a:pPr>
            <a:endParaRPr lang="en-US" sz="1800" i="1" dirty="0">
              <a:solidFill>
                <a:srgbClr val="C00000"/>
              </a:solidFill>
              <a:latin typeface="Arial"/>
              <a:ea typeface="Arial"/>
              <a:cs typeface="Arial"/>
              <a:sym typeface="Arial"/>
            </a:endParaRPr>
          </a:p>
          <a:p>
            <a:pPr marL="342900" lvl="0" indent="-342900" algn="ctr" rtl="0">
              <a:lnSpc>
                <a:spcPct val="100000"/>
              </a:lnSpc>
              <a:spcBef>
                <a:spcPts val="0"/>
              </a:spcBef>
              <a:spcAft>
                <a:spcPts val="0"/>
              </a:spcAft>
              <a:buClr>
                <a:srgbClr val="C00000"/>
              </a:buClr>
              <a:buSzPts val="1400"/>
              <a:buNone/>
            </a:pPr>
            <a:r>
              <a:rPr lang="en-US" sz="1800" b="0" i="1" u="none" dirty="0">
                <a:solidFill>
                  <a:srgbClr val="C00000"/>
                </a:solidFill>
                <a:latin typeface="Arial"/>
                <a:ea typeface="Arial"/>
                <a:cs typeface="Arial"/>
                <a:sym typeface="Arial"/>
              </a:rPr>
              <a:t>We also wish to thank Dr. Harry Mazurek, Associate Dean for Research, for his many years of leadership at CMSRU and the Cooper Research Institute ahead of his retirement later this summer. </a:t>
            </a:r>
            <a:endParaRPr lang="en-US" sz="1800" dirty="0">
              <a:solidFill>
                <a:schemeClr val="tx1"/>
              </a:solidFill>
              <a:latin typeface="Arial" panose="020B0604020202020204" pitchFamily="34" charset="0"/>
              <a:cs typeface="Arial" panose="020B0604020202020204" pitchFamily="34" charset="0"/>
            </a:endParaRPr>
          </a:p>
          <a:p>
            <a:pPr>
              <a:defRPr/>
            </a:pPr>
            <a:endParaRPr lang="en-US" sz="2000" dirty="0">
              <a:solidFill>
                <a:schemeClr val="tx1"/>
              </a:solidFill>
              <a:latin typeface="Arial" panose="020B0604020202020204" pitchFamily="34" charset="0"/>
              <a:cs typeface="Arial" panose="020B0604020202020204" pitchFamily="34" charset="0"/>
            </a:endParaRPr>
          </a:p>
        </p:txBody>
      </p:sp>
      <p:sp>
        <p:nvSpPr>
          <p:cNvPr id="10244" name="Slide Number Placeholder 3">
            <a:extLst>
              <a:ext uri="{FF2B5EF4-FFF2-40B4-BE49-F238E27FC236}">
                <a16:creationId xmlns:a16="http://schemas.microsoft.com/office/drawing/2014/main" id="{C4DBC197-C115-CF3B-551D-668FEF9782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62DCEDC-A444-4C78-8BE8-161F9C2942D9}" type="slidenum">
              <a:rPr lang="en-US" altLang="en-US" sz="1200" smtClean="0">
                <a:solidFill>
                  <a:srgbClr val="898989"/>
                </a:solidFill>
                <a:latin typeface="Trebuchet MS" panose="020B0603020202020204" pitchFamily="34" charset="0"/>
              </a:rPr>
              <a:pPr>
                <a:spcBef>
                  <a:spcPct val="0"/>
                </a:spcBef>
                <a:buFontTx/>
                <a:buNone/>
              </a:pPr>
              <a:t>17</a:t>
            </a:fld>
            <a:endParaRPr lang="en-US" altLang="en-US" sz="1200" dirty="0">
              <a:solidFill>
                <a:srgbClr val="898989"/>
              </a:solidFill>
              <a:latin typeface="Trebuchet MS" panose="020B0603020202020204" pitchFamily="34" charset="0"/>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192" y="219500"/>
            <a:ext cx="7885112" cy="1090825"/>
          </a:xfrm>
        </p:spPr>
        <p:txBody>
          <a:bodyPr>
            <a:normAutofit/>
          </a:bodyPr>
          <a:lstStyle/>
          <a:p>
            <a:pPr algn="ctr"/>
            <a:r>
              <a:rPr lang="en-US" dirty="0"/>
              <a:t>CMSRU Grant Awards – BMS Faculty</a:t>
            </a:r>
            <a:br>
              <a:rPr lang="en-US" dirty="0"/>
            </a:br>
            <a:r>
              <a:rPr lang="en-US" sz="2400" dirty="0"/>
              <a:t>2022-2023 </a:t>
            </a:r>
          </a:p>
        </p:txBody>
      </p:sp>
      <p:sp>
        <p:nvSpPr>
          <p:cNvPr id="4" name="Slide Number Placeholder 3"/>
          <p:cNvSpPr>
            <a:spLocks noGrp="1"/>
          </p:cNvSpPr>
          <p:nvPr>
            <p:ph type="sldNum" sz="quarter" idx="12"/>
          </p:nvPr>
        </p:nvSpPr>
        <p:spPr/>
        <p:txBody>
          <a:bodyPr/>
          <a:lstStyle/>
          <a:p>
            <a:fld id="{C9120A24-496A-4E4F-8FD7-1BEDEE99C2F3}" type="slidenum">
              <a:rPr lang="en-US" smtClean="0"/>
              <a:pPr/>
              <a:t>18</a:t>
            </a:fld>
            <a:endParaRPr lang="en-US" dirty="0"/>
          </a:p>
        </p:txBody>
      </p:sp>
      <p:pic>
        <p:nvPicPr>
          <p:cNvPr id="6" name="Control 1" hidden="1">
            <a:extLst>
              <a:ext uri="{63B3BB69-23CF-44E3-9099-C40C66FF867C}">
                <a14:compatExt xmlns:a14="http://schemas.microsoft.com/office/drawing/2010/main" spid="_x0000_s1025"/>
              </a:ext>
            </a:extLst>
          </p:cNvPr>
          <p:cNvPicPr>
            <a:picLocks noChangeAspect="1"/>
          </p:cNvPicPr>
          <p:nvPr/>
        </p:nvPicPr>
        <p:blipFill>
          <a:blip r:embed="rId2"/>
          <a:stretch>
            <a:fillRect/>
          </a:stretch>
        </p:blipFill>
        <p:spPr>
          <a:xfrm>
            <a:off x="2958064" y="1278806"/>
            <a:ext cx="1042716" cy="260679"/>
          </a:xfrm>
          <a:prstGeom prst="rect">
            <a:avLst/>
          </a:prstGeom>
        </p:spPr>
      </p:pic>
      <p:pic>
        <p:nvPicPr>
          <p:cNvPr id="7" name="Control 2" hidden="1">
            <a:extLst>
              <a:ext uri="{63B3BB69-23CF-44E3-9099-C40C66FF867C}">
                <a14:compatExt xmlns:a14="http://schemas.microsoft.com/office/drawing/2010/main" spid="_x0000_s1026"/>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8" name="Control 3" hidden="1">
            <a:extLst>
              <a:ext uri="{63B3BB69-23CF-44E3-9099-C40C66FF867C}">
                <a14:compatExt xmlns:a14="http://schemas.microsoft.com/office/drawing/2010/main" spid="_x0000_s1027"/>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9" name="Control 4" hidden="1">
            <a:extLst>
              <a:ext uri="{63B3BB69-23CF-44E3-9099-C40C66FF867C}">
                <a14:compatExt xmlns:a14="http://schemas.microsoft.com/office/drawing/2010/main" spid="_x0000_s1028"/>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0" name="Control 5" hidden="1">
            <a:extLst>
              <a:ext uri="{63B3BB69-23CF-44E3-9099-C40C66FF867C}">
                <a14:compatExt xmlns:a14="http://schemas.microsoft.com/office/drawing/2010/main" spid="_x0000_s1029"/>
              </a:ext>
            </a:extLst>
          </p:cNvPr>
          <p:cNvPicPr>
            <a:picLocks noChangeAspect="1"/>
          </p:cNvPicPr>
          <p:nvPr/>
        </p:nvPicPr>
        <p:blipFill>
          <a:blip r:embed="rId4"/>
          <a:stretch>
            <a:fillRect/>
          </a:stretch>
        </p:blipFill>
        <p:spPr>
          <a:xfrm>
            <a:off x="2958064" y="1278806"/>
            <a:ext cx="1042716" cy="260679"/>
          </a:xfrm>
          <a:prstGeom prst="rect">
            <a:avLst/>
          </a:prstGeom>
        </p:spPr>
      </p:pic>
      <p:pic>
        <p:nvPicPr>
          <p:cNvPr id="11" name="Control 6" hidden="1">
            <a:extLst>
              <a:ext uri="{63B3BB69-23CF-44E3-9099-C40C66FF867C}">
                <a14:compatExt xmlns:a14="http://schemas.microsoft.com/office/drawing/2010/main" spid="_x0000_s1030"/>
              </a:ext>
            </a:extLst>
          </p:cNvPr>
          <p:cNvPicPr>
            <a:picLocks noChangeAspect="1"/>
          </p:cNvPicPr>
          <p:nvPr/>
        </p:nvPicPr>
        <p:blipFill>
          <a:blip r:embed="rId5"/>
          <a:stretch>
            <a:fillRect/>
          </a:stretch>
        </p:blipFill>
        <p:spPr>
          <a:xfrm>
            <a:off x="2958064" y="1278806"/>
            <a:ext cx="1042716" cy="260679"/>
          </a:xfrm>
          <a:prstGeom prst="rect">
            <a:avLst/>
          </a:prstGeom>
        </p:spPr>
      </p:pic>
      <p:pic>
        <p:nvPicPr>
          <p:cNvPr id="12" name="Control 7" hidden="1">
            <a:extLst>
              <a:ext uri="{63B3BB69-23CF-44E3-9099-C40C66FF867C}">
                <a14:compatExt xmlns:a14="http://schemas.microsoft.com/office/drawing/2010/main" spid="_x0000_s1031"/>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3" name="Control 8" hidden="1">
            <a:extLst>
              <a:ext uri="{63B3BB69-23CF-44E3-9099-C40C66FF867C}">
                <a14:compatExt xmlns:a14="http://schemas.microsoft.com/office/drawing/2010/main" spid="_x0000_s1032"/>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4" name="Control 9" hidden="1">
            <a:extLst>
              <a:ext uri="{63B3BB69-23CF-44E3-9099-C40C66FF867C}">
                <a14:compatExt xmlns:a14="http://schemas.microsoft.com/office/drawing/2010/main" spid="_x0000_s1033"/>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5" name="Control 10" hidden="1">
            <a:extLst>
              <a:ext uri="{63B3BB69-23CF-44E3-9099-C40C66FF867C}">
                <a14:compatExt xmlns:a14="http://schemas.microsoft.com/office/drawing/2010/main" spid="_x0000_s1034"/>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6" name="Control 11" hidden="1">
            <a:extLst>
              <a:ext uri="{63B3BB69-23CF-44E3-9099-C40C66FF867C}">
                <a14:compatExt xmlns:a14="http://schemas.microsoft.com/office/drawing/2010/main" spid="_x0000_s1035"/>
              </a:ext>
            </a:extLst>
          </p:cNvPr>
          <p:cNvPicPr>
            <a:picLocks noChangeAspect="1"/>
          </p:cNvPicPr>
          <p:nvPr/>
        </p:nvPicPr>
        <p:blipFill>
          <a:blip r:embed="rId6"/>
          <a:stretch>
            <a:fillRect/>
          </a:stretch>
        </p:blipFill>
        <p:spPr>
          <a:xfrm>
            <a:off x="2958064" y="1278806"/>
            <a:ext cx="1042716" cy="260679"/>
          </a:xfrm>
          <a:prstGeom prst="rect">
            <a:avLst/>
          </a:prstGeom>
        </p:spPr>
      </p:pic>
      <p:pic>
        <p:nvPicPr>
          <p:cNvPr id="17" name="Control 12" hidden="1">
            <a:extLst>
              <a:ext uri="{63B3BB69-23CF-44E3-9099-C40C66FF867C}">
                <a14:compatExt xmlns:a14="http://schemas.microsoft.com/office/drawing/2010/main" spid="_x0000_s1036"/>
              </a:ext>
            </a:extLst>
          </p:cNvPr>
          <p:cNvPicPr>
            <a:picLocks noChangeAspect="1"/>
          </p:cNvPicPr>
          <p:nvPr/>
        </p:nvPicPr>
        <p:blipFill>
          <a:blip r:embed="rId2"/>
          <a:stretch>
            <a:fillRect/>
          </a:stretch>
        </p:blipFill>
        <p:spPr>
          <a:xfrm>
            <a:off x="2958064" y="1278806"/>
            <a:ext cx="1042716" cy="260679"/>
          </a:xfrm>
          <a:prstGeom prst="rect">
            <a:avLst/>
          </a:prstGeom>
        </p:spPr>
      </p:pic>
      <p:pic>
        <p:nvPicPr>
          <p:cNvPr id="18" name="Control 13" hidden="1">
            <a:extLst>
              <a:ext uri="{63B3BB69-23CF-44E3-9099-C40C66FF867C}">
                <a14:compatExt xmlns:a14="http://schemas.microsoft.com/office/drawing/2010/main" spid="_x0000_s1037"/>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9" name="Control 14" hidden="1">
            <a:extLst>
              <a:ext uri="{63B3BB69-23CF-44E3-9099-C40C66FF867C}">
                <a14:compatExt xmlns:a14="http://schemas.microsoft.com/office/drawing/2010/main" spid="_x0000_s1038"/>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0" name="Control 15" hidden="1">
            <a:extLst>
              <a:ext uri="{63B3BB69-23CF-44E3-9099-C40C66FF867C}">
                <a14:compatExt xmlns:a14="http://schemas.microsoft.com/office/drawing/2010/main" spid="_x0000_s1039"/>
              </a:ext>
            </a:extLst>
          </p:cNvPr>
          <p:cNvPicPr>
            <a:picLocks noChangeAspect="1"/>
          </p:cNvPicPr>
          <p:nvPr/>
        </p:nvPicPr>
        <p:blipFill>
          <a:blip r:embed="rId6"/>
          <a:stretch>
            <a:fillRect/>
          </a:stretch>
        </p:blipFill>
        <p:spPr>
          <a:xfrm>
            <a:off x="2958064" y="1278806"/>
            <a:ext cx="1042716" cy="260679"/>
          </a:xfrm>
          <a:prstGeom prst="rect">
            <a:avLst/>
          </a:prstGeom>
        </p:spPr>
      </p:pic>
      <p:pic>
        <p:nvPicPr>
          <p:cNvPr id="21" name="Control 16" hidden="1">
            <a:extLst>
              <a:ext uri="{63B3BB69-23CF-44E3-9099-C40C66FF867C}">
                <a14:compatExt xmlns:a14="http://schemas.microsoft.com/office/drawing/2010/main" spid="_x0000_s1040"/>
              </a:ext>
            </a:extLst>
          </p:cNvPr>
          <p:cNvPicPr>
            <a:picLocks noChangeAspect="1"/>
          </p:cNvPicPr>
          <p:nvPr/>
        </p:nvPicPr>
        <p:blipFill>
          <a:blip r:embed="rId4"/>
          <a:stretch>
            <a:fillRect/>
          </a:stretch>
        </p:blipFill>
        <p:spPr>
          <a:xfrm>
            <a:off x="2958064" y="1278806"/>
            <a:ext cx="1042716" cy="260679"/>
          </a:xfrm>
          <a:prstGeom prst="rect">
            <a:avLst/>
          </a:prstGeom>
        </p:spPr>
      </p:pic>
      <p:pic>
        <p:nvPicPr>
          <p:cNvPr id="22" name="Control 17" hidden="1">
            <a:extLst>
              <a:ext uri="{63B3BB69-23CF-44E3-9099-C40C66FF867C}">
                <a14:compatExt xmlns:a14="http://schemas.microsoft.com/office/drawing/2010/main" spid="_x0000_s1041"/>
              </a:ext>
            </a:extLst>
          </p:cNvPr>
          <p:cNvPicPr>
            <a:picLocks noChangeAspect="1"/>
          </p:cNvPicPr>
          <p:nvPr/>
        </p:nvPicPr>
        <p:blipFill>
          <a:blip r:embed="rId5"/>
          <a:stretch>
            <a:fillRect/>
          </a:stretch>
        </p:blipFill>
        <p:spPr>
          <a:xfrm>
            <a:off x="2958064" y="1278806"/>
            <a:ext cx="1042716" cy="260679"/>
          </a:xfrm>
          <a:prstGeom prst="rect">
            <a:avLst/>
          </a:prstGeom>
        </p:spPr>
      </p:pic>
      <p:pic>
        <p:nvPicPr>
          <p:cNvPr id="23" name="Control 18" hidden="1">
            <a:extLst>
              <a:ext uri="{63B3BB69-23CF-44E3-9099-C40C66FF867C}">
                <a14:compatExt xmlns:a14="http://schemas.microsoft.com/office/drawing/2010/main" spid="_x0000_s1042"/>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4" name="Control 19" hidden="1">
            <a:extLst>
              <a:ext uri="{63B3BB69-23CF-44E3-9099-C40C66FF867C}">
                <a14:compatExt xmlns:a14="http://schemas.microsoft.com/office/drawing/2010/main" spid="_x0000_s1043"/>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5" name="Control 20" hidden="1">
            <a:extLst>
              <a:ext uri="{63B3BB69-23CF-44E3-9099-C40C66FF867C}">
                <a14:compatExt xmlns:a14="http://schemas.microsoft.com/office/drawing/2010/main" spid="_x0000_s1044"/>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6" name="Control 21" hidden="1">
            <a:extLst>
              <a:ext uri="{63B3BB69-23CF-44E3-9099-C40C66FF867C}">
                <a14:compatExt xmlns:a14="http://schemas.microsoft.com/office/drawing/2010/main" spid="_x0000_s1045"/>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8" name="Control 1" hidden="1">
            <a:extLst>
              <a:ext uri="{63B3BB69-23CF-44E3-9099-C40C66FF867C}">
                <a14:compatExt xmlns:a14="http://schemas.microsoft.com/office/drawing/2010/main" spid="_x0000_s1025"/>
              </a:ext>
            </a:extLst>
          </p:cNvPr>
          <p:cNvPicPr>
            <a:picLocks noChangeAspect="1"/>
          </p:cNvPicPr>
          <p:nvPr/>
        </p:nvPicPr>
        <p:blipFill>
          <a:blip r:embed="rId2"/>
          <a:stretch>
            <a:fillRect/>
          </a:stretch>
        </p:blipFill>
        <p:spPr>
          <a:xfrm>
            <a:off x="2623995" y="1564290"/>
            <a:ext cx="1058039" cy="264510"/>
          </a:xfrm>
          <a:prstGeom prst="rect">
            <a:avLst/>
          </a:prstGeom>
        </p:spPr>
      </p:pic>
      <p:pic>
        <p:nvPicPr>
          <p:cNvPr id="29" name="Control 2" hidden="1">
            <a:extLst>
              <a:ext uri="{63B3BB69-23CF-44E3-9099-C40C66FF867C}">
                <a14:compatExt xmlns:a14="http://schemas.microsoft.com/office/drawing/2010/main" spid="_x0000_s1026"/>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0" name="Control 3" hidden="1">
            <a:extLst>
              <a:ext uri="{63B3BB69-23CF-44E3-9099-C40C66FF867C}">
                <a14:compatExt xmlns:a14="http://schemas.microsoft.com/office/drawing/2010/main" spid="_x0000_s1027"/>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1" name="Control 4" hidden="1">
            <a:extLst>
              <a:ext uri="{63B3BB69-23CF-44E3-9099-C40C66FF867C}">
                <a14:compatExt xmlns:a14="http://schemas.microsoft.com/office/drawing/2010/main" spid="_x0000_s1028"/>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2" name="Control 5" hidden="1">
            <a:extLst>
              <a:ext uri="{63B3BB69-23CF-44E3-9099-C40C66FF867C}">
                <a14:compatExt xmlns:a14="http://schemas.microsoft.com/office/drawing/2010/main" spid="_x0000_s1029"/>
              </a:ext>
            </a:extLst>
          </p:cNvPr>
          <p:cNvPicPr>
            <a:picLocks noChangeAspect="1"/>
          </p:cNvPicPr>
          <p:nvPr/>
        </p:nvPicPr>
        <p:blipFill>
          <a:blip r:embed="rId4"/>
          <a:stretch>
            <a:fillRect/>
          </a:stretch>
        </p:blipFill>
        <p:spPr>
          <a:xfrm>
            <a:off x="2623995" y="1564290"/>
            <a:ext cx="1058039" cy="264510"/>
          </a:xfrm>
          <a:prstGeom prst="rect">
            <a:avLst/>
          </a:prstGeom>
        </p:spPr>
      </p:pic>
      <p:pic>
        <p:nvPicPr>
          <p:cNvPr id="33" name="Control 6" hidden="1">
            <a:extLst>
              <a:ext uri="{63B3BB69-23CF-44E3-9099-C40C66FF867C}">
                <a14:compatExt xmlns:a14="http://schemas.microsoft.com/office/drawing/2010/main" spid="_x0000_s1030"/>
              </a:ext>
            </a:extLst>
          </p:cNvPr>
          <p:cNvPicPr>
            <a:picLocks noChangeAspect="1"/>
          </p:cNvPicPr>
          <p:nvPr/>
        </p:nvPicPr>
        <p:blipFill>
          <a:blip r:embed="rId5"/>
          <a:stretch>
            <a:fillRect/>
          </a:stretch>
        </p:blipFill>
        <p:spPr>
          <a:xfrm>
            <a:off x="2623995" y="1564290"/>
            <a:ext cx="1058039" cy="264510"/>
          </a:xfrm>
          <a:prstGeom prst="rect">
            <a:avLst/>
          </a:prstGeom>
        </p:spPr>
      </p:pic>
      <p:pic>
        <p:nvPicPr>
          <p:cNvPr id="34" name="Control 7" hidden="1">
            <a:extLst>
              <a:ext uri="{63B3BB69-23CF-44E3-9099-C40C66FF867C}">
                <a14:compatExt xmlns:a14="http://schemas.microsoft.com/office/drawing/2010/main" spid="_x0000_s1031"/>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5" name="Control 8" hidden="1">
            <a:extLst>
              <a:ext uri="{63B3BB69-23CF-44E3-9099-C40C66FF867C}">
                <a14:compatExt xmlns:a14="http://schemas.microsoft.com/office/drawing/2010/main" spid="_x0000_s1032"/>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6" name="Control 9" hidden="1">
            <a:extLst>
              <a:ext uri="{63B3BB69-23CF-44E3-9099-C40C66FF867C}">
                <a14:compatExt xmlns:a14="http://schemas.microsoft.com/office/drawing/2010/main" spid="_x0000_s1033"/>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7" name="Control 10" hidden="1">
            <a:extLst>
              <a:ext uri="{63B3BB69-23CF-44E3-9099-C40C66FF867C}">
                <a14:compatExt xmlns:a14="http://schemas.microsoft.com/office/drawing/2010/main" spid="_x0000_s1034"/>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8" name="Control 11" hidden="1">
            <a:extLst>
              <a:ext uri="{63B3BB69-23CF-44E3-9099-C40C66FF867C}">
                <a14:compatExt xmlns:a14="http://schemas.microsoft.com/office/drawing/2010/main" spid="_x0000_s1035"/>
              </a:ext>
            </a:extLst>
          </p:cNvPr>
          <p:cNvPicPr>
            <a:picLocks noChangeAspect="1"/>
          </p:cNvPicPr>
          <p:nvPr/>
        </p:nvPicPr>
        <p:blipFill>
          <a:blip r:embed="rId6"/>
          <a:stretch>
            <a:fillRect/>
          </a:stretch>
        </p:blipFill>
        <p:spPr>
          <a:xfrm>
            <a:off x="2623995" y="1564290"/>
            <a:ext cx="1058039" cy="264510"/>
          </a:xfrm>
          <a:prstGeom prst="rect">
            <a:avLst/>
          </a:prstGeom>
        </p:spPr>
      </p:pic>
      <p:pic>
        <p:nvPicPr>
          <p:cNvPr id="39" name="Control 12" hidden="1">
            <a:extLst>
              <a:ext uri="{63B3BB69-23CF-44E3-9099-C40C66FF867C}">
                <a14:compatExt xmlns:a14="http://schemas.microsoft.com/office/drawing/2010/main" spid="_x0000_s1036"/>
              </a:ext>
            </a:extLst>
          </p:cNvPr>
          <p:cNvPicPr>
            <a:picLocks noChangeAspect="1"/>
          </p:cNvPicPr>
          <p:nvPr/>
        </p:nvPicPr>
        <p:blipFill>
          <a:blip r:embed="rId2"/>
          <a:stretch>
            <a:fillRect/>
          </a:stretch>
        </p:blipFill>
        <p:spPr>
          <a:xfrm>
            <a:off x="2623995" y="1564290"/>
            <a:ext cx="1058039" cy="264510"/>
          </a:xfrm>
          <a:prstGeom prst="rect">
            <a:avLst/>
          </a:prstGeom>
        </p:spPr>
      </p:pic>
      <p:pic>
        <p:nvPicPr>
          <p:cNvPr id="40" name="Control 13" hidden="1">
            <a:extLst>
              <a:ext uri="{63B3BB69-23CF-44E3-9099-C40C66FF867C}">
                <a14:compatExt xmlns:a14="http://schemas.microsoft.com/office/drawing/2010/main" spid="_x0000_s1037"/>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1" name="Control 14" hidden="1">
            <a:extLst>
              <a:ext uri="{63B3BB69-23CF-44E3-9099-C40C66FF867C}">
                <a14:compatExt xmlns:a14="http://schemas.microsoft.com/office/drawing/2010/main" spid="_x0000_s1038"/>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2" name="Control 15" hidden="1">
            <a:extLst>
              <a:ext uri="{63B3BB69-23CF-44E3-9099-C40C66FF867C}">
                <a14:compatExt xmlns:a14="http://schemas.microsoft.com/office/drawing/2010/main" spid="_x0000_s1039"/>
              </a:ext>
            </a:extLst>
          </p:cNvPr>
          <p:cNvPicPr>
            <a:picLocks noChangeAspect="1"/>
          </p:cNvPicPr>
          <p:nvPr/>
        </p:nvPicPr>
        <p:blipFill>
          <a:blip r:embed="rId6"/>
          <a:stretch>
            <a:fillRect/>
          </a:stretch>
        </p:blipFill>
        <p:spPr>
          <a:xfrm>
            <a:off x="2623995" y="1564290"/>
            <a:ext cx="1058039" cy="264510"/>
          </a:xfrm>
          <a:prstGeom prst="rect">
            <a:avLst/>
          </a:prstGeom>
        </p:spPr>
      </p:pic>
      <p:pic>
        <p:nvPicPr>
          <p:cNvPr id="43" name="Control 16" hidden="1">
            <a:extLst>
              <a:ext uri="{63B3BB69-23CF-44E3-9099-C40C66FF867C}">
                <a14:compatExt xmlns:a14="http://schemas.microsoft.com/office/drawing/2010/main" spid="_x0000_s1040"/>
              </a:ext>
            </a:extLst>
          </p:cNvPr>
          <p:cNvPicPr>
            <a:picLocks noChangeAspect="1"/>
          </p:cNvPicPr>
          <p:nvPr/>
        </p:nvPicPr>
        <p:blipFill>
          <a:blip r:embed="rId4"/>
          <a:stretch>
            <a:fillRect/>
          </a:stretch>
        </p:blipFill>
        <p:spPr>
          <a:xfrm>
            <a:off x="2623995" y="1564290"/>
            <a:ext cx="1058039" cy="264510"/>
          </a:xfrm>
          <a:prstGeom prst="rect">
            <a:avLst/>
          </a:prstGeom>
        </p:spPr>
      </p:pic>
      <p:pic>
        <p:nvPicPr>
          <p:cNvPr id="44" name="Control 17" hidden="1">
            <a:extLst>
              <a:ext uri="{63B3BB69-23CF-44E3-9099-C40C66FF867C}">
                <a14:compatExt xmlns:a14="http://schemas.microsoft.com/office/drawing/2010/main" spid="_x0000_s1041"/>
              </a:ext>
            </a:extLst>
          </p:cNvPr>
          <p:cNvPicPr>
            <a:picLocks noChangeAspect="1"/>
          </p:cNvPicPr>
          <p:nvPr/>
        </p:nvPicPr>
        <p:blipFill>
          <a:blip r:embed="rId5"/>
          <a:stretch>
            <a:fillRect/>
          </a:stretch>
        </p:blipFill>
        <p:spPr>
          <a:xfrm>
            <a:off x="2623995" y="1564290"/>
            <a:ext cx="1058039" cy="264510"/>
          </a:xfrm>
          <a:prstGeom prst="rect">
            <a:avLst/>
          </a:prstGeom>
        </p:spPr>
      </p:pic>
      <p:pic>
        <p:nvPicPr>
          <p:cNvPr id="45" name="Control 18" hidden="1">
            <a:extLst>
              <a:ext uri="{63B3BB69-23CF-44E3-9099-C40C66FF867C}">
                <a14:compatExt xmlns:a14="http://schemas.microsoft.com/office/drawing/2010/main" spid="_x0000_s1042"/>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6" name="Control 19" hidden="1">
            <a:extLst>
              <a:ext uri="{63B3BB69-23CF-44E3-9099-C40C66FF867C}">
                <a14:compatExt xmlns:a14="http://schemas.microsoft.com/office/drawing/2010/main" spid="_x0000_s1043"/>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7" name="Control 20" hidden="1">
            <a:extLst>
              <a:ext uri="{63B3BB69-23CF-44E3-9099-C40C66FF867C}">
                <a14:compatExt xmlns:a14="http://schemas.microsoft.com/office/drawing/2010/main" spid="_x0000_s1044"/>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8" name="Control 21" hidden="1">
            <a:extLst>
              <a:ext uri="{63B3BB69-23CF-44E3-9099-C40C66FF867C}">
                <a14:compatExt xmlns:a14="http://schemas.microsoft.com/office/drawing/2010/main" spid="_x0000_s1045"/>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9" name="Control 1" hidden="1">
            <a:extLst>
              <a:ext uri="{63B3BB69-23CF-44E3-9099-C40C66FF867C}">
                <a14:compatExt xmlns:a14="http://schemas.microsoft.com/office/drawing/2010/main" spid="_x0000_s2049"/>
              </a:ext>
            </a:extLst>
          </p:cNvPr>
          <p:cNvPicPr>
            <a:picLocks noChangeAspect="1"/>
          </p:cNvPicPr>
          <p:nvPr/>
        </p:nvPicPr>
        <p:blipFill>
          <a:blip r:embed="rId7"/>
          <a:stretch>
            <a:fillRect/>
          </a:stretch>
        </p:blipFill>
        <p:spPr>
          <a:xfrm>
            <a:off x="2772666" y="1105134"/>
            <a:ext cx="1034940" cy="258735"/>
          </a:xfrm>
          <a:prstGeom prst="rect">
            <a:avLst/>
          </a:prstGeom>
        </p:spPr>
      </p:pic>
      <p:pic>
        <p:nvPicPr>
          <p:cNvPr id="50" name="Control 2" hidden="1">
            <a:extLst>
              <a:ext uri="{63B3BB69-23CF-44E3-9099-C40C66FF867C}">
                <a14:compatExt xmlns:a14="http://schemas.microsoft.com/office/drawing/2010/main" spid="_x0000_s2050"/>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1" name="Control 3" hidden="1">
            <a:extLst>
              <a:ext uri="{63B3BB69-23CF-44E3-9099-C40C66FF867C}">
                <a14:compatExt xmlns:a14="http://schemas.microsoft.com/office/drawing/2010/main" spid="_x0000_s2051"/>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2" name="Control 4" hidden="1">
            <a:extLst>
              <a:ext uri="{63B3BB69-23CF-44E3-9099-C40C66FF867C}">
                <a14:compatExt xmlns:a14="http://schemas.microsoft.com/office/drawing/2010/main" spid="_x0000_s2052"/>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3" name="Control 5" hidden="1">
            <a:extLst>
              <a:ext uri="{63B3BB69-23CF-44E3-9099-C40C66FF867C}">
                <a14:compatExt xmlns:a14="http://schemas.microsoft.com/office/drawing/2010/main" spid="_x0000_s2053"/>
              </a:ext>
            </a:extLst>
          </p:cNvPr>
          <p:cNvPicPr>
            <a:picLocks noChangeAspect="1"/>
          </p:cNvPicPr>
          <p:nvPr/>
        </p:nvPicPr>
        <p:blipFill>
          <a:blip r:embed="rId8"/>
          <a:stretch>
            <a:fillRect/>
          </a:stretch>
        </p:blipFill>
        <p:spPr>
          <a:xfrm>
            <a:off x="2772666" y="1105134"/>
            <a:ext cx="1034940" cy="258735"/>
          </a:xfrm>
          <a:prstGeom prst="rect">
            <a:avLst/>
          </a:prstGeom>
        </p:spPr>
      </p:pic>
      <p:pic>
        <p:nvPicPr>
          <p:cNvPr id="54" name="Control 6" hidden="1">
            <a:extLst>
              <a:ext uri="{63B3BB69-23CF-44E3-9099-C40C66FF867C}">
                <a14:compatExt xmlns:a14="http://schemas.microsoft.com/office/drawing/2010/main" spid="_x0000_s2054"/>
              </a:ext>
            </a:extLst>
          </p:cNvPr>
          <p:cNvPicPr>
            <a:picLocks noChangeAspect="1"/>
          </p:cNvPicPr>
          <p:nvPr/>
        </p:nvPicPr>
        <p:blipFill>
          <a:blip r:embed="rId9"/>
          <a:stretch>
            <a:fillRect/>
          </a:stretch>
        </p:blipFill>
        <p:spPr>
          <a:xfrm>
            <a:off x="2772666" y="1105134"/>
            <a:ext cx="1034940" cy="258735"/>
          </a:xfrm>
          <a:prstGeom prst="rect">
            <a:avLst/>
          </a:prstGeom>
        </p:spPr>
      </p:pic>
      <p:pic>
        <p:nvPicPr>
          <p:cNvPr id="55" name="Control 7" hidden="1">
            <a:extLst>
              <a:ext uri="{63B3BB69-23CF-44E3-9099-C40C66FF867C}">
                <a14:compatExt xmlns:a14="http://schemas.microsoft.com/office/drawing/2010/main" spid="_x0000_s2055"/>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6" name="Control 8" hidden="1">
            <a:extLst>
              <a:ext uri="{63B3BB69-23CF-44E3-9099-C40C66FF867C}">
                <a14:compatExt xmlns:a14="http://schemas.microsoft.com/office/drawing/2010/main" spid="_x0000_s2056"/>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7" name="Control 9" hidden="1">
            <a:extLst>
              <a:ext uri="{63B3BB69-23CF-44E3-9099-C40C66FF867C}">
                <a14:compatExt xmlns:a14="http://schemas.microsoft.com/office/drawing/2010/main" spid="_x0000_s2057"/>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8" name="Control 10" hidden="1">
            <a:extLst>
              <a:ext uri="{63B3BB69-23CF-44E3-9099-C40C66FF867C}">
                <a14:compatExt xmlns:a14="http://schemas.microsoft.com/office/drawing/2010/main" spid="_x0000_s2058"/>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9" name="Control 11" hidden="1">
            <a:extLst>
              <a:ext uri="{63B3BB69-23CF-44E3-9099-C40C66FF867C}">
                <a14:compatExt xmlns:a14="http://schemas.microsoft.com/office/drawing/2010/main" spid="_x0000_s2059"/>
              </a:ext>
            </a:extLst>
          </p:cNvPr>
          <p:cNvPicPr>
            <a:picLocks noChangeAspect="1"/>
          </p:cNvPicPr>
          <p:nvPr/>
        </p:nvPicPr>
        <p:blipFill>
          <a:blip r:embed="rId10"/>
          <a:stretch>
            <a:fillRect/>
          </a:stretch>
        </p:blipFill>
        <p:spPr>
          <a:xfrm>
            <a:off x="2772666" y="1105134"/>
            <a:ext cx="1034940" cy="258735"/>
          </a:xfrm>
          <a:prstGeom prst="rect">
            <a:avLst/>
          </a:prstGeom>
        </p:spPr>
      </p:pic>
      <p:pic>
        <p:nvPicPr>
          <p:cNvPr id="60" name="Control 12" hidden="1">
            <a:extLst>
              <a:ext uri="{63B3BB69-23CF-44E3-9099-C40C66FF867C}">
                <a14:compatExt xmlns:a14="http://schemas.microsoft.com/office/drawing/2010/main" spid="_x0000_s2060"/>
              </a:ext>
            </a:extLst>
          </p:cNvPr>
          <p:cNvPicPr>
            <a:picLocks noChangeAspect="1"/>
          </p:cNvPicPr>
          <p:nvPr/>
        </p:nvPicPr>
        <p:blipFill>
          <a:blip r:embed="rId7"/>
          <a:stretch>
            <a:fillRect/>
          </a:stretch>
        </p:blipFill>
        <p:spPr>
          <a:xfrm>
            <a:off x="2772666" y="1105134"/>
            <a:ext cx="1034940" cy="258735"/>
          </a:xfrm>
          <a:prstGeom prst="rect">
            <a:avLst/>
          </a:prstGeom>
        </p:spPr>
      </p:pic>
      <p:pic>
        <p:nvPicPr>
          <p:cNvPr id="61" name="Control 13" hidden="1">
            <a:extLst>
              <a:ext uri="{63B3BB69-23CF-44E3-9099-C40C66FF867C}">
                <a14:compatExt xmlns:a14="http://schemas.microsoft.com/office/drawing/2010/main" spid="_x0000_s2061"/>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2" name="Control 14" hidden="1">
            <a:extLst>
              <a:ext uri="{63B3BB69-23CF-44E3-9099-C40C66FF867C}">
                <a14:compatExt xmlns:a14="http://schemas.microsoft.com/office/drawing/2010/main" spid="_x0000_s2062"/>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3" name="Control 15" hidden="1">
            <a:extLst>
              <a:ext uri="{63B3BB69-23CF-44E3-9099-C40C66FF867C}">
                <a14:compatExt xmlns:a14="http://schemas.microsoft.com/office/drawing/2010/main" spid="_x0000_s2063"/>
              </a:ext>
            </a:extLst>
          </p:cNvPr>
          <p:cNvPicPr>
            <a:picLocks noChangeAspect="1"/>
          </p:cNvPicPr>
          <p:nvPr/>
        </p:nvPicPr>
        <p:blipFill>
          <a:blip r:embed="rId10"/>
          <a:stretch>
            <a:fillRect/>
          </a:stretch>
        </p:blipFill>
        <p:spPr>
          <a:xfrm>
            <a:off x="2772666" y="1105134"/>
            <a:ext cx="1034940" cy="258735"/>
          </a:xfrm>
          <a:prstGeom prst="rect">
            <a:avLst/>
          </a:prstGeom>
        </p:spPr>
      </p:pic>
      <p:pic>
        <p:nvPicPr>
          <p:cNvPr id="64" name="Control 16" hidden="1">
            <a:extLst>
              <a:ext uri="{63B3BB69-23CF-44E3-9099-C40C66FF867C}">
                <a14:compatExt xmlns:a14="http://schemas.microsoft.com/office/drawing/2010/main" spid="_x0000_s2064"/>
              </a:ext>
            </a:extLst>
          </p:cNvPr>
          <p:cNvPicPr>
            <a:picLocks noChangeAspect="1"/>
          </p:cNvPicPr>
          <p:nvPr/>
        </p:nvPicPr>
        <p:blipFill>
          <a:blip r:embed="rId8"/>
          <a:stretch>
            <a:fillRect/>
          </a:stretch>
        </p:blipFill>
        <p:spPr>
          <a:xfrm>
            <a:off x="2772666" y="1105134"/>
            <a:ext cx="1034940" cy="258735"/>
          </a:xfrm>
          <a:prstGeom prst="rect">
            <a:avLst/>
          </a:prstGeom>
        </p:spPr>
      </p:pic>
      <p:pic>
        <p:nvPicPr>
          <p:cNvPr id="65" name="Control 17" hidden="1">
            <a:extLst>
              <a:ext uri="{63B3BB69-23CF-44E3-9099-C40C66FF867C}">
                <a14:compatExt xmlns:a14="http://schemas.microsoft.com/office/drawing/2010/main" spid="_x0000_s2065"/>
              </a:ext>
            </a:extLst>
          </p:cNvPr>
          <p:cNvPicPr>
            <a:picLocks noChangeAspect="1"/>
          </p:cNvPicPr>
          <p:nvPr/>
        </p:nvPicPr>
        <p:blipFill>
          <a:blip r:embed="rId9"/>
          <a:stretch>
            <a:fillRect/>
          </a:stretch>
        </p:blipFill>
        <p:spPr>
          <a:xfrm>
            <a:off x="2772666" y="1105134"/>
            <a:ext cx="1034940" cy="258735"/>
          </a:xfrm>
          <a:prstGeom prst="rect">
            <a:avLst/>
          </a:prstGeom>
        </p:spPr>
      </p:pic>
      <p:pic>
        <p:nvPicPr>
          <p:cNvPr id="66" name="Control 18" hidden="1">
            <a:extLst>
              <a:ext uri="{63B3BB69-23CF-44E3-9099-C40C66FF867C}">
                <a14:compatExt xmlns:a14="http://schemas.microsoft.com/office/drawing/2010/main" spid="_x0000_s2066"/>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7" name="Control 19" hidden="1">
            <a:extLst>
              <a:ext uri="{63B3BB69-23CF-44E3-9099-C40C66FF867C}">
                <a14:compatExt xmlns:a14="http://schemas.microsoft.com/office/drawing/2010/main" spid="_x0000_s2067"/>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8" name="Control 20" hidden="1">
            <a:extLst>
              <a:ext uri="{63B3BB69-23CF-44E3-9099-C40C66FF867C}">
                <a14:compatExt xmlns:a14="http://schemas.microsoft.com/office/drawing/2010/main" spid="_x0000_s2068"/>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9" name="Control 21" hidden="1">
            <a:extLst>
              <a:ext uri="{63B3BB69-23CF-44E3-9099-C40C66FF867C}">
                <a14:compatExt xmlns:a14="http://schemas.microsoft.com/office/drawing/2010/main" spid="_x0000_s2069"/>
              </a:ext>
            </a:extLst>
          </p:cNvPr>
          <p:cNvPicPr>
            <a:picLocks noChangeAspect="1"/>
          </p:cNvPicPr>
          <p:nvPr/>
        </p:nvPicPr>
        <p:blipFill>
          <a:blip r:embed="rId3"/>
          <a:stretch>
            <a:fillRect/>
          </a:stretch>
        </p:blipFill>
        <p:spPr>
          <a:xfrm>
            <a:off x="2772666" y="1105134"/>
            <a:ext cx="1034940" cy="258735"/>
          </a:xfrm>
          <a:prstGeom prst="rect">
            <a:avLst/>
          </a:prstGeom>
        </p:spPr>
      </p:pic>
      <p:graphicFrame>
        <p:nvGraphicFramePr>
          <p:cNvPr id="5" name="Table 4">
            <a:extLst>
              <a:ext uri="{FF2B5EF4-FFF2-40B4-BE49-F238E27FC236}">
                <a16:creationId xmlns:a16="http://schemas.microsoft.com/office/drawing/2014/main" id="{59FAAB1C-6B54-8D5D-B215-17A9E6B089AC}"/>
              </a:ext>
            </a:extLst>
          </p:cNvPr>
          <p:cNvGraphicFramePr>
            <a:graphicFrameLocks noGrp="1"/>
          </p:cNvGraphicFramePr>
          <p:nvPr>
            <p:extLst>
              <p:ext uri="{D42A27DB-BD31-4B8C-83A1-F6EECF244321}">
                <p14:modId xmlns:p14="http://schemas.microsoft.com/office/powerpoint/2010/main" val="1041321794"/>
              </p:ext>
            </p:extLst>
          </p:nvPr>
        </p:nvGraphicFramePr>
        <p:xfrm>
          <a:off x="465972" y="1490099"/>
          <a:ext cx="8212056" cy="4525962"/>
        </p:xfrm>
        <a:graphic>
          <a:graphicData uri="http://schemas.openxmlformats.org/drawingml/2006/table">
            <a:tbl>
              <a:tblPr/>
              <a:tblGrid>
                <a:gridCol w="1780366">
                  <a:extLst>
                    <a:ext uri="{9D8B030D-6E8A-4147-A177-3AD203B41FA5}">
                      <a16:colId xmlns:a16="http://schemas.microsoft.com/office/drawing/2014/main" val="1307592409"/>
                    </a:ext>
                  </a:extLst>
                </a:gridCol>
                <a:gridCol w="3010777">
                  <a:extLst>
                    <a:ext uri="{9D8B030D-6E8A-4147-A177-3AD203B41FA5}">
                      <a16:colId xmlns:a16="http://schemas.microsoft.com/office/drawing/2014/main" val="3021673192"/>
                    </a:ext>
                  </a:extLst>
                </a:gridCol>
                <a:gridCol w="2227788">
                  <a:extLst>
                    <a:ext uri="{9D8B030D-6E8A-4147-A177-3AD203B41FA5}">
                      <a16:colId xmlns:a16="http://schemas.microsoft.com/office/drawing/2014/main" val="3745903926"/>
                    </a:ext>
                  </a:extLst>
                </a:gridCol>
                <a:gridCol w="1193125">
                  <a:extLst>
                    <a:ext uri="{9D8B030D-6E8A-4147-A177-3AD203B41FA5}">
                      <a16:colId xmlns:a16="http://schemas.microsoft.com/office/drawing/2014/main" val="1739948105"/>
                    </a:ext>
                  </a:extLst>
                </a:gridCol>
              </a:tblGrid>
              <a:tr h="205301">
                <a:tc>
                  <a:txBody>
                    <a:bodyPr/>
                    <a:lstStyle/>
                    <a:p>
                      <a:pPr algn="ctr" rtl="0" fontAlgn="ctr"/>
                      <a:r>
                        <a:rPr lang="en-US" sz="900" b="1" i="0" u="none" strike="noStrike" dirty="0">
                          <a:solidFill>
                            <a:srgbClr val="000000"/>
                          </a:solidFill>
                          <a:effectLst/>
                          <a:latin typeface="Arial" panose="020B0604020202020204" pitchFamily="34" charset="0"/>
                        </a:rPr>
                        <a:t>LEAD PI </a:t>
                      </a:r>
                    </a:p>
                  </a:txBody>
                  <a:tcPr marL="9332" marR="9332" marT="93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900" b="1" i="0" u="none" strike="noStrike" dirty="0">
                          <a:solidFill>
                            <a:srgbClr val="000000"/>
                          </a:solidFill>
                          <a:effectLst/>
                          <a:latin typeface="Arial" panose="020B0604020202020204" pitchFamily="34" charset="0"/>
                        </a:rPr>
                        <a:t>AWARD TITLE</a:t>
                      </a:r>
                    </a:p>
                  </a:txBody>
                  <a:tcPr marL="9332" marR="9332" marT="93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900" b="1" i="0" u="none" strike="noStrike" dirty="0">
                          <a:solidFill>
                            <a:srgbClr val="000000"/>
                          </a:solidFill>
                          <a:effectLst/>
                          <a:latin typeface="Arial" panose="020B0604020202020204" pitchFamily="34" charset="0"/>
                        </a:rPr>
                        <a:t>SPONSOR</a:t>
                      </a:r>
                    </a:p>
                  </a:txBody>
                  <a:tcPr marL="9332" marR="9332" marT="93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900" b="1" i="0" u="none" strike="noStrike" dirty="0">
                          <a:solidFill>
                            <a:srgbClr val="000000"/>
                          </a:solidFill>
                          <a:effectLst/>
                          <a:latin typeface="Arial" panose="020B0604020202020204" pitchFamily="34" charset="0"/>
                        </a:rPr>
                        <a:t>AWARD </a:t>
                      </a:r>
                    </a:p>
                  </a:txBody>
                  <a:tcPr marL="9332" marR="9332" marT="93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840014329"/>
                  </a:ext>
                </a:extLst>
              </a:tr>
              <a:tr h="382607">
                <a:tc>
                  <a:txBody>
                    <a:bodyPr/>
                    <a:lstStyle/>
                    <a:p>
                      <a:pPr algn="l" fontAlgn="ctr"/>
                      <a:r>
                        <a:rPr lang="en-US" sz="1100" b="0" i="0" u="none" strike="noStrike" dirty="0">
                          <a:solidFill>
                            <a:srgbClr val="000000"/>
                          </a:solidFill>
                          <a:effectLst/>
                          <a:latin typeface="Calibri" panose="020F0502020204030204" pitchFamily="34" charset="0"/>
                        </a:rPr>
                        <a:t>Darren Boehning</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Regulation of Calcium Signaling by Protein Lipidation</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National Institutes of Health (NIH)</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$1,344,071</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018818"/>
                  </a:ext>
                </a:extLst>
              </a:tr>
              <a:tr h="373275">
                <a:tc>
                  <a:txBody>
                    <a:bodyPr/>
                    <a:lstStyle/>
                    <a:p>
                      <a:pPr algn="l" fontAlgn="ctr"/>
                      <a:r>
                        <a:rPr lang="en-US" sz="1100" b="0" i="0" u="none" strike="noStrike" dirty="0">
                          <a:solidFill>
                            <a:srgbClr val="000000"/>
                          </a:solidFill>
                          <a:effectLst/>
                          <a:latin typeface="Calibri" panose="020F0502020204030204" pitchFamily="34" charset="0"/>
                        </a:rPr>
                        <a:t>Valerie Carabetta</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Investigation of  the physiological significance of protein acetylation in Bacillus subtilis</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National Institutes of Health (NIH)</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$1,119,473</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0975044"/>
                  </a:ext>
                </a:extLst>
              </a:tr>
              <a:tr h="373275">
                <a:tc>
                  <a:txBody>
                    <a:bodyPr/>
                    <a:lstStyle/>
                    <a:p>
                      <a:pPr algn="l" fontAlgn="ctr"/>
                      <a:r>
                        <a:rPr lang="en-US" sz="1100" b="0" i="0" u="none" strike="noStrike" dirty="0">
                          <a:solidFill>
                            <a:srgbClr val="000000"/>
                          </a:solidFill>
                          <a:effectLst/>
                          <a:latin typeface="Calibri" panose="020F0502020204030204" pitchFamily="34" charset="0"/>
                        </a:rPr>
                        <a:t>Kevin Currie</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Serotonergic control of the sympathoadrenal stress response</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National Institutes of Health (NIH)</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$483,000</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041020"/>
                  </a:ext>
                </a:extLst>
              </a:tr>
              <a:tr h="373275">
                <a:tc>
                  <a:txBody>
                    <a:bodyPr/>
                    <a:lstStyle/>
                    <a:p>
                      <a:pPr algn="l" fontAlgn="ctr"/>
                      <a:r>
                        <a:rPr lang="en-US" sz="1100" b="0" i="0" u="none" strike="noStrike" dirty="0">
                          <a:solidFill>
                            <a:srgbClr val="000000"/>
                          </a:solidFill>
                          <a:effectLst/>
                          <a:latin typeface="Calibri" panose="020F0502020204030204" pitchFamily="34" charset="0"/>
                        </a:rPr>
                        <a:t>Kevin Currie</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The Role of the Glial Engulfment Receptor Jedi1 in Regulatory Sensory Neuron Function</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Vanderbilt University</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$158,361</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535060"/>
                  </a:ext>
                </a:extLst>
              </a:tr>
              <a:tr h="373275">
                <a:tc>
                  <a:txBody>
                    <a:bodyPr/>
                    <a:lstStyle/>
                    <a:p>
                      <a:pPr algn="l" fontAlgn="ctr"/>
                      <a:r>
                        <a:rPr lang="en-US" sz="1100" b="0" i="0" u="none" strike="noStrike" dirty="0">
                          <a:solidFill>
                            <a:srgbClr val="000000"/>
                          </a:solidFill>
                          <a:effectLst/>
                          <a:latin typeface="Calibri" panose="020F0502020204030204" pitchFamily="34" charset="0"/>
                        </a:rPr>
                        <a:t>Amanda Fakira</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Mechanisms Underlying Adolescent Stress-Induced Anxiety</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New Jersey Health Foundation, Inc. (NJHF)</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$35,000</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825103"/>
                  </a:ext>
                </a:extLst>
              </a:tr>
              <a:tr h="373275">
                <a:tc>
                  <a:txBody>
                    <a:bodyPr/>
                    <a:lstStyle/>
                    <a:p>
                      <a:pPr algn="l" fontAlgn="ctr"/>
                      <a:r>
                        <a:rPr lang="en-US" sz="1100" b="0" i="0" u="none" strike="noStrike" dirty="0">
                          <a:solidFill>
                            <a:srgbClr val="000000"/>
                          </a:solidFill>
                          <a:effectLst/>
                          <a:latin typeface="Calibri" panose="020F0502020204030204" pitchFamily="34" charset="0"/>
                        </a:rPr>
                        <a:t>James Holaska</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Emerin regulation of molecular pathways: implications for muscle disease</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National Institutes of Health</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$1,186,689</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7994618"/>
                  </a:ext>
                </a:extLst>
              </a:tr>
              <a:tr h="559913">
                <a:tc>
                  <a:txBody>
                    <a:bodyPr/>
                    <a:lstStyle/>
                    <a:p>
                      <a:pPr algn="l" fontAlgn="ctr"/>
                      <a:r>
                        <a:rPr lang="en-US" sz="1100" b="0" i="0" u="none" strike="noStrike" dirty="0">
                          <a:solidFill>
                            <a:srgbClr val="000000"/>
                          </a:solidFill>
                          <a:effectLst/>
                          <a:latin typeface="Calibri" panose="020F0502020204030204" pitchFamily="34" charset="0"/>
                        </a:rPr>
                        <a:t>James Holaska</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NJCCR Research Bridge Grant 2022 -  Emerin dysregulation compromises nuclear integrity during metastatic transformation</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NJ Department of Health</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$414,680</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1795618"/>
                  </a:ext>
                </a:extLst>
              </a:tr>
              <a:tr h="559913">
                <a:tc>
                  <a:txBody>
                    <a:bodyPr/>
                    <a:lstStyle/>
                    <a:p>
                      <a:pPr algn="l" fontAlgn="ctr"/>
                      <a:r>
                        <a:rPr lang="en-US" sz="1100" b="0" i="0" u="none" strike="noStrike" dirty="0">
                          <a:solidFill>
                            <a:srgbClr val="000000"/>
                          </a:solidFill>
                          <a:effectLst/>
                          <a:latin typeface="Calibri" panose="020F0502020204030204" pitchFamily="34" charset="0"/>
                        </a:rPr>
                        <a:t>Martin Job</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Neurochemical mechanisms governing footshock-induced suppression of methamphetamine intake</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National Institutes of Health (NIH)</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$120,750</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963692"/>
                  </a:ext>
                </a:extLst>
              </a:tr>
              <a:tr h="373275">
                <a:tc>
                  <a:txBody>
                    <a:bodyPr/>
                    <a:lstStyle/>
                    <a:p>
                      <a:pPr algn="l" fontAlgn="ctr"/>
                      <a:r>
                        <a:rPr lang="en-US" sz="1100" b="0" i="0" u="none" strike="noStrike" dirty="0">
                          <a:solidFill>
                            <a:srgbClr val="000000"/>
                          </a:solidFill>
                          <a:effectLst/>
                          <a:latin typeface="Calibri" panose="020F0502020204030204" pitchFamily="34" charset="0"/>
                        </a:rPr>
                        <a:t>Susy Kohout</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The impact of the voltage sensing phosphatase (VSP) dimers on neuron</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National Science Foundation (NSF)</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$385,022</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303643"/>
                  </a:ext>
                </a:extLst>
              </a:tr>
              <a:tr h="195970">
                <a:tc>
                  <a:txBody>
                    <a:bodyPr/>
                    <a:lstStyle/>
                    <a:p>
                      <a:pPr algn="l" fontAlgn="ctr"/>
                      <a:r>
                        <a:rPr lang="en-US" sz="1100" b="0" i="0" u="none" strike="noStrike" dirty="0">
                          <a:solidFill>
                            <a:srgbClr val="000000"/>
                          </a:solidFill>
                          <a:effectLst/>
                          <a:latin typeface="Calibri" panose="020F0502020204030204" pitchFamily="34" charset="0"/>
                        </a:rPr>
                        <a:t>Diana Martinez</a:t>
                      </a:r>
                    </a:p>
                  </a:txBody>
                  <a:tcPr marL="9332" marR="9332" marT="933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The Role of SGLT2 in diet-induced hypertension</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American Heart Association (AHA)</a:t>
                      </a:r>
                    </a:p>
                  </a:txBody>
                  <a:tcPr marL="9332" marR="9332" marT="93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$76,800</a:t>
                      </a:r>
                    </a:p>
                  </a:txBody>
                  <a:tcPr marL="9332" marR="9332" marT="933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345157"/>
                  </a:ext>
                </a:extLst>
              </a:tr>
              <a:tr h="195970">
                <a:tc>
                  <a:txBody>
                    <a:bodyPr/>
                    <a:lstStyle/>
                    <a:p>
                      <a:pPr algn="l" fontAlgn="b"/>
                      <a:endParaRPr lang="en-US" sz="1100" b="0" i="0" u="none" strike="noStrike" dirty="0">
                        <a:solidFill>
                          <a:srgbClr val="000000"/>
                        </a:solidFill>
                        <a:effectLst/>
                        <a:latin typeface="Calibri" panose="020F0502020204030204" pitchFamily="34" charset="0"/>
                      </a:endParaRPr>
                    </a:p>
                  </a:txBody>
                  <a:tcPr marL="9332" marR="9332" marT="933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332" marR="9332" marT="933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332" marR="9332" marT="933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332" marR="9332" marT="9332"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87052993"/>
                  </a:ext>
                </a:extLst>
              </a:tr>
              <a:tr h="186638">
                <a:tc>
                  <a:txBody>
                    <a:bodyPr/>
                    <a:lstStyle/>
                    <a:p>
                      <a:pPr algn="l" fontAlgn="b"/>
                      <a:endParaRPr lang="en-US" sz="1100" b="0" i="0" u="none" strike="noStrike" dirty="0">
                        <a:solidFill>
                          <a:srgbClr val="000000"/>
                        </a:solidFill>
                        <a:effectLst/>
                        <a:latin typeface="Calibri" panose="020F0502020204030204" pitchFamily="34" charset="0"/>
                      </a:endParaRPr>
                    </a:p>
                  </a:txBody>
                  <a:tcPr marL="9332" marR="9332" marT="9332"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332" marR="9332" marT="9332" marB="0" anchor="b">
                    <a:lnL>
                      <a:noFill/>
                    </a:lnL>
                    <a:lnR>
                      <a:noFill/>
                    </a:lnR>
                    <a:lnT>
                      <a:noFill/>
                    </a:lnT>
                    <a:lnB>
                      <a:noFill/>
                    </a:lnB>
                  </a:tcPr>
                </a:tc>
                <a:tc>
                  <a:txBody>
                    <a:bodyPr/>
                    <a:lstStyle/>
                    <a:p>
                      <a:pPr algn="l" fontAlgn="ctr"/>
                      <a:r>
                        <a:rPr lang="en-US" sz="1100" b="1" i="0" u="none" strike="noStrike" dirty="0">
                          <a:solidFill>
                            <a:srgbClr val="000000"/>
                          </a:solidFill>
                          <a:effectLst/>
                          <a:latin typeface="Calibri" panose="020F0502020204030204" pitchFamily="34" charset="0"/>
                        </a:rPr>
                        <a:t>TOTAL</a:t>
                      </a:r>
                    </a:p>
                  </a:txBody>
                  <a:tcPr marL="9332" marR="9332" marT="9332" marB="0" anchor="ctr">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$5,323,846</a:t>
                      </a:r>
                    </a:p>
                  </a:txBody>
                  <a:tcPr marL="9332" marR="9332" marT="9332" marB="0" anchor="b">
                    <a:lnL>
                      <a:noFill/>
                    </a:lnL>
                    <a:lnR>
                      <a:noFill/>
                    </a:lnR>
                    <a:lnT>
                      <a:noFill/>
                    </a:lnT>
                    <a:lnB>
                      <a:noFill/>
                    </a:lnB>
                  </a:tcPr>
                </a:tc>
                <a:extLst>
                  <a:ext uri="{0D108BD9-81ED-4DB2-BD59-A6C34878D82A}">
                    <a16:rowId xmlns:a16="http://schemas.microsoft.com/office/drawing/2014/main" val="78311215"/>
                  </a:ext>
                </a:extLst>
              </a:tr>
            </a:tbl>
          </a:graphicData>
        </a:graphic>
      </p:graphicFrame>
    </p:spTree>
    <p:extLst>
      <p:ext uri="{BB962C8B-B14F-4D97-AF65-F5344CB8AC3E}">
        <p14:creationId xmlns:p14="http://schemas.microsoft.com/office/powerpoint/2010/main" val="188016853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
          <p:cNvSpPr txBox="1">
            <a:spLocks noGrp="1"/>
          </p:cNvSpPr>
          <p:nvPr>
            <p:ph type="ctrTitle"/>
          </p:nvPr>
        </p:nvSpPr>
        <p:spPr>
          <a:xfrm>
            <a:off x="484187" y="1404937"/>
            <a:ext cx="8305800" cy="1470025"/>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rgbClr val="C2203D"/>
              </a:buClr>
              <a:buSzPts val="4800"/>
              <a:buFont typeface="Trebuchet MS"/>
              <a:buNone/>
            </a:pPr>
            <a:br>
              <a:rPr lang="en-US" sz="4800" b="1" i="0" u="none" dirty="0">
                <a:solidFill>
                  <a:srgbClr val="C2203D"/>
                </a:solidFill>
                <a:latin typeface="Trebuchet MS"/>
                <a:ea typeface="Trebuchet MS"/>
                <a:cs typeface="Trebuchet MS"/>
                <a:sym typeface="Trebuchet MS"/>
              </a:rPr>
            </a:br>
            <a:r>
              <a:rPr lang="en-US" sz="4800" b="1" i="0" u="none" dirty="0">
                <a:solidFill>
                  <a:srgbClr val="C00000"/>
                </a:solidFill>
                <a:latin typeface="Trebuchet MS"/>
                <a:ea typeface="Trebuchet MS"/>
                <a:cs typeface="Trebuchet MS"/>
                <a:sym typeface="Trebuchet MS"/>
              </a:rPr>
              <a:t>State of the Medical School</a:t>
            </a:r>
            <a:br>
              <a:rPr lang="en-US" sz="3600" b="1" i="0" u="none" dirty="0">
                <a:solidFill>
                  <a:srgbClr val="C00000"/>
                </a:solidFill>
                <a:latin typeface="Trebuchet MS"/>
                <a:ea typeface="Trebuchet MS"/>
                <a:cs typeface="Trebuchet MS"/>
                <a:sym typeface="Trebuchet MS"/>
              </a:rPr>
            </a:br>
            <a:br>
              <a:rPr lang="en-US" sz="3600" b="1" i="0" u="none" dirty="0">
                <a:solidFill>
                  <a:srgbClr val="C2203D"/>
                </a:solidFill>
                <a:latin typeface="Trebuchet MS"/>
                <a:ea typeface="Trebuchet MS"/>
                <a:cs typeface="Trebuchet MS"/>
                <a:sym typeface="Trebuchet MS"/>
              </a:rPr>
            </a:br>
            <a:endParaRPr dirty="0"/>
          </a:p>
        </p:txBody>
      </p:sp>
      <p:sp>
        <p:nvSpPr>
          <p:cNvPr id="121" name="Google Shape;121;p2"/>
          <p:cNvSpPr txBox="1">
            <a:spLocks noGrp="1"/>
          </p:cNvSpPr>
          <p:nvPr>
            <p:ph type="subTitle" idx="1"/>
          </p:nvPr>
        </p:nvSpPr>
        <p:spPr>
          <a:xfrm>
            <a:off x="674687" y="3324225"/>
            <a:ext cx="7924800" cy="2057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595959"/>
              </a:buClr>
              <a:buSzPts val="3200"/>
              <a:buNone/>
            </a:pPr>
            <a:r>
              <a:rPr lang="en-US" sz="3200" b="1" i="0" u="none" dirty="0">
                <a:solidFill>
                  <a:srgbClr val="595959"/>
                </a:solidFill>
                <a:latin typeface="Trebuchet MS"/>
                <a:ea typeface="Trebuchet MS"/>
                <a:cs typeface="Trebuchet MS"/>
                <a:sym typeface="Trebuchet MS"/>
              </a:rPr>
              <a:t>Annette C. Reboli, M.D.</a:t>
            </a:r>
            <a:br>
              <a:rPr lang="en-US" sz="3200" b="1" i="0" u="none" dirty="0">
                <a:solidFill>
                  <a:srgbClr val="595959"/>
                </a:solidFill>
                <a:latin typeface="Trebuchet MS"/>
                <a:ea typeface="Trebuchet MS"/>
                <a:cs typeface="Trebuchet MS"/>
                <a:sym typeface="Trebuchet MS"/>
              </a:rPr>
            </a:br>
            <a:r>
              <a:rPr lang="en-US" sz="3200" b="1" i="0" u="none" dirty="0">
                <a:solidFill>
                  <a:srgbClr val="595959"/>
                </a:solidFill>
                <a:latin typeface="Trebuchet MS"/>
                <a:ea typeface="Trebuchet MS"/>
                <a:cs typeface="Trebuchet MS"/>
                <a:sym typeface="Trebuchet MS"/>
              </a:rPr>
              <a:t>Dean</a:t>
            </a:r>
            <a:endParaRPr dirty="0"/>
          </a:p>
          <a:p>
            <a:pPr marL="0" lvl="0" indent="0" algn="ctr" rtl="0">
              <a:lnSpc>
                <a:spcPct val="100000"/>
              </a:lnSpc>
              <a:spcBef>
                <a:spcPts val="640"/>
              </a:spcBef>
              <a:spcAft>
                <a:spcPts val="0"/>
              </a:spcAft>
              <a:buClr>
                <a:srgbClr val="595959"/>
              </a:buClr>
              <a:buSzPts val="3200"/>
              <a:buNone/>
            </a:pPr>
            <a:r>
              <a:rPr lang="en-US" sz="3200" b="1" i="0" u="none" dirty="0">
                <a:solidFill>
                  <a:srgbClr val="595959"/>
                </a:solidFill>
                <a:latin typeface="Trebuchet MS"/>
                <a:ea typeface="Trebuchet MS"/>
                <a:cs typeface="Trebuchet MS"/>
                <a:sym typeface="Trebuchet MS"/>
              </a:rPr>
              <a:t>Professor of Medicine</a:t>
            </a:r>
            <a:endParaRPr dirty="0"/>
          </a:p>
          <a:p>
            <a:pPr marL="0" lvl="0" indent="0" algn="ctr" rtl="0">
              <a:lnSpc>
                <a:spcPct val="100000"/>
              </a:lnSpc>
              <a:spcBef>
                <a:spcPts val="640"/>
              </a:spcBef>
              <a:spcAft>
                <a:spcPts val="0"/>
              </a:spcAft>
              <a:buClr>
                <a:srgbClr val="595959"/>
              </a:buClr>
              <a:buSzPts val="3200"/>
              <a:buNone/>
            </a:pPr>
            <a:r>
              <a:rPr lang="en-US" sz="3200" b="1" i="0" u="none" dirty="0">
                <a:solidFill>
                  <a:srgbClr val="595959"/>
                </a:solidFill>
                <a:latin typeface="Trebuchet MS"/>
                <a:ea typeface="Trebuchet MS"/>
                <a:cs typeface="Trebuchet MS"/>
                <a:sym typeface="Trebuchet MS"/>
              </a:rPr>
              <a:t>Tenured Professor of Biomedical Sciences</a:t>
            </a:r>
            <a:br>
              <a:rPr lang="en-US" sz="3200" b="1" i="0" u="none" dirty="0">
                <a:solidFill>
                  <a:schemeClr val="dk1"/>
                </a:solidFill>
                <a:latin typeface="Trebuchet MS"/>
                <a:ea typeface="Trebuchet MS"/>
                <a:cs typeface="Trebuchet MS"/>
                <a:sym typeface="Trebuchet MS"/>
              </a:rPr>
            </a:br>
            <a:endParaRPr dirty="0"/>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444" y="849816"/>
            <a:ext cx="7885112" cy="1120385"/>
          </a:xfrm>
        </p:spPr>
        <p:txBody>
          <a:bodyPr/>
          <a:lstStyle/>
          <a:p>
            <a:pPr algn="ctr"/>
            <a:r>
              <a:rPr lang="en-US" dirty="0"/>
              <a:t>CMSRU Grant Awards - Non BMS Faculty</a:t>
            </a:r>
            <a:br>
              <a:rPr lang="en-US" dirty="0"/>
            </a:br>
            <a:r>
              <a:rPr lang="en-US" sz="2400" dirty="0"/>
              <a:t>2022-2023 </a:t>
            </a:r>
          </a:p>
        </p:txBody>
      </p:sp>
      <p:sp>
        <p:nvSpPr>
          <p:cNvPr id="4" name="Slide Number Placeholder 3"/>
          <p:cNvSpPr>
            <a:spLocks noGrp="1"/>
          </p:cNvSpPr>
          <p:nvPr>
            <p:ph type="sldNum" sz="quarter" idx="12"/>
          </p:nvPr>
        </p:nvSpPr>
        <p:spPr/>
        <p:txBody>
          <a:bodyPr/>
          <a:lstStyle/>
          <a:p>
            <a:fld id="{C9120A24-496A-4E4F-8FD7-1BEDEE99C2F3}" type="slidenum">
              <a:rPr lang="en-US" smtClean="0"/>
              <a:pPr/>
              <a:t>19</a:t>
            </a:fld>
            <a:endParaRPr lang="en-US" dirty="0"/>
          </a:p>
        </p:txBody>
      </p:sp>
      <p:pic>
        <p:nvPicPr>
          <p:cNvPr id="6" name="Control 1" hidden="1">
            <a:extLst>
              <a:ext uri="{63B3BB69-23CF-44E3-9099-C40C66FF867C}">
                <a14:compatExt xmlns:a14="http://schemas.microsoft.com/office/drawing/2010/main" spid="_x0000_s1025"/>
              </a:ext>
            </a:extLst>
          </p:cNvPr>
          <p:cNvPicPr>
            <a:picLocks noChangeAspect="1"/>
          </p:cNvPicPr>
          <p:nvPr/>
        </p:nvPicPr>
        <p:blipFill>
          <a:blip r:embed="rId2"/>
          <a:stretch>
            <a:fillRect/>
          </a:stretch>
        </p:blipFill>
        <p:spPr>
          <a:xfrm>
            <a:off x="2958064" y="1278806"/>
            <a:ext cx="1042716" cy="260679"/>
          </a:xfrm>
          <a:prstGeom prst="rect">
            <a:avLst/>
          </a:prstGeom>
        </p:spPr>
      </p:pic>
      <p:pic>
        <p:nvPicPr>
          <p:cNvPr id="7" name="Control 2" hidden="1">
            <a:extLst>
              <a:ext uri="{63B3BB69-23CF-44E3-9099-C40C66FF867C}">
                <a14:compatExt xmlns:a14="http://schemas.microsoft.com/office/drawing/2010/main" spid="_x0000_s1026"/>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8" name="Control 3" hidden="1">
            <a:extLst>
              <a:ext uri="{63B3BB69-23CF-44E3-9099-C40C66FF867C}">
                <a14:compatExt xmlns:a14="http://schemas.microsoft.com/office/drawing/2010/main" spid="_x0000_s1027"/>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9" name="Control 4" hidden="1">
            <a:extLst>
              <a:ext uri="{63B3BB69-23CF-44E3-9099-C40C66FF867C}">
                <a14:compatExt xmlns:a14="http://schemas.microsoft.com/office/drawing/2010/main" spid="_x0000_s1028"/>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0" name="Control 5" hidden="1">
            <a:extLst>
              <a:ext uri="{63B3BB69-23CF-44E3-9099-C40C66FF867C}">
                <a14:compatExt xmlns:a14="http://schemas.microsoft.com/office/drawing/2010/main" spid="_x0000_s1029"/>
              </a:ext>
            </a:extLst>
          </p:cNvPr>
          <p:cNvPicPr>
            <a:picLocks noChangeAspect="1"/>
          </p:cNvPicPr>
          <p:nvPr/>
        </p:nvPicPr>
        <p:blipFill>
          <a:blip r:embed="rId4"/>
          <a:stretch>
            <a:fillRect/>
          </a:stretch>
        </p:blipFill>
        <p:spPr>
          <a:xfrm>
            <a:off x="2958064" y="1278806"/>
            <a:ext cx="1042716" cy="260679"/>
          </a:xfrm>
          <a:prstGeom prst="rect">
            <a:avLst/>
          </a:prstGeom>
        </p:spPr>
      </p:pic>
      <p:pic>
        <p:nvPicPr>
          <p:cNvPr id="11" name="Control 6" hidden="1">
            <a:extLst>
              <a:ext uri="{63B3BB69-23CF-44E3-9099-C40C66FF867C}">
                <a14:compatExt xmlns:a14="http://schemas.microsoft.com/office/drawing/2010/main" spid="_x0000_s1030"/>
              </a:ext>
            </a:extLst>
          </p:cNvPr>
          <p:cNvPicPr>
            <a:picLocks noChangeAspect="1"/>
          </p:cNvPicPr>
          <p:nvPr/>
        </p:nvPicPr>
        <p:blipFill>
          <a:blip r:embed="rId5"/>
          <a:stretch>
            <a:fillRect/>
          </a:stretch>
        </p:blipFill>
        <p:spPr>
          <a:xfrm>
            <a:off x="2958064" y="1278806"/>
            <a:ext cx="1042716" cy="260679"/>
          </a:xfrm>
          <a:prstGeom prst="rect">
            <a:avLst/>
          </a:prstGeom>
        </p:spPr>
      </p:pic>
      <p:pic>
        <p:nvPicPr>
          <p:cNvPr id="12" name="Control 7" hidden="1">
            <a:extLst>
              <a:ext uri="{63B3BB69-23CF-44E3-9099-C40C66FF867C}">
                <a14:compatExt xmlns:a14="http://schemas.microsoft.com/office/drawing/2010/main" spid="_x0000_s1031"/>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3" name="Control 8" hidden="1">
            <a:extLst>
              <a:ext uri="{63B3BB69-23CF-44E3-9099-C40C66FF867C}">
                <a14:compatExt xmlns:a14="http://schemas.microsoft.com/office/drawing/2010/main" spid="_x0000_s1032"/>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4" name="Control 9" hidden="1">
            <a:extLst>
              <a:ext uri="{63B3BB69-23CF-44E3-9099-C40C66FF867C}">
                <a14:compatExt xmlns:a14="http://schemas.microsoft.com/office/drawing/2010/main" spid="_x0000_s1033"/>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5" name="Control 10" hidden="1">
            <a:extLst>
              <a:ext uri="{63B3BB69-23CF-44E3-9099-C40C66FF867C}">
                <a14:compatExt xmlns:a14="http://schemas.microsoft.com/office/drawing/2010/main" spid="_x0000_s1034"/>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6" name="Control 11" hidden="1">
            <a:extLst>
              <a:ext uri="{63B3BB69-23CF-44E3-9099-C40C66FF867C}">
                <a14:compatExt xmlns:a14="http://schemas.microsoft.com/office/drawing/2010/main" spid="_x0000_s1035"/>
              </a:ext>
            </a:extLst>
          </p:cNvPr>
          <p:cNvPicPr>
            <a:picLocks noChangeAspect="1"/>
          </p:cNvPicPr>
          <p:nvPr/>
        </p:nvPicPr>
        <p:blipFill>
          <a:blip r:embed="rId6"/>
          <a:stretch>
            <a:fillRect/>
          </a:stretch>
        </p:blipFill>
        <p:spPr>
          <a:xfrm>
            <a:off x="2958064" y="1278806"/>
            <a:ext cx="1042716" cy="260679"/>
          </a:xfrm>
          <a:prstGeom prst="rect">
            <a:avLst/>
          </a:prstGeom>
        </p:spPr>
      </p:pic>
      <p:pic>
        <p:nvPicPr>
          <p:cNvPr id="17" name="Control 12" hidden="1">
            <a:extLst>
              <a:ext uri="{63B3BB69-23CF-44E3-9099-C40C66FF867C}">
                <a14:compatExt xmlns:a14="http://schemas.microsoft.com/office/drawing/2010/main" spid="_x0000_s1036"/>
              </a:ext>
            </a:extLst>
          </p:cNvPr>
          <p:cNvPicPr>
            <a:picLocks noChangeAspect="1"/>
          </p:cNvPicPr>
          <p:nvPr/>
        </p:nvPicPr>
        <p:blipFill>
          <a:blip r:embed="rId2"/>
          <a:stretch>
            <a:fillRect/>
          </a:stretch>
        </p:blipFill>
        <p:spPr>
          <a:xfrm>
            <a:off x="2958064" y="1278806"/>
            <a:ext cx="1042716" cy="260679"/>
          </a:xfrm>
          <a:prstGeom prst="rect">
            <a:avLst/>
          </a:prstGeom>
        </p:spPr>
      </p:pic>
      <p:pic>
        <p:nvPicPr>
          <p:cNvPr id="18" name="Control 13" hidden="1">
            <a:extLst>
              <a:ext uri="{63B3BB69-23CF-44E3-9099-C40C66FF867C}">
                <a14:compatExt xmlns:a14="http://schemas.microsoft.com/office/drawing/2010/main" spid="_x0000_s1037"/>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19" name="Control 14" hidden="1">
            <a:extLst>
              <a:ext uri="{63B3BB69-23CF-44E3-9099-C40C66FF867C}">
                <a14:compatExt xmlns:a14="http://schemas.microsoft.com/office/drawing/2010/main" spid="_x0000_s1038"/>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0" name="Control 15" hidden="1">
            <a:extLst>
              <a:ext uri="{63B3BB69-23CF-44E3-9099-C40C66FF867C}">
                <a14:compatExt xmlns:a14="http://schemas.microsoft.com/office/drawing/2010/main" spid="_x0000_s1039"/>
              </a:ext>
            </a:extLst>
          </p:cNvPr>
          <p:cNvPicPr>
            <a:picLocks noChangeAspect="1"/>
          </p:cNvPicPr>
          <p:nvPr/>
        </p:nvPicPr>
        <p:blipFill>
          <a:blip r:embed="rId6"/>
          <a:stretch>
            <a:fillRect/>
          </a:stretch>
        </p:blipFill>
        <p:spPr>
          <a:xfrm>
            <a:off x="2958064" y="1278806"/>
            <a:ext cx="1042716" cy="260679"/>
          </a:xfrm>
          <a:prstGeom prst="rect">
            <a:avLst/>
          </a:prstGeom>
        </p:spPr>
      </p:pic>
      <p:pic>
        <p:nvPicPr>
          <p:cNvPr id="21" name="Control 16" hidden="1">
            <a:extLst>
              <a:ext uri="{63B3BB69-23CF-44E3-9099-C40C66FF867C}">
                <a14:compatExt xmlns:a14="http://schemas.microsoft.com/office/drawing/2010/main" spid="_x0000_s1040"/>
              </a:ext>
            </a:extLst>
          </p:cNvPr>
          <p:cNvPicPr>
            <a:picLocks noChangeAspect="1"/>
          </p:cNvPicPr>
          <p:nvPr/>
        </p:nvPicPr>
        <p:blipFill>
          <a:blip r:embed="rId4"/>
          <a:stretch>
            <a:fillRect/>
          </a:stretch>
        </p:blipFill>
        <p:spPr>
          <a:xfrm>
            <a:off x="2958064" y="1278806"/>
            <a:ext cx="1042716" cy="260679"/>
          </a:xfrm>
          <a:prstGeom prst="rect">
            <a:avLst/>
          </a:prstGeom>
        </p:spPr>
      </p:pic>
      <p:pic>
        <p:nvPicPr>
          <p:cNvPr id="22" name="Control 17" hidden="1">
            <a:extLst>
              <a:ext uri="{63B3BB69-23CF-44E3-9099-C40C66FF867C}">
                <a14:compatExt xmlns:a14="http://schemas.microsoft.com/office/drawing/2010/main" spid="_x0000_s1041"/>
              </a:ext>
            </a:extLst>
          </p:cNvPr>
          <p:cNvPicPr>
            <a:picLocks noChangeAspect="1"/>
          </p:cNvPicPr>
          <p:nvPr/>
        </p:nvPicPr>
        <p:blipFill>
          <a:blip r:embed="rId5"/>
          <a:stretch>
            <a:fillRect/>
          </a:stretch>
        </p:blipFill>
        <p:spPr>
          <a:xfrm>
            <a:off x="2958064" y="1278806"/>
            <a:ext cx="1042716" cy="260679"/>
          </a:xfrm>
          <a:prstGeom prst="rect">
            <a:avLst/>
          </a:prstGeom>
        </p:spPr>
      </p:pic>
      <p:pic>
        <p:nvPicPr>
          <p:cNvPr id="23" name="Control 18" hidden="1">
            <a:extLst>
              <a:ext uri="{63B3BB69-23CF-44E3-9099-C40C66FF867C}">
                <a14:compatExt xmlns:a14="http://schemas.microsoft.com/office/drawing/2010/main" spid="_x0000_s1042"/>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4" name="Control 19" hidden="1">
            <a:extLst>
              <a:ext uri="{63B3BB69-23CF-44E3-9099-C40C66FF867C}">
                <a14:compatExt xmlns:a14="http://schemas.microsoft.com/office/drawing/2010/main" spid="_x0000_s1043"/>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5" name="Control 20" hidden="1">
            <a:extLst>
              <a:ext uri="{63B3BB69-23CF-44E3-9099-C40C66FF867C}">
                <a14:compatExt xmlns:a14="http://schemas.microsoft.com/office/drawing/2010/main" spid="_x0000_s1044"/>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6" name="Control 21" hidden="1">
            <a:extLst>
              <a:ext uri="{63B3BB69-23CF-44E3-9099-C40C66FF867C}">
                <a14:compatExt xmlns:a14="http://schemas.microsoft.com/office/drawing/2010/main" spid="_x0000_s1045"/>
              </a:ext>
            </a:extLst>
          </p:cNvPr>
          <p:cNvPicPr>
            <a:picLocks noChangeAspect="1"/>
          </p:cNvPicPr>
          <p:nvPr/>
        </p:nvPicPr>
        <p:blipFill>
          <a:blip r:embed="rId3"/>
          <a:stretch>
            <a:fillRect/>
          </a:stretch>
        </p:blipFill>
        <p:spPr>
          <a:xfrm>
            <a:off x="2958064" y="1278806"/>
            <a:ext cx="1042716" cy="260679"/>
          </a:xfrm>
          <a:prstGeom prst="rect">
            <a:avLst/>
          </a:prstGeom>
        </p:spPr>
      </p:pic>
      <p:pic>
        <p:nvPicPr>
          <p:cNvPr id="28" name="Control 1" hidden="1">
            <a:extLst>
              <a:ext uri="{63B3BB69-23CF-44E3-9099-C40C66FF867C}">
                <a14:compatExt xmlns:a14="http://schemas.microsoft.com/office/drawing/2010/main" spid="_x0000_s1025"/>
              </a:ext>
            </a:extLst>
          </p:cNvPr>
          <p:cNvPicPr>
            <a:picLocks noChangeAspect="1"/>
          </p:cNvPicPr>
          <p:nvPr/>
        </p:nvPicPr>
        <p:blipFill>
          <a:blip r:embed="rId2"/>
          <a:stretch>
            <a:fillRect/>
          </a:stretch>
        </p:blipFill>
        <p:spPr>
          <a:xfrm>
            <a:off x="2623995" y="1564290"/>
            <a:ext cx="1058039" cy="264510"/>
          </a:xfrm>
          <a:prstGeom prst="rect">
            <a:avLst/>
          </a:prstGeom>
        </p:spPr>
      </p:pic>
      <p:pic>
        <p:nvPicPr>
          <p:cNvPr id="29" name="Control 2" hidden="1">
            <a:extLst>
              <a:ext uri="{63B3BB69-23CF-44E3-9099-C40C66FF867C}">
                <a14:compatExt xmlns:a14="http://schemas.microsoft.com/office/drawing/2010/main" spid="_x0000_s1026"/>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0" name="Control 3" hidden="1">
            <a:extLst>
              <a:ext uri="{63B3BB69-23CF-44E3-9099-C40C66FF867C}">
                <a14:compatExt xmlns:a14="http://schemas.microsoft.com/office/drawing/2010/main" spid="_x0000_s1027"/>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1" name="Control 4" hidden="1">
            <a:extLst>
              <a:ext uri="{63B3BB69-23CF-44E3-9099-C40C66FF867C}">
                <a14:compatExt xmlns:a14="http://schemas.microsoft.com/office/drawing/2010/main" spid="_x0000_s1028"/>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2" name="Control 5" hidden="1">
            <a:extLst>
              <a:ext uri="{63B3BB69-23CF-44E3-9099-C40C66FF867C}">
                <a14:compatExt xmlns:a14="http://schemas.microsoft.com/office/drawing/2010/main" spid="_x0000_s1029"/>
              </a:ext>
            </a:extLst>
          </p:cNvPr>
          <p:cNvPicPr>
            <a:picLocks noChangeAspect="1"/>
          </p:cNvPicPr>
          <p:nvPr/>
        </p:nvPicPr>
        <p:blipFill>
          <a:blip r:embed="rId4"/>
          <a:stretch>
            <a:fillRect/>
          </a:stretch>
        </p:blipFill>
        <p:spPr>
          <a:xfrm>
            <a:off x="2623995" y="1564290"/>
            <a:ext cx="1058039" cy="264510"/>
          </a:xfrm>
          <a:prstGeom prst="rect">
            <a:avLst/>
          </a:prstGeom>
        </p:spPr>
      </p:pic>
      <p:pic>
        <p:nvPicPr>
          <p:cNvPr id="33" name="Control 6" hidden="1">
            <a:extLst>
              <a:ext uri="{63B3BB69-23CF-44E3-9099-C40C66FF867C}">
                <a14:compatExt xmlns:a14="http://schemas.microsoft.com/office/drawing/2010/main" spid="_x0000_s1030"/>
              </a:ext>
            </a:extLst>
          </p:cNvPr>
          <p:cNvPicPr>
            <a:picLocks noChangeAspect="1"/>
          </p:cNvPicPr>
          <p:nvPr/>
        </p:nvPicPr>
        <p:blipFill>
          <a:blip r:embed="rId5"/>
          <a:stretch>
            <a:fillRect/>
          </a:stretch>
        </p:blipFill>
        <p:spPr>
          <a:xfrm>
            <a:off x="2623995" y="1564290"/>
            <a:ext cx="1058039" cy="264510"/>
          </a:xfrm>
          <a:prstGeom prst="rect">
            <a:avLst/>
          </a:prstGeom>
        </p:spPr>
      </p:pic>
      <p:pic>
        <p:nvPicPr>
          <p:cNvPr id="34" name="Control 7" hidden="1">
            <a:extLst>
              <a:ext uri="{63B3BB69-23CF-44E3-9099-C40C66FF867C}">
                <a14:compatExt xmlns:a14="http://schemas.microsoft.com/office/drawing/2010/main" spid="_x0000_s1031"/>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5" name="Control 8" hidden="1">
            <a:extLst>
              <a:ext uri="{63B3BB69-23CF-44E3-9099-C40C66FF867C}">
                <a14:compatExt xmlns:a14="http://schemas.microsoft.com/office/drawing/2010/main" spid="_x0000_s1032"/>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6" name="Control 9" hidden="1">
            <a:extLst>
              <a:ext uri="{63B3BB69-23CF-44E3-9099-C40C66FF867C}">
                <a14:compatExt xmlns:a14="http://schemas.microsoft.com/office/drawing/2010/main" spid="_x0000_s1033"/>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7" name="Control 10" hidden="1">
            <a:extLst>
              <a:ext uri="{63B3BB69-23CF-44E3-9099-C40C66FF867C}">
                <a14:compatExt xmlns:a14="http://schemas.microsoft.com/office/drawing/2010/main" spid="_x0000_s1034"/>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38" name="Control 11" hidden="1">
            <a:extLst>
              <a:ext uri="{63B3BB69-23CF-44E3-9099-C40C66FF867C}">
                <a14:compatExt xmlns:a14="http://schemas.microsoft.com/office/drawing/2010/main" spid="_x0000_s1035"/>
              </a:ext>
            </a:extLst>
          </p:cNvPr>
          <p:cNvPicPr>
            <a:picLocks noChangeAspect="1"/>
          </p:cNvPicPr>
          <p:nvPr/>
        </p:nvPicPr>
        <p:blipFill>
          <a:blip r:embed="rId6"/>
          <a:stretch>
            <a:fillRect/>
          </a:stretch>
        </p:blipFill>
        <p:spPr>
          <a:xfrm>
            <a:off x="2623995" y="1564290"/>
            <a:ext cx="1058039" cy="264510"/>
          </a:xfrm>
          <a:prstGeom prst="rect">
            <a:avLst/>
          </a:prstGeom>
        </p:spPr>
      </p:pic>
      <p:pic>
        <p:nvPicPr>
          <p:cNvPr id="39" name="Control 12" hidden="1">
            <a:extLst>
              <a:ext uri="{63B3BB69-23CF-44E3-9099-C40C66FF867C}">
                <a14:compatExt xmlns:a14="http://schemas.microsoft.com/office/drawing/2010/main" spid="_x0000_s1036"/>
              </a:ext>
            </a:extLst>
          </p:cNvPr>
          <p:cNvPicPr>
            <a:picLocks noChangeAspect="1"/>
          </p:cNvPicPr>
          <p:nvPr/>
        </p:nvPicPr>
        <p:blipFill>
          <a:blip r:embed="rId2"/>
          <a:stretch>
            <a:fillRect/>
          </a:stretch>
        </p:blipFill>
        <p:spPr>
          <a:xfrm>
            <a:off x="2623995" y="1564290"/>
            <a:ext cx="1058039" cy="264510"/>
          </a:xfrm>
          <a:prstGeom prst="rect">
            <a:avLst/>
          </a:prstGeom>
        </p:spPr>
      </p:pic>
      <p:pic>
        <p:nvPicPr>
          <p:cNvPr id="40" name="Control 13" hidden="1">
            <a:extLst>
              <a:ext uri="{63B3BB69-23CF-44E3-9099-C40C66FF867C}">
                <a14:compatExt xmlns:a14="http://schemas.microsoft.com/office/drawing/2010/main" spid="_x0000_s1037"/>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1" name="Control 14" hidden="1">
            <a:extLst>
              <a:ext uri="{63B3BB69-23CF-44E3-9099-C40C66FF867C}">
                <a14:compatExt xmlns:a14="http://schemas.microsoft.com/office/drawing/2010/main" spid="_x0000_s1038"/>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2" name="Control 15" hidden="1">
            <a:extLst>
              <a:ext uri="{63B3BB69-23CF-44E3-9099-C40C66FF867C}">
                <a14:compatExt xmlns:a14="http://schemas.microsoft.com/office/drawing/2010/main" spid="_x0000_s1039"/>
              </a:ext>
            </a:extLst>
          </p:cNvPr>
          <p:cNvPicPr>
            <a:picLocks noChangeAspect="1"/>
          </p:cNvPicPr>
          <p:nvPr/>
        </p:nvPicPr>
        <p:blipFill>
          <a:blip r:embed="rId6"/>
          <a:stretch>
            <a:fillRect/>
          </a:stretch>
        </p:blipFill>
        <p:spPr>
          <a:xfrm>
            <a:off x="2623995" y="1564290"/>
            <a:ext cx="1058039" cy="264510"/>
          </a:xfrm>
          <a:prstGeom prst="rect">
            <a:avLst/>
          </a:prstGeom>
        </p:spPr>
      </p:pic>
      <p:pic>
        <p:nvPicPr>
          <p:cNvPr id="43" name="Control 16" hidden="1">
            <a:extLst>
              <a:ext uri="{63B3BB69-23CF-44E3-9099-C40C66FF867C}">
                <a14:compatExt xmlns:a14="http://schemas.microsoft.com/office/drawing/2010/main" spid="_x0000_s1040"/>
              </a:ext>
            </a:extLst>
          </p:cNvPr>
          <p:cNvPicPr>
            <a:picLocks noChangeAspect="1"/>
          </p:cNvPicPr>
          <p:nvPr/>
        </p:nvPicPr>
        <p:blipFill>
          <a:blip r:embed="rId4"/>
          <a:stretch>
            <a:fillRect/>
          </a:stretch>
        </p:blipFill>
        <p:spPr>
          <a:xfrm>
            <a:off x="2623995" y="1564290"/>
            <a:ext cx="1058039" cy="264510"/>
          </a:xfrm>
          <a:prstGeom prst="rect">
            <a:avLst/>
          </a:prstGeom>
        </p:spPr>
      </p:pic>
      <p:pic>
        <p:nvPicPr>
          <p:cNvPr id="44" name="Control 17" hidden="1">
            <a:extLst>
              <a:ext uri="{63B3BB69-23CF-44E3-9099-C40C66FF867C}">
                <a14:compatExt xmlns:a14="http://schemas.microsoft.com/office/drawing/2010/main" spid="_x0000_s1041"/>
              </a:ext>
            </a:extLst>
          </p:cNvPr>
          <p:cNvPicPr>
            <a:picLocks noChangeAspect="1"/>
          </p:cNvPicPr>
          <p:nvPr/>
        </p:nvPicPr>
        <p:blipFill>
          <a:blip r:embed="rId5"/>
          <a:stretch>
            <a:fillRect/>
          </a:stretch>
        </p:blipFill>
        <p:spPr>
          <a:xfrm>
            <a:off x="2623995" y="1564290"/>
            <a:ext cx="1058039" cy="264510"/>
          </a:xfrm>
          <a:prstGeom prst="rect">
            <a:avLst/>
          </a:prstGeom>
        </p:spPr>
      </p:pic>
      <p:pic>
        <p:nvPicPr>
          <p:cNvPr id="45" name="Control 18" hidden="1">
            <a:extLst>
              <a:ext uri="{63B3BB69-23CF-44E3-9099-C40C66FF867C}">
                <a14:compatExt xmlns:a14="http://schemas.microsoft.com/office/drawing/2010/main" spid="_x0000_s1042"/>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6" name="Control 19" hidden="1">
            <a:extLst>
              <a:ext uri="{63B3BB69-23CF-44E3-9099-C40C66FF867C}">
                <a14:compatExt xmlns:a14="http://schemas.microsoft.com/office/drawing/2010/main" spid="_x0000_s1043"/>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7" name="Control 20" hidden="1">
            <a:extLst>
              <a:ext uri="{63B3BB69-23CF-44E3-9099-C40C66FF867C}">
                <a14:compatExt xmlns:a14="http://schemas.microsoft.com/office/drawing/2010/main" spid="_x0000_s1044"/>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8" name="Control 21" hidden="1">
            <a:extLst>
              <a:ext uri="{63B3BB69-23CF-44E3-9099-C40C66FF867C}">
                <a14:compatExt xmlns:a14="http://schemas.microsoft.com/office/drawing/2010/main" spid="_x0000_s1045"/>
              </a:ext>
            </a:extLst>
          </p:cNvPr>
          <p:cNvPicPr>
            <a:picLocks noChangeAspect="1"/>
          </p:cNvPicPr>
          <p:nvPr/>
        </p:nvPicPr>
        <p:blipFill>
          <a:blip r:embed="rId3"/>
          <a:stretch>
            <a:fillRect/>
          </a:stretch>
        </p:blipFill>
        <p:spPr>
          <a:xfrm>
            <a:off x="2623995" y="1564290"/>
            <a:ext cx="1058039" cy="264510"/>
          </a:xfrm>
          <a:prstGeom prst="rect">
            <a:avLst/>
          </a:prstGeom>
        </p:spPr>
      </p:pic>
      <p:pic>
        <p:nvPicPr>
          <p:cNvPr id="49" name="Control 1" hidden="1">
            <a:extLst>
              <a:ext uri="{63B3BB69-23CF-44E3-9099-C40C66FF867C}">
                <a14:compatExt xmlns:a14="http://schemas.microsoft.com/office/drawing/2010/main" spid="_x0000_s2049"/>
              </a:ext>
            </a:extLst>
          </p:cNvPr>
          <p:cNvPicPr>
            <a:picLocks noChangeAspect="1"/>
          </p:cNvPicPr>
          <p:nvPr/>
        </p:nvPicPr>
        <p:blipFill>
          <a:blip r:embed="rId7"/>
          <a:stretch>
            <a:fillRect/>
          </a:stretch>
        </p:blipFill>
        <p:spPr>
          <a:xfrm>
            <a:off x="2772666" y="1105134"/>
            <a:ext cx="1034940" cy="258735"/>
          </a:xfrm>
          <a:prstGeom prst="rect">
            <a:avLst/>
          </a:prstGeom>
        </p:spPr>
      </p:pic>
      <p:pic>
        <p:nvPicPr>
          <p:cNvPr id="50" name="Control 2" hidden="1">
            <a:extLst>
              <a:ext uri="{63B3BB69-23CF-44E3-9099-C40C66FF867C}">
                <a14:compatExt xmlns:a14="http://schemas.microsoft.com/office/drawing/2010/main" spid="_x0000_s2050"/>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1" name="Control 3" hidden="1">
            <a:extLst>
              <a:ext uri="{63B3BB69-23CF-44E3-9099-C40C66FF867C}">
                <a14:compatExt xmlns:a14="http://schemas.microsoft.com/office/drawing/2010/main" spid="_x0000_s2051"/>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2" name="Control 4" hidden="1">
            <a:extLst>
              <a:ext uri="{63B3BB69-23CF-44E3-9099-C40C66FF867C}">
                <a14:compatExt xmlns:a14="http://schemas.microsoft.com/office/drawing/2010/main" spid="_x0000_s2052"/>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3" name="Control 5" hidden="1">
            <a:extLst>
              <a:ext uri="{63B3BB69-23CF-44E3-9099-C40C66FF867C}">
                <a14:compatExt xmlns:a14="http://schemas.microsoft.com/office/drawing/2010/main" spid="_x0000_s2053"/>
              </a:ext>
            </a:extLst>
          </p:cNvPr>
          <p:cNvPicPr>
            <a:picLocks noChangeAspect="1"/>
          </p:cNvPicPr>
          <p:nvPr/>
        </p:nvPicPr>
        <p:blipFill>
          <a:blip r:embed="rId8"/>
          <a:stretch>
            <a:fillRect/>
          </a:stretch>
        </p:blipFill>
        <p:spPr>
          <a:xfrm>
            <a:off x="2772666" y="1105134"/>
            <a:ext cx="1034940" cy="258735"/>
          </a:xfrm>
          <a:prstGeom prst="rect">
            <a:avLst/>
          </a:prstGeom>
        </p:spPr>
      </p:pic>
      <p:pic>
        <p:nvPicPr>
          <p:cNvPr id="54" name="Control 6" hidden="1">
            <a:extLst>
              <a:ext uri="{63B3BB69-23CF-44E3-9099-C40C66FF867C}">
                <a14:compatExt xmlns:a14="http://schemas.microsoft.com/office/drawing/2010/main" spid="_x0000_s2054"/>
              </a:ext>
            </a:extLst>
          </p:cNvPr>
          <p:cNvPicPr>
            <a:picLocks noChangeAspect="1"/>
          </p:cNvPicPr>
          <p:nvPr/>
        </p:nvPicPr>
        <p:blipFill>
          <a:blip r:embed="rId9"/>
          <a:stretch>
            <a:fillRect/>
          </a:stretch>
        </p:blipFill>
        <p:spPr>
          <a:xfrm>
            <a:off x="2772666" y="1105134"/>
            <a:ext cx="1034940" cy="258735"/>
          </a:xfrm>
          <a:prstGeom prst="rect">
            <a:avLst/>
          </a:prstGeom>
        </p:spPr>
      </p:pic>
      <p:pic>
        <p:nvPicPr>
          <p:cNvPr id="55" name="Control 7" hidden="1">
            <a:extLst>
              <a:ext uri="{63B3BB69-23CF-44E3-9099-C40C66FF867C}">
                <a14:compatExt xmlns:a14="http://schemas.microsoft.com/office/drawing/2010/main" spid="_x0000_s2055"/>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6" name="Control 8" hidden="1">
            <a:extLst>
              <a:ext uri="{63B3BB69-23CF-44E3-9099-C40C66FF867C}">
                <a14:compatExt xmlns:a14="http://schemas.microsoft.com/office/drawing/2010/main" spid="_x0000_s2056"/>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7" name="Control 9" hidden="1">
            <a:extLst>
              <a:ext uri="{63B3BB69-23CF-44E3-9099-C40C66FF867C}">
                <a14:compatExt xmlns:a14="http://schemas.microsoft.com/office/drawing/2010/main" spid="_x0000_s2057"/>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8" name="Control 10" hidden="1">
            <a:extLst>
              <a:ext uri="{63B3BB69-23CF-44E3-9099-C40C66FF867C}">
                <a14:compatExt xmlns:a14="http://schemas.microsoft.com/office/drawing/2010/main" spid="_x0000_s2058"/>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59" name="Control 11" hidden="1">
            <a:extLst>
              <a:ext uri="{63B3BB69-23CF-44E3-9099-C40C66FF867C}">
                <a14:compatExt xmlns:a14="http://schemas.microsoft.com/office/drawing/2010/main" spid="_x0000_s2059"/>
              </a:ext>
            </a:extLst>
          </p:cNvPr>
          <p:cNvPicPr>
            <a:picLocks noChangeAspect="1"/>
          </p:cNvPicPr>
          <p:nvPr/>
        </p:nvPicPr>
        <p:blipFill>
          <a:blip r:embed="rId10"/>
          <a:stretch>
            <a:fillRect/>
          </a:stretch>
        </p:blipFill>
        <p:spPr>
          <a:xfrm>
            <a:off x="2772666" y="1105134"/>
            <a:ext cx="1034940" cy="258735"/>
          </a:xfrm>
          <a:prstGeom prst="rect">
            <a:avLst/>
          </a:prstGeom>
        </p:spPr>
      </p:pic>
      <p:pic>
        <p:nvPicPr>
          <p:cNvPr id="60" name="Control 12" hidden="1">
            <a:extLst>
              <a:ext uri="{63B3BB69-23CF-44E3-9099-C40C66FF867C}">
                <a14:compatExt xmlns:a14="http://schemas.microsoft.com/office/drawing/2010/main" spid="_x0000_s2060"/>
              </a:ext>
            </a:extLst>
          </p:cNvPr>
          <p:cNvPicPr>
            <a:picLocks noChangeAspect="1"/>
          </p:cNvPicPr>
          <p:nvPr/>
        </p:nvPicPr>
        <p:blipFill>
          <a:blip r:embed="rId7"/>
          <a:stretch>
            <a:fillRect/>
          </a:stretch>
        </p:blipFill>
        <p:spPr>
          <a:xfrm>
            <a:off x="2772666" y="1105134"/>
            <a:ext cx="1034940" cy="258735"/>
          </a:xfrm>
          <a:prstGeom prst="rect">
            <a:avLst/>
          </a:prstGeom>
        </p:spPr>
      </p:pic>
      <p:pic>
        <p:nvPicPr>
          <p:cNvPr id="61" name="Control 13" hidden="1">
            <a:extLst>
              <a:ext uri="{63B3BB69-23CF-44E3-9099-C40C66FF867C}">
                <a14:compatExt xmlns:a14="http://schemas.microsoft.com/office/drawing/2010/main" spid="_x0000_s2061"/>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2" name="Control 14" hidden="1">
            <a:extLst>
              <a:ext uri="{63B3BB69-23CF-44E3-9099-C40C66FF867C}">
                <a14:compatExt xmlns:a14="http://schemas.microsoft.com/office/drawing/2010/main" spid="_x0000_s2062"/>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3" name="Control 15" hidden="1">
            <a:extLst>
              <a:ext uri="{63B3BB69-23CF-44E3-9099-C40C66FF867C}">
                <a14:compatExt xmlns:a14="http://schemas.microsoft.com/office/drawing/2010/main" spid="_x0000_s2063"/>
              </a:ext>
            </a:extLst>
          </p:cNvPr>
          <p:cNvPicPr>
            <a:picLocks noChangeAspect="1"/>
          </p:cNvPicPr>
          <p:nvPr/>
        </p:nvPicPr>
        <p:blipFill>
          <a:blip r:embed="rId10"/>
          <a:stretch>
            <a:fillRect/>
          </a:stretch>
        </p:blipFill>
        <p:spPr>
          <a:xfrm>
            <a:off x="2772666" y="1105134"/>
            <a:ext cx="1034940" cy="258735"/>
          </a:xfrm>
          <a:prstGeom prst="rect">
            <a:avLst/>
          </a:prstGeom>
        </p:spPr>
      </p:pic>
      <p:pic>
        <p:nvPicPr>
          <p:cNvPr id="64" name="Control 16" hidden="1">
            <a:extLst>
              <a:ext uri="{63B3BB69-23CF-44E3-9099-C40C66FF867C}">
                <a14:compatExt xmlns:a14="http://schemas.microsoft.com/office/drawing/2010/main" spid="_x0000_s2064"/>
              </a:ext>
            </a:extLst>
          </p:cNvPr>
          <p:cNvPicPr>
            <a:picLocks noChangeAspect="1"/>
          </p:cNvPicPr>
          <p:nvPr/>
        </p:nvPicPr>
        <p:blipFill>
          <a:blip r:embed="rId8"/>
          <a:stretch>
            <a:fillRect/>
          </a:stretch>
        </p:blipFill>
        <p:spPr>
          <a:xfrm>
            <a:off x="2772666" y="1105134"/>
            <a:ext cx="1034940" cy="258735"/>
          </a:xfrm>
          <a:prstGeom prst="rect">
            <a:avLst/>
          </a:prstGeom>
        </p:spPr>
      </p:pic>
      <p:pic>
        <p:nvPicPr>
          <p:cNvPr id="65" name="Control 17" hidden="1">
            <a:extLst>
              <a:ext uri="{63B3BB69-23CF-44E3-9099-C40C66FF867C}">
                <a14:compatExt xmlns:a14="http://schemas.microsoft.com/office/drawing/2010/main" spid="_x0000_s2065"/>
              </a:ext>
            </a:extLst>
          </p:cNvPr>
          <p:cNvPicPr>
            <a:picLocks noChangeAspect="1"/>
          </p:cNvPicPr>
          <p:nvPr/>
        </p:nvPicPr>
        <p:blipFill>
          <a:blip r:embed="rId9"/>
          <a:stretch>
            <a:fillRect/>
          </a:stretch>
        </p:blipFill>
        <p:spPr>
          <a:xfrm>
            <a:off x="2772666" y="1105134"/>
            <a:ext cx="1034940" cy="258735"/>
          </a:xfrm>
          <a:prstGeom prst="rect">
            <a:avLst/>
          </a:prstGeom>
        </p:spPr>
      </p:pic>
      <p:pic>
        <p:nvPicPr>
          <p:cNvPr id="66" name="Control 18" hidden="1">
            <a:extLst>
              <a:ext uri="{63B3BB69-23CF-44E3-9099-C40C66FF867C}">
                <a14:compatExt xmlns:a14="http://schemas.microsoft.com/office/drawing/2010/main" spid="_x0000_s2066"/>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7" name="Control 19" hidden="1">
            <a:extLst>
              <a:ext uri="{63B3BB69-23CF-44E3-9099-C40C66FF867C}">
                <a14:compatExt xmlns:a14="http://schemas.microsoft.com/office/drawing/2010/main" spid="_x0000_s2067"/>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8" name="Control 20" hidden="1">
            <a:extLst>
              <a:ext uri="{63B3BB69-23CF-44E3-9099-C40C66FF867C}">
                <a14:compatExt xmlns:a14="http://schemas.microsoft.com/office/drawing/2010/main" spid="_x0000_s2068"/>
              </a:ext>
            </a:extLst>
          </p:cNvPr>
          <p:cNvPicPr>
            <a:picLocks noChangeAspect="1"/>
          </p:cNvPicPr>
          <p:nvPr/>
        </p:nvPicPr>
        <p:blipFill>
          <a:blip r:embed="rId3"/>
          <a:stretch>
            <a:fillRect/>
          </a:stretch>
        </p:blipFill>
        <p:spPr>
          <a:xfrm>
            <a:off x="2772666" y="1105134"/>
            <a:ext cx="1034940" cy="258735"/>
          </a:xfrm>
          <a:prstGeom prst="rect">
            <a:avLst/>
          </a:prstGeom>
        </p:spPr>
      </p:pic>
      <p:pic>
        <p:nvPicPr>
          <p:cNvPr id="69" name="Control 21" hidden="1">
            <a:extLst>
              <a:ext uri="{63B3BB69-23CF-44E3-9099-C40C66FF867C}">
                <a14:compatExt xmlns:a14="http://schemas.microsoft.com/office/drawing/2010/main" spid="_x0000_s2069"/>
              </a:ext>
            </a:extLst>
          </p:cNvPr>
          <p:cNvPicPr>
            <a:picLocks noChangeAspect="1"/>
          </p:cNvPicPr>
          <p:nvPr/>
        </p:nvPicPr>
        <p:blipFill>
          <a:blip r:embed="rId3"/>
          <a:stretch>
            <a:fillRect/>
          </a:stretch>
        </p:blipFill>
        <p:spPr>
          <a:xfrm>
            <a:off x="2772666" y="1105134"/>
            <a:ext cx="1034940" cy="258735"/>
          </a:xfrm>
          <a:prstGeom prst="rect">
            <a:avLst/>
          </a:prstGeom>
        </p:spPr>
      </p:pic>
      <p:graphicFrame>
        <p:nvGraphicFramePr>
          <p:cNvPr id="70" name="Table 69">
            <a:extLst>
              <a:ext uri="{FF2B5EF4-FFF2-40B4-BE49-F238E27FC236}">
                <a16:creationId xmlns:a16="http://schemas.microsoft.com/office/drawing/2014/main" id="{B38419D6-87FE-805A-24D8-ED216417F726}"/>
              </a:ext>
            </a:extLst>
          </p:cNvPr>
          <p:cNvGraphicFramePr>
            <a:graphicFrameLocks noGrp="1"/>
          </p:cNvGraphicFramePr>
          <p:nvPr/>
        </p:nvGraphicFramePr>
        <p:xfrm>
          <a:off x="457200" y="2295593"/>
          <a:ext cx="8229600" cy="2478231"/>
        </p:xfrm>
        <a:graphic>
          <a:graphicData uri="http://schemas.openxmlformats.org/drawingml/2006/table">
            <a:tbl>
              <a:tblPr/>
              <a:tblGrid>
                <a:gridCol w="1784170">
                  <a:extLst>
                    <a:ext uri="{9D8B030D-6E8A-4147-A177-3AD203B41FA5}">
                      <a16:colId xmlns:a16="http://schemas.microsoft.com/office/drawing/2014/main" val="4004248284"/>
                    </a:ext>
                  </a:extLst>
                </a:gridCol>
                <a:gridCol w="3017209">
                  <a:extLst>
                    <a:ext uri="{9D8B030D-6E8A-4147-A177-3AD203B41FA5}">
                      <a16:colId xmlns:a16="http://schemas.microsoft.com/office/drawing/2014/main" val="3368558162"/>
                    </a:ext>
                  </a:extLst>
                </a:gridCol>
                <a:gridCol w="2232547">
                  <a:extLst>
                    <a:ext uri="{9D8B030D-6E8A-4147-A177-3AD203B41FA5}">
                      <a16:colId xmlns:a16="http://schemas.microsoft.com/office/drawing/2014/main" val="3279987660"/>
                    </a:ext>
                  </a:extLst>
                </a:gridCol>
                <a:gridCol w="1195674">
                  <a:extLst>
                    <a:ext uri="{9D8B030D-6E8A-4147-A177-3AD203B41FA5}">
                      <a16:colId xmlns:a16="http://schemas.microsoft.com/office/drawing/2014/main" val="3667792646"/>
                    </a:ext>
                  </a:extLst>
                </a:gridCol>
              </a:tblGrid>
              <a:tr h="205740">
                <a:tc>
                  <a:txBody>
                    <a:bodyPr/>
                    <a:lstStyle/>
                    <a:p>
                      <a:pPr algn="ctr" rtl="0" fontAlgn="ctr"/>
                      <a:r>
                        <a:rPr lang="en-US" sz="900" b="1" i="0" u="none" strike="noStrike" dirty="0">
                          <a:solidFill>
                            <a:srgbClr val="000000"/>
                          </a:solidFill>
                          <a:effectLst/>
                          <a:latin typeface="Arial" panose="020B0604020202020204" pitchFamily="34" charset="0"/>
                        </a:rPr>
                        <a:t>LEAD PD</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900" b="1" i="0" u="none" strike="noStrike" dirty="0">
                          <a:solidFill>
                            <a:srgbClr val="000000"/>
                          </a:solidFill>
                          <a:effectLst/>
                          <a:latin typeface="Arial" panose="020B0604020202020204" pitchFamily="34" charset="0"/>
                        </a:rPr>
                        <a:t>AWARD TITLE</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900" b="1" i="0" u="none" strike="noStrike" dirty="0">
                          <a:solidFill>
                            <a:srgbClr val="000000"/>
                          </a:solidFill>
                          <a:effectLst/>
                          <a:latin typeface="Arial" panose="020B0604020202020204" pitchFamily="34" charset="0"/>
                        </a:rPr>
                        <a:t>SPONSOR</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900" b="1" i="0" u="none" strike="noStrike" dirty="0">
                          <a:solidFill>
                            <a:srgbClr val="000000"/>
                          </a:solidFill>
                          <a:effectLst/>
                          <a:latin typeface="Arial" panose="020B0604020202020204" pitchFamily="34" charset="0"/>
                        </a:rPr>
                        <a:t>AWARD </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723299360"/>
                  </a:ext>
                </a:extLst>
              </a:tr>
              <a:tr h="196388">
                <a:tc>
                  <a:txBody>
                    <a:bodyPr/>
                    <a:lstStyle/>
                    <a:p>
                      <a:pPr algn="l" fontAlgn="ctr"/>
                      <a:r>
                        <a:rPr lang="en-US" sz="1100" b="0" i="0" u="none" strike="noStrike" dirty="0">
                          <a:solidFill>
                            <a:srgbClr val="000000"/>
                          </a:solidFill>
                          <a:effectLst/>
                          <a:latin typeface="Calibri" panose="020F0502020204030204" pitchFamily="34" charset="0"/>
                        </a:rPr>
                        <a:t>Kaitlan Baston</a:t>
                      </a:r>
                    </a:p>
                  </a:txBody>
                  <a:tcPr marL="9352" marR="9352" marT="935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State Opioid Response (SOR) Medication Services</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NJ Department of Human Services</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$2,781,247 </a:t>
                      </a:r>
                    </a:p>
                  </a:txBody>
                  <a:tcPr marL="9352" marR="9352" marT="935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2857889"/>
                  </a:ext>
                </a:extLst>
              </a:tr>
              <a:tr h="561109">
                <a:tc>
                  <a:txBody>
                    <a:bodyPr/>
                    <a:lstStyle/>
                    <a:p>
                      <a:pPr algn="l" fontAlgn="ctr"/>
                      <a:r>
                        <a:rPr lang="en-US" sz="1100" b="0" i="0" u="none" strike="noStrike" dirty="0">
                          <a:solidFill>
                            <a:srgbClr val="000000"/>
                          </a:solidFill>
                          <a:effectLst/>
                          <a:latin typeface="Calibri" panose="020F0502020204030204" pitchFamily="34" charset="0"/>
                        </a:rPr>
                        <a:t>Jocelyn Mitchell-Williams</a:t>
                      </a:r>
                    </a:p>
                  </a:txBody>
                  <a:tcPr marL="9352" marR="9352" marT="935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Rowan University - Cooper PULSE</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The New Jersey Office of the Secretary of Higher Education (OSHE)</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$51,109 </a:t>
                      </a:r>
                    </a:p>
                  </a:txBody>
                  <a:tcPr marL="9352" marR="9352" marT="935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644536"/>
                  </a:ext>
                </a:extLst>
              </a:tr>
              <a:tr h="561109">
                <a:tc>
                  <a:txBody>
                    <a:bodyPr/>
                    <a:lstStyle/>
                    <a:p>
                      <a:pPr algn="l" fontAlgn="ctr"/>
                      <a:r>
                        <a:rPr lang="en-US" sz="1100" b="0" i="0" u="none" strike="noStrike" dirty="0">
                          <a:solidFill>
                            <a:srgbClr val="000000"/>
                          </a:solidFill>
                          <a:effectLst/>
                          <a:latin typeface="Calibri" panose="020F0502020204030204" pitchFamily="34" charset="0"/>
                        </a:rPr>
                        <a:t>Annette Reboli</a:t>
                      </a:r>
                    </a:p>
                  </a:txBody>
                  <a:tcPr marL="9352" marR="9352" marT="935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Champions for Health Advancement through Mentoring and Primary Care Partnerships (CHAMPP)</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Health Resources and Services Administration (HRSA)</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$1,992,155 </a:t>
                      </a:r>
                    </a:p>
                  </a:txBody>
                  <a:tcPr marL="9352" marR="9352" marT="935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5176596"/>
                  </a:ext>
                </a:extLst>
              </a:tr>
              <a:tr h="374073">
                <a:tc>
                  <a:txBody>
                    <a:bodyPr/>
                    <a:lstStyle/>
                    <a:p>
                      <a:pPr algn="l" fontAlgn="ctr"/>
                      <a:r>
                        <a:rPr lang="en-US" sz="1100" b="0" i="0" u="none" strike="noStrike" dirty="0">
                          <a:solidFill>
                            <a:srgbClr val="000000"/>
                          </a:solidFill>
                          <a:effectLst/>
                          <a:latin typeface="Calibri" panose="020F0502020204030204" pitchFamily="34" charset="0"/>
                        </a:rPr>
                        <a:t>Annette Reboli</a:t>
                      </a:r>
                    </a:p>
                  </a:txBody>
                  <a:tcPr marL="9352" marR="9352" marT="935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Rowan University/Rutgers-Camden Board of Governors </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Health Resources and Services Administration (HRSA)</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$500,000 </a:t>
                      </a:r>
                    </a:p>
                  </a:txBody>
                  <a:tcPr marL="9352" marR="9352" marT="935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989761"/>
                  </a:ext>
                </a:extLst>
              </a:tr>
              <a:tr h="196388">
                <a:tc>
                  <a:txBody>
                    <a:bodyPr/>
                    <a:lstStyle/>
                    <a:p>
                      <a:pPr algn="l" fontAlgn="ctr"/>
                      <a:r>
                        <a:rPr lang="en-US" sz="1100" b="0" i="0" u="none" strike="noStrike" dirty="0">
                          <a:solidFill>
                            <a:srgbClr val="000000"/>
                          </a:solidFill>
                          <a:effectLst/>
                          <a:latin typeface="Calibri" panose="020F0502020204030204" pitchFamily="34" charset="0"/>
                        </a:rPr>
                        <a:t>Annette Reboli</a:t>
                      </a:r>
                    </a:p>
                  </a:txBody>
                  <a:tcPr marL="9352" marR="9352" marT="935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Camden Opioid Research Initiative</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State of New Jersey</a:t>
                      </a:r>
                    </a:p>
                  </a:txBody>
                  <a:tcPr marL="9352" marR="9352" marT="9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$1,000,000 </a:t>
                      </a:r>
                    </a:p>
                  </a:txBody>
                  <a:tcPr marL="9352" marR="9352" marT="9352"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868602"/>
                  </a:ext>
                </a:extLst>
              </a:tr>
              <a:tr h="196388">
                <a:tc>
                  <a:txBody>
                    <a:bodyPr/>
                    <a:lstStyle/>
                    <a:p>
                      <a:pPr algn="l" fontAlgn="b"/>
                      <a:endParaRPr lang="en-US" sz="1100" b="0" i="0" u="none" strike="noStrike" dirty="0">
                        <a:solidFill>
                          <a:srgbClr val="000000"/>
                        </a:solidFill>
                        <a:effectLst/>
                        <a:latin typeface="Calibri" panose="020F0502020204030204" pitchFamily="34" charset="0"/>
                      </a:endParaRPr>
                    </a:p>
                  </a:txBody>
                  <a:tcPr marL="9352" marR="9352" marT="935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352" marR="9352" marT="935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352" marR="9352" marT="935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352" marR="9352" marT="9352"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57167986"/>
                  </a:ext>
                </a:extLst>
              </a:tr>
              <a:tr h="187036">
                <a:tc>
                  <a:txBody>
                    <a:bodyPr/>
                    <a:lstStyle/>
                    <a:p>
                      <a:pPr algn="l" fontAlgn="b"/>
                      <a:endParaRPr lang="en-US" sz="1100" b="0" i="0" u="none" strike="noStrike" dirty="0">
                        <a:solidFill>
                          <a:srgbClr val="000000"/>
                        </a:solidFill>
                        <a:effectLst/>
                        <a:latin typeface="Calibri" panose="020F0502020204030204" pitchFamily="34" charset="0"/>
                      </a:endParaRPr>
                    </a:p>
                  </a:txBody>
                  <a:tcPr marL="9352" marR="9352" marT="9352"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9352" marR="9352" marT="9352" marB="0" anchor="b">
                    <a:lnL>
                      <a:noFill/>
                    </a:lnL>
                    <a:lnR>
                      <a:noFill/>
                    </a:lnR>
                    <a:lnT>
                      <a:noFill/>
                    </a:lnT>
                    <a:lnB>
                      <a:noFill/>
                    </a:lnB>
                  </a:tcPr>
                </a:tc>
                <a:tc>
                  <a:txBody>
                    <a:bodyPr/>
                    <a:lstStyle/>
                    <a:p>
                      <a:pPr algn="l" fontAlgn="ctr"/>
                      <a:r>
                        <a:rPr lang="en-US" sz="1100" b="1" i="0" u="none" strike="noStrike" dirty="0">
                          <a:solidFill>
                            <a:srgbClr val="000000"/>
                          </a:solidFill>
                          <a:effectLst/>
                          <a:latin typeface="Calibri" panose="020F0502020204030204" pitchFamily="34" charset="0"/>
                        </a:rPr>
                        <a:t>TOTAL</a:t>
                      </a:r>
                    </a:p>
                  </a:txBody>
                  <a:tcPr marL="9352" marR="9352" marT="9352" marB="0" anchor="ctr">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$6,324,511 </a:t>
                      </a:r>
                    </a:p>
                  </a:txBody>
                  <a:tcPr marL="9352" marR="9352" marT="9352" marB="0" anchor="b">
                    <a:lnL>
                      <a:noFill/>
                    </a:lnL>
                    <a:lnR>
                      <a:noFill/>
                    </a:lnR>
                    <a:lnT>
                      <a:noFill/>
                    </a:lnT>
                    <a:lnB>
                      <a:noFill/>
                    </a:lnB>
                  </a:tcPr>
                </a:tc>
                <a:extLst>
                  <a:ext uri="{0D108BD9-81ED-4DB2-BD59-A6C34878D82A}">
                    <a16:rowId xmlns:a16="http://schemas.microsoft.com/office/drawing/2014/main" val="2797081438"/>
                  </a:ext>
                </a:extLst>
              </a:tr>
            </a:tbl>
          </a:graphicData>
        </a:graphic>
      </p:graphicFrame>
    </p:spTree>
    <p:extLst>
      <p:ext uri="{BB962C8B-B14F-4D97-AF65-F5344CB8AC3E}">
        <p14:creationId xmlns:p14="http://schemas.microsoft.com/office/powerpoint/2010/main" val="1792658999"/>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192" y="219501"/>
            <a:ext cx="7885112" cy="533400"/>
          </a:xfrm>
        </p:spPr>
        <p:txBody>
          <a:bodyPr>
            <a:normAutofit fontScale="90000"/>
          </a:bodyPr>
          <a:lstStyle/>
          <a:p>
            <a:pPr algn="ctr"/>
            <a:r>
              <a:rPr lang="en-US" sz="2800" dirty="0"/>
              <a:t>CUHC Grant Revenue 2022-2023 Academic Year</a:t>
            </a:r>
          </a:p>
        </p:txBody>
      </p:sp>
      <p:sp>
        <p:nvSpPr>
          <p:cNvPr id="4" name="Slide Number Placeholder 3"/>
          <p:cNvSpPr>
            <a:spLocks noGrp="1"/>
          </p:cNvSpPr>
          <p:nvPr>
            <p:ph type="sldNum" sz="quarter" idx="12"/>
          </p:nvPr>
        </p:nvSpPr>
        <p:spPr/>
        <p:txBody>
          <a:bodyPr/>
          <a:lstStyle/>
          <a:p>
            <a:fld id="{C9120A24-496A-4E4F-8FD7-1BEDEE99C2F3}" type="slidenum">
              <a:rPr lang="en-US" smtClean="0"/>
              <a:pPr/>
              <a:t>20</a:t>
            </a:fld>
            <a:endParaRPr lang="en-US" dirty="0"/>
          </a:p>
        </p:txBody>
      </p:sp>
      <p:graphicFrame>
        <p:nvGraphicFramePr>
          <p:cNvPr id="3" name="Table 2">
            <a:extLst>
              <a:ext uri="{FF2B5EF4-FFF2-40B4-BE49-F238E27FC236}">
                <a16:creationId xmlns:a16="http://schemas.microsoft.com/office/drawing/2014/main" id="{364C5C8B-4CAF-9886-B179-9F9995641289}"/>
              </a:ext>
            </a:extLst>
          </p:cNvPr>
          <p:cNvGraphicFramePr>
            <a:graphicFrameLocks noGrp="1"/>
          </p:cNvGraphicFramePr>
          <p:nvPr>
            <p:extLst>
              <p:ext uri="{D42A27DB-BD31-4B8C-83A1-F6EECF244321}">
                <p14:modId xmlns:p14="http://schemas.microsoft.com/office/powerpoint/2010/main" val="3514312743"/>
              </p:ext>
            </p:extLst>
          </p:nvPr>
        </p:nvGraphicFramePr>
        <p:xfrm>
          <a:off x="2373330" y="863029"/>
          <a:ext cx="4931596" cy="5147350"/>
        </p:xfrm>
        <a:graphic>
          <a:graphicData uri="http://schemas.openxmlformats.org/drawingml/2006/table">
            <a:tbl>
              <a:tblPr/>
              <a:tblGrid>
                <a:gridCol w="2241634">
                  <a:extLst>
                    <a:ext uri="{9D8B030D-6E8A-4147-A177-3AD203B41FA5}">
                      <a16:colId xmlns:a16="http://schemas.microsoft.com/office/drawing/2014/main" val="832440944"/>
                    </a:ext>
                  </a:extLst>
                </a:gridCol>
                <a:gridCol w="1613977">
                  <a:extLst>
                    <a:ext uri="{9D8B030D-6E8A-4147-A177-3AD203B41FA5}">
                      <a16:colId xmlns:a16="http://schemas.microsoft.com/office/drawing/2014/main" val="3526254374"/>
                    </a:ext>
                  </a:extLst>
                </a:gridCol>
                <a:gridCol w="1075985">
                  <a:extLst>
                    <a:ext uri="{9D8B030D-6E8A-4147-A177-3AD203B41FA5}">
                      <a16:colId xmlns:a16="http://schemas.microsoft.com/office/drawing/2014/main" val="2101890402"/>
                    </a:ext>
                  </a:extLst>
                </a:gridCol>
              </a:tblGrid>
              <a:tr h="364310">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Department</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Total Receipts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PIs/PDs</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7351904"/>
                  </a:ext>
                </a:extLst>
              </a:tr>
              <a:tr h="387814">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Anesthesiology</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253,987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6</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0518613"/>
                  </a:ext>
                </a:extLst>
              </a:tr>
              <a:tr h="376063">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Emergency Medicine</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528,915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3</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3877558"/>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Medicine</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14,123,807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24</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941236"/>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Neurology</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340,481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5</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794907"/>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Neurosurgery</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160,441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3</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058109"/>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Ob Gyn</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675,175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4</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068641"/>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Orthopaedics</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35,800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4</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823392"/>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Pediatrics</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3,621,234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8</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457235"/>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PM&amp;R</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15,350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90497"/>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Psychiatry</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879,110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423432"/>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Radiology</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210,278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1</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39360"/>
                  </a:ext>
                </a:extLst>
              </a:tr>
              <a:tr h="364310">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Surgery</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253,331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cs typeface="Arial" panose="020B0604020202020204" pitchFamily="34" charset="0"/>
                        </a:rPr>
                        <a:t>8</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565495"/>
                  </a:ext>
                </a:extLst>
              </a:tr>
              <a:tr h="376063">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TOTAL</a:t>
                      </a:r>
                    </a:p>
                  </a:txBody>
                  <a:tcPr marL="6350" marR="6350" marT="635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Arial" panose="020B0604020202020204" pitchFamily="34" charset="0"/>
                          <a:cs typeface="Arial" panose="020B0604020202020204" pitchFamily="34" charset="0"/>
                        </a:rPr>
                        <a:t>21,097,908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68</a:t>
                      </a:r>
                    </a:p>
                  </a:txBody>
                  <a:tcPr marL="6350" marR="6350" marT="635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232059"/>
                  </a:ext>
                </a:extLst>
              </a:tr>
            </a:tbl>
          </a:graphicData>
        </a:graphic>
      </p:graphicFrame>
    </p:spTree>
    <p:extLst>
      <p:ext uri="{BB962C8B-B14F-4D97-AF65-F5344CB8AC3E}">
        <p14:creationId xmlns:p14="http://schemas.microsoft.com/office/powerpoint/2010/main" val="147790419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1"/>
          <p:cNvSpPr txBox="1">
            <a:spLocks noGrp="1"/>
          </p:cNvSpPr>
          <p:nvPr>
            <p:ph type="title"/>
          </p:nvPr>
        </p:nvSpPr>
        <p:spPr>
          <a:xfrm>
            <a:off x="639762" y="207962"/>
            <a:ext cx="7885112"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C00000"/>
              </a:buClr>
              <a:buSzPts val="3200"/>
              <a:buFont typeface="Arial"/>
              <a:buNone/>
            </a:pPr>
            <a:r>
              <a:rPr lang="en-US" sz="3200" b="1" i="0" u="none" dirty="0">
                <a:solidFill>
                  <a:srgbClr val="C00000"/>
                </a:solidFill>
                <a:latin typeface="Arial"/>
                <a:ea typeface="Arial"/>
                <a:cs typeface="Arial"/>
                <a:sym typeface="Arial"/>
              </a:rPr>
              <a:t>Diversity and the Learning Environment</a:t>
            </a:r>
            <a:endParaRPr dirty="0"/>
          </a:p>
        </p:txBody>
      </p:sp>
      <p:sp>
        <p:nvSpPr>
          <p:cNvPr id="183" name="Google Shape;183;p11"/>
          <p:cNvSpPr txBox="1">
            <a:spLocks noGrp="1"/>
          </p:cNvSpPr>
          <p:nvPr>
            <p:ph type="body" idx="1"/>
          </p:nvPr>
        </p:nvSpPr>
        <p:spPr>
          <a:xfrm>
            <a:off x="292231" y="1628775"/>
            <a:ext cx="8625526" cy="463232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000"/>
              <a:buNone/>
            </a:pPr>
            <a:r>
              <a:rPr lang="en-US" sz="2000" b="1" i="0" u="none" dirty="0">
                <a:solidFill>
                  <a:schemeClr val="dk1"/>
                </a:solidFill>
                <a:latin typeface="Calibri"/>
                <a:ea typeface="Calibri"/>
                <a:cs typeface="Calibri"/>
                <a:sym typeface="Calibri"/>
              </a:rPr>
              <a:t> </a:t>
            </a:r>
            <a:r>
              <a:rPr lang="en-US" sz="2400" b="0" i="0" u="none" dirty="0">
                <a:solidFill>
                  <a:srgbClr val="0070C0"/>
                </a:solidFill>
                <a:latin typeface="Calibri"/>
                <a:ea typeface="Calibri"/>
                <a:cs typeface="Calibri"/>
                <a:sym typeface="Calibri"/>
              </a:rPr>
              <a:t>2022-2023 Highlights of  Committee Work </a:t>
            </a:r>
          </a:p>
          <a:p>
            <a:pPr>
              <a:defRPr/>
            </a:pPr>
            <a:r>
              <a:rPr lang="en-US" sz="2000" dirty="0">
                <a:solidFill>
                  <a:schemeClr val="tx1"/>
                </a:solidFill>
                <a:latin typeface="+mj-lt"/>
                <a:ea typeface="Tahoma" panose="020B0604030504040204" pitchFamily="34" charset="0"/>
                <a:cs typeface="Tahoma" panose="020B0604030504040204" pitchFamily="34" charset="0"/>
              </a:rPr>
              <a:t>Faculty development is central to the recognition and elimination of racism and bias in the CMSRU and CUHC learning environments.</a:t>
            </a:r>
          </a:p>
          <a:p>
            <a:pPr marL="457200" lvl="1" indent="0">
              <a:defRPr/>
            </a:pPr>
            <a:r>
              <a:rPr lang="en-US" sz="1400" dirty="0">
                <a:solidFill>
                  <a:schemeClr val="tx1"/>
                </a:solidFill>
                <a:latin typeface="+mj-lt"/>
                <a:ea typeface="Tahoma" panose="020B0604030504040204" pitchFamily="34" charset="0"/>
                <a:cs typeface="Tahoma" panose="020B0604030504040204" pitchFamily="34" charset="0"/>
              </a:rPr>
              <a:t>	The Committee solicited input from Deans, Chairs, Directors, other CMSRU Committees, Faculty, 	Residents, and students.</a:t>
            </a:r>
          </a:p>
          <a:p>
            <a:pPr marL="457200" lvl="1" indent="0">
              <a:defRPr/>
            </a:pPr>
            <a:endParaRPr lang="en-US" sz="1400" dirty="0">
              <a:solidFill>
                <a:schemeClr val="tx1"/>
              </a:solidFill>
              <a:latin typeface="+mj-lt"/>
              <a:ea typeface="Tahoma" panose="020B0604030504040204" pitchFamily="34" charset="0"/>
              <a:cs typeface="Tahoma" panose="020B0604030504040204" pitchFamily="34" charset="0"/>
            </a:endParaRPr>
          </a:p>
          <a:p>
            <a:pPr>
              <a:defRPr/>
            </a:pPr>
            <a:r>
              <a:rPr lang="en-US" sz="2000" u="sng" dirty="0">
                <a:solidFill>
                  <a:schemeClr val="tx1"/>
                </a:solidFill>
                <a:latin typeface="+mj-lt"/>
                <a:ea typeface="Tahoma" panose="020B0604030504040204" pitchFamily="34" charset="0"/>
                <a:cs typeface="Tahoma" panose="020B0604030504040204" pitchFamily="34" charset="0"/>
              </a:rPr>
              <a:t>Recommendations</a:t>
            </a:r>
            <a:r>
              <a:rPr lang="en-US" sz="2000" dirty="0">
                <a:solidFill>
                  <a:schemeClr val="tx1"/>
                </a:solidFill>
                <a:latin typeface="+mj-lt"/>
                <a:ea typeface="Tahoma" panose="020B0604030504040204" pitchFamily="34" charset="0"/>
                <a:cs typeface="Tahoma" panose="020B0604030504040204" pitchFamily="34" charset="0"/>
              </a:rPr>
              <a:t>:  </a:t>
            </a:r>
          </a:p>
          <a:p>
            <a:pPr marL="800100" lvl="1" indent="-342900">
              <a:spcBef>
                <a:spcPts val="0"/>
              </a:spcBef>
              <a:buFont typeface="Arial" panose="020B0604020202020204" pitchFamily="34" charset="0"/>
              <a:buChar char="•"/>
              <a:defRPr/>
            </a:pPr>
            <a:r>
              <a:rPr lang="en-US" dirty="0">
                <a:solidFill>
                  <a:schemeClr val="tx1"/>
                </a:solidFill>
                <a:latin typeface="+mj-lt"/>
                <a:ea typeface="Tahoma" panose="020B0604030504040204" pitchFamily="34" charset="0"/>
                <a:cs typeface="Tahoma" panose="020B0604030504040204" pitchFamily="34" charset="0"/>
              </a:rPr>
              <a:t>Develop easily accessible and meaningful learning opportunities</a:t>
            </a:r>
          </a:p>
          <a:p>
            <a:pPr marL="800100" lvl="1" indent="-342900">
              <a:spcBef>
                <a:spcPts val="0"/>
              </a:spcBef>
              <a:buFont typeface="Arial" panose="020B0604020202020204" pitchFamily="34" charset="0"/>
              <a:buChar char="•"/>
              <a:defRPr/>
            </a:pPr>
            <a:endParaRPr lang="en-US" dirty="0">
              <a:solidFill>
                <a:schemeClr val="tx1"/>
              </a:solidFill>
              <a:latin typeface="+mj-lt"/>
              <a:ea typeface="Tahoma" panose="020B0604030504040204" pitchFamily="34" charset="0"/>
              <a:cs typeface="Tahoma" panose="020B0604030504040204" pitchFamily="34" charset="0"/>
            </a:endParaRPr>
          </a:p>
          <a:p>
            <a:pPr marL="800100" lvl="1" indent="-342900">
              <a:spcBef>
                <a:spcPts val="0"/>
              </a:spcBef>
              <a:buFont typeface="Arial" panose="020B0604020202020204" pitchFamily="34" charset="0"/>
              <a:buChar char="•"/>
              <a:defRPr/>
            </a:pPr>
            <a:r>
              <a:rPr lang="en-US" dirty="0">
                <a:solidFill>
                  <a:schemeClr val="tx1"/>
                </a:solidFill>
                <a:latin typeface="+mj-lt"/>
                <a:ea typeface="Tahoma" panose="020B0604030504040204" pitchFamily="34" charset="0"/>
                <a:cs typeface="Tahoma" panose="020B0604030504040204" pitchFamily="34" charset="0"/>
              </a:rPr>
              <a:t>Require faculty familiarity with the new Medical Education Program Objectives on anti-racism and advocacy in the learning environment</a:t>
            </a:r>
          </a:p>
          <a:p>
            <a:pPr marL="800100" lvl="1" indent="-342900">
              <a:spcBef>
                <a:spcPts val="0"/>
              </a:spcBef>
              <a:buFont typeface="Arial" panose="020B0604020202020204" pitchFamily="34" charset="0"/>
              <a:buChar char="•"/>
              <a:defRPr/>
            </a:pPr>
            <a:endParaRPr lang="en-US" dirty="0">
              <a:solidFill>
                <a:schemeClr val="tx1"/>
              </a:solidFill>
              <a:latin typeface="+mj-lt"/>
              <a:ea typeface="Tahoma" panose="020B0604030504040204" pitchFamily="34" charset="0"/>
              <a:cs typeface="Tahoma" panose="020B0604030504040204" pitchFamily="34" charset="0"/>
            </a:endParaRPr>
          </a:p>
          <a:p>
            <a:pPr marL="800100" lvl="1" indent="-342900">
              <a:spcBef>
                <a:spcPts val="0"/>
              </a:spcBef>
              <a:buFont typeface="Arial" panose="020B0604020202020204" pitchFamily="34" charset="0"/>
              <a:buChar char="•"/>
              <a:defRPr/>
            </a:pPr>
            <a:r>
              <a:rPr lang="en-US" dirty="0">
                <a:solidFill>
                  <a:schemeClr val="tx1"/>
                </a:solidFill>
                <a:latin typeface="+mj-lt"/>
                <a:ea typeface="Tahoma" panose="020B0604030504040204" pitchFamily="34" charset="0"/>
                <a:cs typeface="Tahoma" panose="020B0604030504040204" pitchFamily="34" charset="0"/>
              </a:rPr>
              <a:t>Incorporate education, and outline expectations during orientation for each new CMSRU and CUHC faculty hire</a:t>
            </a:r>
          </a:p>
          <a:p>
            <a:pPr marL="0" lvl="0" indent="0" algn="l" rtl="0">
              <a:lnSpc>
                <a:spcPct val="100000"/>
              </a:lnSpc>
              <a:spcBef>
                <a:spcPts val="0"/>
              </a:spcBef>
              <a:spcAft>
                <a:spcPts val="0"/>
              </a:spcAft>
              <a:buClr>
                <a:schemeClr val="dk1"/>
              </a:buClr>
              <a:buSzPts val="2000"/>
              <a:buNone/>
            </a:pPr>
            <a:endParaRPr dirty="0"/>
          </a:p>
          <a:p>
            <a:pPr marL="0" lvl="0" indent="0" algn="l" rtl="0">
              <a:spcBef>
                <a:spcPts val="400"/>
              </a:spcBef>
              <a:spcAft>
                <a:spcPts val="0"/>
              </a:spcAft>
              <a:buClr>
                <a:srgbClr val="595959"/>
              </a:buClr>
              <a:buSzPts val="2000"/>
              <a:buNone/>
            </a:pPr>
            <a:endParaRPr sz="2000" b="0" i="0" u="none" dirty="0">
              <a:solidFill>
                <a:srgbClr val="595959"/>
              </a:solidFill>
              <a:latin typeface="Trebuchet MS"/>
              <a:ea typeface="Trebuchet MS"/>
              <a:cs typeface="Trebuchet MS"/>
              <a:sym typeface="Trebuchet MS"/>
            </a:endParaRPr>
          </a:p>
        </p:txBody>
      </p:sp>
      <p:sp>
        <p:nvSpPr>
          <p:cNvPr id="184" name="Google Shape;184;p11"/>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strike="noStrike" cap="none">
                <a:solidFill>
                  <a:srgbClr val="898989"/>
                </a:solidFill>
                <a:latin typeface="Trebuchet MS"/>
                <a:ea typeface="Trebuchet MS"/>
                <a:cs typeface="Trebuchet MS"/>
                <a:sym typeface="Trebuchet MS"/>
              </a:rPr>
              <a:t>21</a:t>
            </a:fld>
            <a:endParaRPr dirty="0"/>
          </a:p>
        </p:txBody>
      </p:sp>
      <p:sp>
        <p:nvSpPr>
          <p:cNvPr id="185" name="Google Shape;185;p11"/>
          <p:cNvSpPr txBox="1"/>
          <p:nvPr/>
        </p:nvSpPr>
        <p:spPr>
          <a:xfrm>
            <a:off x="2033587" y="741362"/>
            <a:ext cx="5095875" cy="4619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strike="noStrike" cap="none" dirty="0">
                <a:solidFill>
                  <a:schemeClr val="dk1"/>
                </a:solidFill>
                <a:latin typeface="Arial"/>
                <a:ea typeface="Arial"/>
                <a:cs typeface="Arial"/>
                <a:sym typeface="Arial"/>
              </a:rPr>
              <a:t>Fay Young, MD, Committee Chair </a:t>
            </a:r>
            <a:endParaRPr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2"/>
          <p:cNvSpPr txBox="1">
            <a:spLocks noGrp="1"/>
          </p:cNvSpPr>
          <p:nvPr>
            <p:ph type="body" idx="1"/>
          </p:nvPr>
        </p:nvSpPr>
        <p:spPr>
          <a:xfrm>
            <a:off x="428920" y="995362"/>
            <a:ext cx="7639050" cy="3343275"/>
          </a:xfrm>
          <a:prstGeom prst="rect">
            <a:avLst/>
          </a:prstGeom>
          <a:noFill/>
          <a:ln>
            <a:noFill/>
          </a:ln>
        </p:spPr>
        <p:txBody>
          <a:bodyPr spcFirstLastPara="1" wrap="square" lIns="0" tIns="0" rIns="0" bIns="0" anchor="t" anchorCtr="0">
            <a:noAutofit/>
          </a:bodyPr>
          <a:lstStyle/>
          <a:p>
            <a:pPr marL="457200" marR="0" lvl="0" indent="-330200" algn="l" rtl="0">
              <a:lnSpc>
                <a:spcPct val="100000"/>
              </a:lnSpc>
              <a:spcBef>
                <a:spcPts val="0"/>
              </a:spcBef>
              <a:spcAft>
                <a:spcPts val="0"/>
              </a:spcAft>
              <a:buClr>
                <a:schemeClr val="dk1"/>
              </a:buClr>
              <a:buSzPts val="2000"/>
              <a:buFont typeface="Arial"/>
              <a:buNone/>
            </a:pPr>
            <a:endParaRPr sz="2000" b="0" i="0" u="none" strike="noStrike" cap="none" dirty="0">
              <a:solidFill>
                <a:schemeClr val="dk1"/>
              </a:solidFill>
              <a:latin typeface="Calibri"/>
              <a:ea typeface="Calibri"/>
              <a:cs typeface="Calibri"/>
              <a:sym typeface="Calibri"/>
            </a:endParaRPr>
          </a:p>
          <a:p>
            <a:pPr marL="342900" marR="0" lvl="0" indent="-254000" algn="l" rtl="0">
              <a:spcBef>
                <a:spcPts val="280"/>
              </a:spcBef>
              <a:spcAft>
                <a:spcPts val="0"/>
              </a:spcAft>
              <a:buClr>
                <a:schemeClr val="dk1"/>
              </a:buClr>
              <a:buSzPts val="1400"/>
              <a:buFont typeface="Arial"/>
              <a:buNone/>
            </a:pPr>
            <a:endParaRPr sz="1400" b="0" i="0" u="none" strike="noStrike" cap="none" dirty="0">
              <a:solidFill>
                <a:schemeClr val="dk1"/>
              </a:solidFill>
              <a:latin typeface="Calibri"/>
              <a:ea typeface="Calibri"/>
              <a:cs typeface="Calibri"/>
              <a:sym typeface="Calibri"/>
            </a:endParaRPr>
          </a:p>
        </p:txBody>
      </p:sp>
      <p:sp>
        <p:nvSpPr>
          <p:cNvPr id="192" name="Google Shape;192;p12"/>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strike="noStrike" cap="none">
                <a:solidFill>
                  <a:srgbClr val="898989"/>
                </a:solidFill>
                <a:latin typeface="Trebuchet MS"/>
                <a:ea typeface="Trebuchet MS"/>
                <a:cs typeface="Trebuchet MS"/>
                <a:sym typeface="Trebuchet MS"/>
              </a:rPr>
              <a:t>22</a:t>
            </a:fld>
            <a:endParaRPr dirty="0"/>
          </a:p>
        </p:txBody>
      </p:sp>
      <p:sp>
        <p:nvSpPr>
          <p:cNvPr id="193" name="Google Shape;193;p12"/>
          <p:cNvSpPr txBox="1"/>
          <p:nvPr/>
        </p:nvSpPr>
        <p:spPr>
          <a:xfrm>
            <a:off x="537329" y="190500"/>
            <a:ext cx="8333294"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n-US" sz="3200" b="1" i="0" u="none" strike="noStrike" cap="none" dirty="0">
                <a:solidFill>
                  <a:schemeClr val="dk1"/>
                </a:solidFill>
                <a:latin typeface="Arial"/>
                <a:ea typeface="Arial"/>
                <a:cs typeface="Arial"/>
                <a:sym typeface="Arial"/>
              </a:rPr>
              <a:t>Diversity and the Learning Environment</a:t>
            </a:r>
            <a:endParaRPr sz="3200" b="1" i="0" u="none" dirty="0">
              <a:solidFill>
                <a:schemeClr val="dk1"/>
              </a:solidFill>
              <a:latin typeface="Arial"/>
              <a:ea typeface="Arial"/>
              <a:cs typeface="Arial"/>
              <a:sym typeface="Arial"/>
            </a:endParaRPr>
          </a:p>
        </p:txBody>
      </p:sp>
      <p:sp>
        <p:nvSpPr>
          <p:cNvPr id="3" name="TextBox 2">
            <a:extLst>
              <a:ext uri="{FF2B5EF4-FFF2-40B4-BE49-F238E27FC236}">
                <a16:creationId xmlns:a16="http://schemas.microsoft.com/office/drawing/2014/main" id="{E57DD95D-C8AF-93B2-B6A4-DA07B2804CDF}"/>
              </a:ext>
            </a:extLst>
          </p:cNvPr>
          <p:cNvSpPr txBox="1"/>
          <p:nvPr/>
        </p:nvSpPr>
        <p:spPr>
          <a:xfrm>
            <a:off x="563251" y="995362"/>
            <a:ext cx="8307372" cy="2031325"/>
          </a:xfrm>
          <a:prstGeom prst="rect">
            <a:avLst/>
          </a:prstGeom>
          <a:noFill/>
        </p:spPr>
        <p:txBody>
          <a:bodyPr wrap="square">
            <a:spAutoFit/>
          </a:bodyPr>
          <a:lstStyle/>
          <a:p>
            <a:pPr marL="800100" lvl="1" indent="-342900">
              <a:buFont typeface="Arial" panose="020B0604020202020204" pitchFamily="34" charset="0"/>
              <a:buChar char="•"/>
              <a:defRPr/>
            </a:pPr>
            <a:endParaRPr lang="en-US" sz="1800" dirty="0">
              <a:solidFill>
                <a:schemeClr val="tx1"/>
              </a:solidFill>
              <a:latin typeface="+mj-lt"/>
              <a:ea typeface="Tahoma" panose="020B0604030504040204" pitchFamily="34" charset="0"/>
              <a:cs typeface="Tahoma" panose="020B0604030504040204" pitchFamily="34" charset="0"/>
            </a:endParaRPr>
          </a:p>
          <a:p>
            <a:pPr marL="800100" lvl="1" indent="-342900">
              <a:buFont typeface="Arial" panose="020B0604020202020204" pitchFamily="34" charset="0"/>
              <a:buChar char="•"/>
              <a:defRPr/>
            </a:pPr>
            <a:r>
              <a:rPr lang="en-US" sz="1800" dirty="0">
                <a:solidFill>
                  <a:schemeClr val="tx1"/>
                </a:solidFill>
                <a:latin typeface="+mj-lt"/>
                <a:ea typeface="Tahoma" panose="020B0604030504040204" pitchFamily="34" charset="0"/>
                <a:cs typeface="Tahoma" panose="020B0604030504040204" pitchFamily="34" charset="0"/>
              </a:rPr>
              <a:t>Provide resources to support individual and programmatic investment re: faculty D/E/I leadership and opportunities for growth within CMSRU and for CUHC units, divisions, and departments</a:t>
            </a:r>
          </a:p>
          <a:p>
            <a:pPr marL="800100" lvl="1" indent="-342900">
              <a:buFont typeface="Arial" panose="020B0604020202020204" pitchFamily="34" charset="0"/>
              <a:buChar char="•"/>
              <a:defRPr/>
            </a:pPr>
            <a:endParaRPr lang="en-US" sz="1800" dirty="0">
              <a:solidFill>
                <a:schemeClr val="tx1"/>
              </a:solidFill>
              <a:latin typeface="+mj-lt"/>
              <a:ea typeface="Tahoma" panose="020B0604030504040204" pitchFamily="34" charset="0"/>
              <a:cs typeface="Tahoma" panose="020B0604030504040204" pitchFamily="34" charset="0"/>
            </a:endParaRPr>
          </a:p>
          <a:p>
            <a:pPr marL="800100" lvl="1" indent="-342900">
              <a:buFont typeface="Arial" panose="020B0604020202020204" pitchFamily="34" charset="0"/>
              <a:buChar char="•"/>
              <a:defRPr/>
            </a:pPr>
            <a:r>
              <a:rPr lang="en-US" sz="1800" dirty="0">
                <a:solidFill>
                  <a:schemeClr val="tx1"/>
                </a:solidFill>
                <a:latin typeface="+mj-lt"/>
                <a:ea typeface="Tahoma" panose="020B0604030504040204" pitchFamily="34" charset="0"/>
                <a:cs typeface="Tahoma" panose="020B0604030504040204" pitchFamily="34" charset="0"/>
              </a:rPr>
              <a:t>Coordinate CMSRU and CUHC initiatives that impact D/E/I faculty development to ensure accessibility and maximize impact.</a:t>
            </a: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3"/>
          <p:cNvSpPr txBox="1">
            <a:spLocks noGrp="1"/>
          </p:cNvSpPr>
          <p:nvPr>
            <p:ph type="title"/>
          </p:nvPr>
        </p:nvSpPr>
        <p:spPr>
          <a:xfrm>
            <a:off x="649287" y="327025"/>
            <a:ext cx="7885112" cy="533400"/>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rgbClr val="C00000"/>
              </a:buClr>
              <a:buSzPts val="2900"/>
              <a:buFont typeface="Arial"/>
              <a:buNone/>
            </a:pPr>
            <a:r>
              <a:rPr lang="en-US" sz="2900" b="1" i="0" u="none" dirty="0">
                <a:solidFill>
                  <a:srgbClr val="C00000"/>
                </a:solidFill>
                <a:latin typeface="Arial"/>
                <a:ea typeface="Arial"/>
                <a:cs typeface="Arial"/>
                <a:sym typeface="Arial"/>
              </a:rPr>
              <a:t>Positive Learning Environment Committee</a:t>
            </a:r>
            <a:endParaRPr dirty="0"/>
          </a:p>
        </p:txBody>
      </p:sp>
      <p:sp>
        <p:nvSpPr>
          <p:cNvPr id="201" name="Google Shape;201;p13"/>
          <p:cNvSpPr txBox="1">
            <a:spLocks noGrp="1"/>
          </p:cNvSpPr>
          <p:nvPr>
            <p:ph type="body" idx="1"/>
          </p:nvPr>
        </p:nvSpPr>
        <p:spPr>
          <a:xfrm>
            <a:off x="649287" y="1363662"/>
            <a:ext cx="7775575" cy="448945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70C0"/>
              </a:buClr>
              <a:buSzPts val="2400"/>
            </a:pPr>
            <a:r>
              <a:rPr lang="en-US" sz="2400" b="0" i="0" u="none" dirty="0">
                <a:solidFill>
                  <a:srgbClr val="0070C0"/>
                </a:solidFill>
                <a:latin typeface="Arial"/>
                <a:ea typeface="Arial"/>
                <a:cs typeface="Arial"/>
                <a:sym typeface="Arial"/>
              </a:rPr>
              <a:t>2022-2023 Highlights of Committee Work </a:t>
            </a:r>
            <a:endParaRPr dirty="0"/>
          </a:p>
          <a:p>
            <a:pPr marL="381000" lvl="0" indent="-285750" algn="l" rtl="0">
              <a:lnSpc>
                <a:spcPct val="100000"/>
              </a:lnSpc>
              <a:spcBef>
                <a:spcPts val="480"/>
              </a:spcBef>
              <a:spcAft>
                <a:spcPts val="0"/>
              </a:spcAft>
              <a:buClr>
                <a:schemeClr val="dk1"/>
              </a:buClr>
              <a:buSzPts val="2100"/>
              <a:buFont typeface="Arial" panose="020B0604020202020204" pitchFamily="34" charset="0"/>
              <a:buChar char="•"/>
            </a:pPr>
            <a:r>
              <a:rPr lang="en-US" sz="1800" dirty="0">
                <a:solidFill>
                  <a:schemeClr val="dk1"/>
                </a:solidFill>
                <a:latin typeface="Arial" panose="020B0604020202020204" pitchFamily="34" charset="0"/>
                <a:ea typeface="Arial"/>
                <a:cs typeface="Arial" panose="020B0604020202020204" pitchFamily="34" charset="0"/>
                <a:sym typeface="Arial"/>
              </a:rPr>
              <a:t>Collaborated with the Mistreatment Task Force </a:t>
            </a:r>
          </a:p>
          <a:p>
            <a:pPr marL="914400" lvl="1" indent="-336550" algn="l" rtl="0">
              <a:lnSpc>
                <a:spcPct val="100000"/>
              </a:lnSpc>
              <a:spcBef>
                <a:spcPts val="0"/>
              </a:spcBef>
              <a:spcAft>
                <a:spcPts val="0"/>
              </a:spcAft>
              <a:buClr>
                <a:schemeClr val="dk1"/>
              </a:buClr>
              <a:buSzPts val="1700"/>
              <a:buFont typeface="Arial"/>
              <a:buChar char="○"/>
            </a:pPr>
            <a:r>
              <a:rPr lang="en-US" sz="1400" dirty="0">
                <a:solidFill>
                  <a:schemeClr val="dk1"/>
                </a:solidFill>
                <a:latin typeface="Arial" panose="020B0604020202020204" pitchFamily="34" charset="0"/>
                <a:ea typeface="Arial"/>
                <a:cs typeface="Arial" panose="020B0604020202020204" pitchFamily="34" charset="0"/>
                <a:sym typeface="Arial"/>
              </a:rPr>
              <a:t>Distribution of tip sheets for positive learning environment</a:t>
            </a:r>
          </a:p>
          <a:p>
            <a:pPr marL="914400" lvl="1" indent="-336550" algn="l" rtl="0">
              <a:lnSpc>
                <a:spcPct val="100000"/>
              </a:lnSpc>
              <a:spcBef>
                <a:spcPts val="0"/>
              </a:spcBef>
              <a:spcAft>
                <a:spcPts val="0"/>
              </a:spcAft>
              <a:buClr>
                <a:schemeClr val="dk1"/>
              </a:buClr>
              <a:buSzPts val="1700"/>
              <a:buFont typeface="Arial"/>
              <a:buChar char="○"/>
            </a:pPr>
            <a:r>
              <a:rPr lang="en-US" sz="1400" dirty="0">
                <a:solidFill>
                  <a:schemeClr val="dk1"/>
                </a:solidFill>
                <a:latin typeface="Arial" panose="020B0604020202020204" pitchFamily="34" charset="0"/>
                <a:ea typeface="Arial"/>
                <a:cs typeface="Arial" panose="020B0604020202020204" pitchFamily="34" charset="0"/>
                <a:sym typeface="Arial"/>
              </a:rPr>
              <a:t>Data collection via mistreatment survey of residents and medical students</a:t>
            </a:r>
          </a:p>
          <a:p>
            <a:pPr marL="914400" lvl="1" indent="-336550" algn="l" rtl="0">
              <a:lnSpc>
                <a:spcPct val="100000"/>
              </a:lnSpc>
              <a:spcBef>
                <a:spcPts val="0"/>
              </a:spcBef>
              <a:spcAft>
                <a:spcPts val="0"/>
              </a:spcAft>
              <a:buClr>
                <a:schemeClr val="dk1"/>
              </a:buClr>
              <a:buSzPts val="1700"/>
              <a:buFont typeface="Arial"/>
              <a:buChar char="○"/>
            </a:pPr>
            <a:r>
              <a:rPr lang="en-US" sz="1400" dirty="0">
                <a:solidFill>
                  <a:schemeClr val="dk1"/>
                </a:solidFill>
                <a:latin typeface="Arial" panose="020B0604020202020204" pitchFamily="34" charset="0"/>
                <a:ea typeface="Arial"/>
                <a:cs typeface="Arial" panose="020B0604020202020204" pitchFamily="34" charset="0"/>
                <a:sym typeface="Arial"/>
              </a:rPr>
              <a:t>Discussion of ways to educate the CMSRU and CUH communities about how to identify and prevent mistreatment as well as create a positive learning environment</a:t>
            </a:r>
          </a:p>
          <a:p>
            <a:pPr marL="381000" lvl="0" indent="-285750" algn="l" rtl="0">
              <a:lnSpc>
                <a:spcPct val="100000"/>
              </a:lnSpc>
              <a:spcBef>
                <a:spcPts val="0"/>
              </a:spcBef>
              <a:spcAft>
                <a:spcPts val="0"/>
              </a:spcAft>
              <a:buClr>
                <a:schemeClr val="dk1"/>
              </a:buClr>
              <a:buSzPts val="2100"/>
              <a:buFont typeface="Arial" panose="020B0604020202020204" pitchFamily="34" charset="0"/>
              <a:buChar char="•"/>
            </a:pPr>
            <a:r>
              <a:rPr lang="en-US" sz="1800" dirty="0">
                <a:solidFill>
                  <a:schemeClr val="dk1"/>
                </a:solidFill>
                <a:latin typeface="Arial" panose="020B0604020202020204" pitchFamily="34" charset="0"/>
                <a:ea typeface="Arial"/>
                <a:cs typeface="Arial" panose="020B0604020202020204" pitchFamily="34" charset="0"/>
                <a:sym typeface="Arial"/>
              </a:rPr>
              <a:t>Reviewed Positive Learning Environment reports and made recommendations to appropriate resources</a:t>
            </a:r>
            <a:endParaRPr lang="en-US" sz="1800" b="0" i="0" u="none" dirty="0">
              <a:solidFill>
                <a:schemeClr val="dk1"/>
              </a:solidFill>
              <a:latin typeface="Arial" panose="020B0604020202020204" pitchFamily="34" charset="0"/>
              <a:ea typeface="Arial"/>
              <a:cs typeface="Arial" panose="020B0604020202020204" pitchFamily="34" charset="0"/>
              <a:sym typeface="Arial"/>
            </a:endParaRPr>
          </a:p>
          <a:p>
            <a:pPr marL="800100" lvl="1" indent="-228600" algn="l" rtl="0">
              <a:lnSpc>
                <a:spcPct val="100000"/>
              </a:lnSpc>
              <a:spcBef>
                <a:spcPts val="360"/>
              </a:spcBef>
              <a:spcAft>
                <a:spcPts val="0"/>
              </a:spcAft>
              <a:buClr>
                <a:srgbClr val="888888"/>
              </a:buClr>
              <a:buSzPts val="1800"/>
              <a:buFont typeface="Arial"/>
              <a:buNone/>
            </a:pPr>
            <a:endParaRPr sz="1800" b="0" i="0" u="none" dirty="0">
              <a:solidFill>
                <a:schemeClr val="dk1"/>
              </a:solidFill>
              <a:latin typeface="Arial"/>
              <a:ea typeface="Arial"/>
              <a:cs typeface="Arial"/>
              <a:sym typeface="Arial"/>
            </a:endParaRPr>
          </a:p>
          <a:p>
            <a:pPr marL="0" lvl="0" indent="0" algn="l" rtl="0">
              <a:lnSpc>
                <a:spcPct val="100000"/>
              </a:lnSpc>
              <a:spcBef>
                <a:spcPts val="480"/>
              </a:spcBef>
              <a:spcAft>
                <a:spcPts val="0"/>
              </a:spcAft>
              <a:buClr>
                <a:schemeClr val="dk1"/>
              </a:buClr>
              <a:buSzPts val="2400"/>
            </a:pPr>
            <a:r>
              <a:rPr lang="en-US" sz="2400" b="0" i="0" u="none" dirty="0">
                <a:solidFill>
                  <a:srgbClr val="0070C0"/>
                </a:solidFill>
                <a:latin typeface="Arial"/>
                <a:ea typeface="Arial"/>
                <a:cs typeface="Arial"/>
                <a:sym typeface="Arial"/>
              </a:rPr>
              <a:t>2023-2024 Future Goals and Plans</a:t>
            </a:r>
            <a:endParaRPr dirty="0"/>
          </a:p>
          <a:p>
            <a:pPr marL="342900" indent="-342900">
              <a:buClr>
                <a:schemeClr val="dk1"/>
              </a:buClr>
              <a:buFont typeface="Wingdings" pitchFamily="2" charset="2"/>
              <a:buChar char="Ø"/>
            </a:pPr>
            <a:r>
              <a:rPr lang="en-US" sz="1800" dirty="0">
                <a:solidFill>
                  <a:schemeClr val="tx1"/>
                </a:solidFill>
                <a:latin typeface="Arial" panose="020B0604020202020204" pitchFamily="34" charset="0"/>
                <a:ea typeface="Arial"/>
                <a:cs typeface="Arial" panose="020B0604020202020204" pitchFamily="34" charset="0"/>
                <a:sym typeface="Arial"/>
              </a:rPr>
              <a:t>Continue to review Positive Learning Environment reports and make recommendations to appropriate resources</a:t>
            </a:r>
          </a:p>
          <a:p>
            <a:pPr marL="342900" indent="-342900">
              <a:buClr>
                <a:schemeClr val="dk1"/>
              </a:buClr>
              <a:buFont typeface="Wingdings" pitchFamily="2" charset="2"/>
              <a:buChar char="Ø"/>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Organize education for all educators in the CUH community regarding creating and maintaining a positive learning environment</a:t>
            </a:r>
          </a:p>
          <a:p>
            <a:pPr marL="342900" indent="-342900">
              <a:buClr>
                <a:schemeClr val="dk1"/>
              </a:buClr>
              <a:buFont typeface="Wingdings" pitchFamily="2" charset="2"/>
              <a:buChar char="Ø"/>
            </a:pP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800100" lvl="1" indent="-342900" algn="l" rtl="0">
              <a:lnSpc>
                <a:spcPct val="100000"/>
              </a:lnSpc>
              <a:spcBef>
                <a:spcPts val="360"/>
              </a:spcBef>
              <a:spcAft>
                <a:spcPts val="0"/>
              </a:spcAft>
              <a:buClr>
                <a:srgbClr val="888888"/>
              </a:buClr>
              <a:buSzPts val="1800"/>
              <a:buNone/>
            </a:pPr>
            <a:endParaRPr sz="1800" b="0" i="0" u="none" dirty="0">
              <a:solidFill>
                <a:schemeClr val="dk1"/>
              </a:solidFill>
              <a:latin typeface="Arial"/>
              <a:ea typeface="Arial"/>
              <a:cs typeface="Arial"/>
              <a:sym typeface="Arial"/>
            </a:endParaRPr>
          </a:p>
          <a:p>
            <a:pPr marL="0" lvl="0" indent="0" algn="l" rtl="0">
              <a:spcBef>
                <a:spcPts val="360"/>
              </a:spcBef>
              <a:spcAft>
                <a:spcPts val="0"/>
              </a:spcAft>
              <a:buClr>
                <a:srgbClr val="595959"/>
              </a:buClr>
              <a:buSzPts val="1800"/>
              <a:buNone/>
            </a:pPr>
            <a:endParaRPr sz="1800" b="0" i="0" u="none" dirty="0">
              <a:solidFill>
                <a:schemeClr val="dk1"/>
              </a:solidFill>
              <a:latin typeface="Arial"/>
              <a:ea typeface="Arial"/>
              <a:cs typeface="Arial"/>
              <a:sym typeface="Arial"/>
            </a:endParaRPr>
          </a:p>
        </p:txBody>
      </p:sp>
      <p:sp>
        <p:nvSpPr>
          <p:cNvPr id="202" name="Google Shape;202;p13"/>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a:solidFill>
                  <a:srgbClr val="898989"/>
                </a:solidFill>
                <a:latin typeface="Trebuchet MS"/>
                <a:ea typeface="Trebuchet MS"/>
                <a:cs typeface="Trebuchet MS"/>
                <a:sym typeface="Trebuchet MS"/>
              </a:rPr>
              <a:t>23</a:t>
            </a:fld>
            <a:endParaRPr dirty="0"/>
          </a:p>
        </p:txBody>
      </p:sp>
      <p:sp>
        <p:nvSpPr>
          <p:cNvPr id="203" name="Google Shape;203;p13"/>
          <p:cNvSpPr txBox="1"/>
          <p:nvPr/>
        </p:nvSpPr>
        <p:spPr>
          <a:xfrm>
            <a:off x="1290637" y="814387"/>
            <a:ext cx="6256337"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n-US" sz="2000" b="1" i="0" u="none" dirty="0">
                <a:solidFill>
                  <a:schemeClr val="dk1"/>
                </a:solidFill>
                <a:latin typeface="Arial"/>
                <a:ea typeface="Arial"/>
                <a:cs typeface="Arial"/>
                <a:sym typeface="Arial"/>
              </a:rPr>
              <a:t>Kristina Williams, MD, Committee Chair </a:t>
            </a:r>
            <a:endParaRPr dirty="0"/>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3"/>
          <p:cNvSpPr txBox="1">
            <a:spLocks noGrp="1"/>
          </p:cNvSpPr>
          <p:nvPr>
            <p:ph type="title"/>
          </p:nvPr>
        </p:nvSpPr>
        <p:spPr>
          <a:xfrm>
            <a:off x="649287" y="327025"/>
            <a:ext cx="7885112" cy="533400"/>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rgbClr val="C00000"/>
              </a:buClr>
              <a:buSzPts val="2900"/>
              <a:buFont typeface="Arial"/>
              <a:buNone/>
            </a:pPr>
            <a:r>
              <a:rPr lang="en-US" sz="2900" b="1" i="0" u="none" dirty="0">
                <a:solidFill>
                  <a:schemeClr val="tx1"/>
                </a:solidFill>
                <a:latin typeface="Arial"/>
                <a:ea typeface="Arial"/>
                <a:cs typeface="Arial"/>
                <a:sym typeface="Arial"/>
              </a:rPr>
              <a:t>Positive Learning Environment Committee</a:t>
            </a:r>
            <a:endParaRPr dirty="0">
              <a:solidFill>
                <a:schemeClr val="tx1"/>
              </a:solidFill>
            </a:endParaRPr>
          </a:p>
        </p:txBody>
      </p:sp>
      <p:sp>
        <p:nvSpPr>
          <p:cNvPr id="201" name="Google Shape;201;p13"/>
          <p:cNvSpPr txBox="1">
            <a:spLocks noGrp="1"/>
          </p:cNvSpPr>
          <p:nvPr>
            <p:ph type="body" idx="1"/>
          </p:nvPr>
        </p:nvSpPr>
        <p:spPr>
          <a:xfrm>
            <a:off x="454025" y="1007883"/>
            <a:ext cx="7775575" cy="4489450"/>
          </a:xfrm>
          <a:prstGeom prst="rect">
            <a:avLst/>
          </a:prstGeom>
          <a:noFill/>
          <a:ln>
            <a:noFill/>
          </a:ln>
        </p:spPr>
        <p:txBody>
          <a:bodyPr spcFirstLastPara="1" wrap="square" lIns="0" tIns="0" rIns="0" bIns="0" anchor="t" anchorCtr="0">
            <a:noAutofit/>
          </a:bodyPr>
          <a:lstStyle/>
          <a:p>
            <a:pPr marL="342900" indent="-342900">
              <a:buClr>
                <a:schemeClr val="dk1"/>
              </a:buClr>
              <a:buFont typeface="Wingdings" pitchFamily="2" charset="2"/>
              <a:buChar char="Ø"/>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Organize education for ancillary staff – specifically RN, APPs, &amp; OR staff, regarding the importance of a culture of psychologic safety and positive environments</a:t>
            </a:r>
          </a:p>
          <a:p>
            <a:pPr marL="342900" indent="-342900">
              <a:buClr>
                <a:schemeClr val="dk1"/>
              </a:buClr>
              <a:buFont typeface="Wingdings" pitchFamily="2" charset="2"/>
              <a:buChar char="Ø"/>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Organize learning modules for new staff/hires</a:t>
            </a:r>
          </a:p>
          <a:p>
            <a:pPr marL="342900" indent="-342900">
              <a:buClr>
                <a:schemeClr val="dk1"/>
              </a:buClr>
              <a:buFont typeface="Wingdings" pitchFamily="2" charset="2"/>
              <a:buChar char="Ø"/>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Create branding for the positive learning environment committee, and publicize the work and goals of the committee</a:t>
            </a:r>
          </a:p>
          <a:p>
            <a:pPr marL="342900" indent="-342900">
              <a:buClr>
                <a:schemeClr val="dk1"/>
              </a:buClr>
              <a:buFont typeface="Wingdings" pitchFamily="2" charset="2"/>
              <a:buChar char="Ø"/>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Continue to review internal mistreatment data that is collected</a:t>
            </a:r>
          </a:p>
          <a:p>
            <a:pPr marL="342900" indent="-342900">
              <a:buClr>
                <a:schemeClr val="dk1"/>
              </a:buClr>
              <a:buFont typeface="Wingdings" pitchFamily="2" charset="2"/>
              <a:buChar char="Ø"/>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Continue to review learning environment reports and identify large issues/trends</a:t>
            </a:r>
          </a:p>
          <a:p>
            <a:pPr marL="800100" lvl="1" indent="-342900" algn="l" rtl="0">
              <a:lnSpc>
                <a:spcPct val="100000"/>
              </a:lnSpc>
              <a:spcBef>
                <a:spcPts val="360"/>
              </a:spcBef>
              <a:spcAft>
                <a:spcPts val="0"/>
              </a:spcAft>
              <a:buClr>
                <a:srgbClr val="888888"/>
              </a:buClr>
              <a:buSzPts val="1800"/>
              <a:buNone/>
            </a:pPr>
            <a:endParaRPr sz="1800" b="0" i="0" u="none" dirty="0">
              <a:solidFill>
                <a:schemeClr val="dk1"/>
              </a:solidFill>
              <a:latin typeface="Arial"/>
              <a:ea typeface="Arial"/>
              <a:cs typeface="Arial"/>
              <a:sym typeface="Arial"/>
            </a:endParaRPr>
          </a:p>
          <a:p>
            <a:pPr marL="0" lvl="0" indent="0" algn="l" rtl="0">
              <a:spcBef>
                <a:spcPts val="360"/>
              </a:spcBef>
              <a:spcAft>
                <a:spcPts val="0"/>
              </a:spcAft>
              <a:buClr>
                <a:srgbClr val="595959"/>
              </a:buClr>
              <a:buSzPts val="1800"/>
              <a:buNone/>
            </a:pPr>
            <a:endParaRPr sz="1800" b="0" i="0" u="none" dirty="0">
              <a:solidFill>
                <a:schemeClr val="dk1"/>
              </a:solidFill>
              <a:latin typeface="Arial"/>
              <a:ea typeface="Arial"/>
              <a:cs typeface="Arial"/>
              <a:sym typeface="Arial"/>
            </a:endParaRPr>
          </a:p>
        </p:txBody>
      </p:sp>
      <p:sp>
        <p:nvSpPr>
          <p:cNvPr id="202" name="Google Shape;202;p13"/>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a:solidFill>
                  <a:srgbClr val="898989"/>
                </a:solidFill>
                <a:latin typeface="Trebuchet MS"/>
                <a:ea typeface="Trebuchet MS"/>
                <a:cs typeface="Trebuchet MS"/>
                <a:sym typeface="Trebuchet MS"/>
              </a:rPr>
              <a:t>24</a:t>
            </a:fld>
            <a:endParaRPr dirty="0"/>
          </a:p>
        </p:txBody>
      </p:sp>
    </p:spTree>
    <p:extLst>
      <p:ext uri="{BB962C8B-B14F-4D97-AF65-F5344CB8AC3E}">
        <p14:creationId xmlns:p14="http://schemas.microsoft.com/office/powerpoint/2010/main" val="364061218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D8630-6FF6-1569-0603-2E3C406F6257}"/>
              </a:ext>
            </a:extLst>
          </p:cNvPr>
          <p:cNvSpPr>
            <a:spLocks noGrp="1"/>
          </p:cNvSpPr>
          <p:nvPr>
            <p:ph idx="1"/>
          </p:nvPr>
        </p:nvSpPr>
        <p:spPr>
          <a:xfrm>
            <a:off x="669302" y="1119188"/>
            <a:ext cx="8246097" cy="5592762"/>
          </a:xfrm>
        </p:spPr>
        <p:txBody>
          <a:bodyPr/>
          <a:lstStyle/>
          <a:p>
            <a:pPr marL="25400" indent="0">
              <a:buNone/>
              <a:defRPr/>
            </a:pPr>
            <a:r>
              <a:rPr lang="en-US" sz="2400" dirty="0">
                <a:solidFill>
                  <a:srgbClr val="0070C0"/>
                </a:solidFill>
                <a:latin typeface="Arial" panose="020B0604020202020204" pitchFamily="34" charset="0"/>
                <a:cs typeface="Arial" panose="020B0604020202020204" pitchFamily="34" charset="0"/>
              </a:rPr>
              <a:t>2022-2023 Highlights of Committee Work </a:t>
            </a:r>
          </a:p>
          <a:p>
            <a:pPr>
              <a:defRPr/>
            </a:pPr>
            <a:r>
              <a:rPr lang="en-US" sz="1800" dirty="0">
                <a:latin typeface="+mj-lt"/>
              </a:rPr>
              <a:t>Potential research project on Informatics in Medical Education curricula</a:t>
            </a:r>
          </a:p>
          <a:p>
            <a:pPr lvl="1">
              <a:defRPr/>
            </a:pPr>
            <a:r>
              <a:rPr lang="en-US" sz="1600" dirty="0">
                <a:latin typeface="+mj-lt"/>
              </a:rPr>
              <a:t>Literature Review</a:t>
            </a:r>
          </a:p>
          <a:p>
            <a:pPr lvl="1">
              <a:defRPr/>
            </a:pPr>
            <a:r>
              <a:rPr lang="en-US" sz="1600" dirty="0">
                <a:latin typeface="+mj-lt"/>
              </a:rPr>
              <a:t>Highlight CMSRU M4 Elective Informatics course</a:t>
            </a:r>
          </a:p>
          <a:p>
            <a:pPr>
              <a:defRPr/>
            </a:pPr>
            <a:r>
              <a:rPr lang="en-US" sz="1800" dirty="0">
                <a:latin typeface="+mj-lt"/>
              </a:rPr>
              <a:t>Potential recommendation for becoming an HIMSS Academic Organizational Affiliate </a:t>
            </a:r>
          </a:p>
          <a:p>
            <a:pPr lvl="1">
              <a:defRPr/>
            </a:pPr>
            <a:r>
              <a:rPr lang="en-US" sz="1600" dirty="0">
                <a:latin typeface="+mj-lt"/>
              </a:rPr>
              <a:t>Unlimited student memberships</a:t>
            </a:r>
          </a:p>
          <a:p>
            <a:pPr lvl="1">
              <a:defRPr/>
            </a:pPr>
            <a:r>
              <a:rPr lang="en-US" sz="1600" dirty="0">
                <a:latin typeface="+mj-lt"/>
              </a:rPr>
              <a:t>Discounted Approved Education Partner program</a:t>
            </a:r>
          </a:p>
          <a:p>
            <a:pPr>
              <a:defRPr/>
            </a:pPr>
            <a:r>
              <a:rPr lang="en-US" sz="1800" dirty="0">
                <a:latin typeface="+mj-lt"/>
              </a:rPr>
              <a:t>Presentation of Informatics project completed by two M4 students</a:t>
            </a:r>
          </a:p>
          <a:p>
            <a:pPr>
              <a:defRPr/>
            </a:pPr>
            <a:r>
              <a:rPr lang="en-US" sz="1800" dirty="0">
                <a:latin typeface="+mj-lt"/>
              </a:rPr>
              <a:t>Support for the CMSRU Library High School Health Sciences Library Internship in memory of Karen Stesis</a:t>
            </a:r>
          </a:p>
          <a:p>
            <a:pPr>
              <a:defRPr/>
            </a:pPr>
            <a:r>
              <a:rPr lang="en-US" sz="1800" dirty="0">
                <a:latin typeface="+mj-lt"/>
              </a:rPr>
              <a:t>Communicating the message about library support in creating ORCID IDs through Cooper SVP Communications &amp; Marketing</a:t>
            </a:r>
          </a:p>
          <a:p>
            <a:pPr>
              <a:defRPr/>
            </a:pPr>
            <a:r>
              <a:rPr lang="en-US" sz="1800" dirty="0">
                <a:latin typeface="+mj-lt"/>
              </a:rPr>
              <a:t>Strategies to increase engagement</a:t>
            </a:r>
          </a:p>
          <a:p>
            <a:pPr lvl="1">
              <a:defRPr/>
            </a:pPr>
            <a:r>
              <a:rPr lang="en-US" sz="1600" dirty="0">
                <a:latin typeface="+mj-lt"/>
              </a:rPr>
              <a:t>Survey</a:t>
            </a:r>
          </a:p>
          <a:p>
            <a:pPr lvl="1">
              <a:defRPr/>
            </a:pPr>
            <a:r>
              <a:rPr lang="en-US" sz="1600" dirty="0">
                <a:latin typeface="+mj-lt"/>
              </a:rPr>
              <a:t>Meeting date poll</a:t>
            </a:r>
          </a:p>
        </p:txBody>
      </p:sp>
      <p:sp>
        <p:nvSpPr>
          <p:cNvPr id="2" name="Title 1">
            <a:extLst>
              <a:ext uri="{FF2B5EF4-FFF2-40B4-BE49-F238E27FC236}">
                <a16:creationId xmlns:a16="http://schemas.microsoft.com/office/drawing/2014/main" id="{F44C512C-4567-16DB-EC6A-1EDCA99CDF21}"/>
              </a:ext>
            </a:extLst>
          </p:cNvPr>
          <p:cNvSpPr>
            <a:spLocks noGrp="1"/>
          </p:cNvSpPr>
          <p:nvPr>
            <p:ph type="title" idx="4294967295"/>
          </p:nvPr>
        </p:nvSpPr>
        <p:spPr>
          <a:xfrm>
            <a:off x="509047" y="304800"/>
            <a:ext cx="7861955" cy="814388"/>
          </a:xfrm>
        </p:spPr>
        <p:txBody>
          <a:bodyPr/>
          <a:lstStyle/>
          <a:p>
            <a:pPr>
              <a:defRPr/>
            </a:pPr>
            <a:r>
              <a:rPr lang="en-US" sz="3200" b="1" i="0" u="none" dirty="0">
                <a:solidFill>
                  <a:srgbClr val="C00000"/>
                </a:solidFill>
                <a:latin typeface="Trebuchet MS"/>
                <a:ea typeface="Trebuchet MS"/>
                <a:cs typeface="Trebuchet MS"/>
                <a:sym typeface="Trebuchet MS"/>
              </a:rPr>
              <a:t>Library Informatics Committee</a:t>
            </a:r>
            <a:br>
              <a:rPr lang="en-US" sz="2800" b="1" i="0" u="none" dirty="0">
                <a:solidFill>
                  <a:srgbClr val="C00000"/>
                </a:solidFill>
                <a:latin typeface="Trebuchet MS"/>
                <a:ea typeface="Trebuchet MS"/>
                <a:cs typeface="Trebuchet MS"/>
                <a:sym typeface="Trebuchet MS"/>
              </a:rPr>
            </a:br>
            <a:r>
              <a:rPr lang="en-US" sz="2400" b="1" i="0" u="none" dirty="0">
                <a:solidFill>
                  <a:schemeClr val="dk1"/>
                </a:solidFill>
                <a:latin typeface="Trebuchet MS"/>
                <a:ea typeface="Trebuchet MS"/>
                <a:cs typeface="Trebuchet MS"/>
                <a:sym typeface="Trebuchet MS"/>
              </a:rPr>
              <a:t>Kennedy Ganti, MD, Committee Chair </a:t>
            </a:r>
            <a:endParaRPr lang="en-US" sz="2400" dirty="0">
              <a:latin typeface="Trebuchet MS" panose="020B0603020202020204" pitchFamily="34" charset="0"/>
            </a:endParaRPr>
          </a:p>
        </p:txBody>
      </p:sp>
      <p:pic>
        <p:nvPicPr>
          <p:cNvPr id="11268" name="Picture 7">
            <a:extLst>
              <a:ext uri="{FF2B5EF4-FFF2-40B4-BE49-F238E27FC236}">
                <a16:creationId xmlns:a16="http://schemas.microsoft.com/office/drawing/2014/main" id="{4E636AE9-8381-4A27-7CC2-B5D7C109E54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6172200"/>
            <a:ext cx="1828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24"/>
          <p:cNvSpPr txBox="1">
            <a:spLocks noGrp="1"/>
          </p:cNvSpPr>
          <p:nvPr>
            <p:ph type="title"/>
          </p:nvPr>
        </p:nvSpPr>
        <p:spPr>
          <a:xfrm>
            <a:off x="649287" y="327025"/>
            <a:ext cx="7885112"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C00000"/>
              </a:buClr>
              <a:buSzPts val="3200"/>
              <a:buFont typeface="Arial"/>
              <a:buNone/>
            </a:pPr>
            <a:r>
              <a:rPr lang="en-US" sz="3200" b="1" i="0" u="none" dirty="0">
                <a:solidFill>
                  <a:srgbClr val="C00000"/>
                </a:solidFill>
                <a:latin typeface="Arial"/>
                <a:ea typeface="Arial"/>
                <a:cs typeface="Arial"/>
                <a:sym typeface="Arial"/>
              </a:rPr>
              <a:t>Conflict of Interest Committee</a:t>
            </a:r>
            <a:endParaRPr dirty="0"/>
          </a:p>
        </p:txBody>
      </p:sp>
      <p:sp>
        <p:nvSpPr>
          <p:cNvPr id="423" name="Google Shape;423;p24"/>
          <p:cNvSpPr txBox="1">
            <a:spLocks noGrp="1"/>
          </p:cNvSpPr>
          <p:nvPr>
            <p:ph type="body" idx="1"/>
          </p:nvPr>
        </p:nvSpPr>
        <p:spPr>
          <a:xfrm>
            <a:off x="666750" y="1778000"/>
            <a:ext cx="7867650" cy="4084637"/>
          </a:xfrm>
          <a:prstGeom prst="rect">
            <a:avLst/>
          </a:prstGeom>
          <a:noFill/>
          <a:ln>
            <a:noFill/>
          </a:ln>
        </p:spPr>
        <p:txBody>
          <a:bodyPr spcFirstLastPara="1" wrap="square" lIns="0" tIns="0" rIns="0" bIns="0" anchor="t" anchorCtr="0">
            <a:noAutofit/>
          </a:bodyPr>
          <a:lstStyle/>
          <a:p>
            <a:pPr>
              <a:defRPr/>
            </a:pPr>
            <a:r>
              <a:rPr lang="en-US" dirty="0">
                <a:solidFill>
                  <a:srgbClr val="0070C0"/>
                </a:solidFill>
                <a:latin typeface="Arial" panose="020B0604020202020204" pitchFamily="34" charset="0"/>
                <a:cs typeface="Arial" panose="020B0604020202020204" pitchFamily="34" charset="0"/>
              </a:rPr>
              <a:t>2022-2023 Highlights of  Committee Work </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Discussions ongoing to try to limit industry-sponsored meals in the ambulatory offices </a:t>
            </a:r>
          </a:p>
          <a:p>
            <a:pPr>
              <a:defRPr/>
            </a:pPr>
            <a:endParaRPr lang="en-US" dirty="0">
              <a:solidFill>
                <a:schemeClr val="tx1"/>
              </a:solidFill>
              <a:latin typeface="Arial" panose="020B0604020202020204" pitchFamily="34" charset="0"/>
              <a:cs typeface="Arial" panose="020B0604020202020204" pitchFamily="34" charset="0"/>
            </a:endParaRPr>
          </a:p>
          <a:p>
            <a:pPr>
              <a:defRPr/>
            </a:pPr>
            <a:r>
              <a:rPr lang="en-US" dirty="0">
                <a:solidFill>
                  <a:srgbClr val="0070C0"/>
                </a:solidFill>
                <a:latin typeface="Arial" panose="020B0604020202020204" pitchFamily="34" charset="0"/>
                <a:cs typeface="Arial" panose="020B0604020202020204" pitchFamily="34" charset="0"/>
              </a:rPr>
              <a:t>2023-2024 Future Goals and Plans </a:t>
            </a:r>
          </a:p>
          <a:p>
            <a:pPr marL="342900" indent="-342900">
              <a:buFont typeface="Arial" panose="020B0604020202020204" pitchFamily="34" charset="0"/>
              <a:buChar char="•"/>
              <a:defRPr/>
            </a:pPr>
            <a:r>
              <a:rPr lang="en-US" sz="2000" dirty="0">
                <a:solidFill>
                  <a:srgbClr val="000000"/>
                </a:solidFill>
                <a:latin typeface="Arial" panose="020B0604020202020204" pitchFamily="34" charset="0"/>
                <a:ea typeface="Times New Roman" panose="02020603050405020304" pitchFamily="18" charset="0"/>
              </a:rPr>
              <a:t>With clinical rotations to begin at non-CUHC facilities, e.g. Inspira and Nemours, continued training of students and residents on recognizing COIs is essential since it is not feasible to dictate CMSRU’s policies on these sites.</a:t>
            </a:r>
            <a:endParaRPr lang="en-US" sz="2000" dirty="0">
              <a:solidFill>
                <a:schemeClr val="tx1"/>
              </a:solidFill>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Clr>
                <a:srgbClr val="0070C0"/>
              </a:buClr>
              <a:buSzPts val="2400"/>
              <a:buNone/>
            </a:pPr>
            <a:endParaRPr dirty="0"/>
          </a:p>
        </p:txBody>
      </p:sp>
      <p:sp>
        <p:nvSpPr>
          <p:cNvPr id="424" name="Google Shape;424;p24"/>
          <p:cNvSpPr txBox="1"/>
          <p:nvPr/>
        </p:nvSpPr>
        <p:spPr>
          <a:xfrm>
            <a:off x="1695450" y="857250"/>
            <a:ext cx="6280150" cy="4619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dirty="0">
                <a:solidFill>
                  <a:schemeClr val="dk1"/>
                </a:solidFill>
                <a:latin typeface="Arial"/>
                <a:ea typeface="Arial"/>
                <a:cs typeface="Arial"/>
                <a:sym typeface="Arial"/>
              </a:rPr>
              <a:t>Michael Goodman, MD, Committee Chair </a:t>
            </a:r>
            <a:endParaRPr dirty="0"/>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25"/>
          <p:cNvSpPr txBox="1">
            <a:spLocks noGrp="1"/>
          </p:cNvSpPr>
          <p:nvPr>
            <p:ph type="title"/>
          </p:nvPr>
        </p:nvSpPr>
        <p:spPr>
          <a:xfrm>
            <a:off x="649287" y="327025"/>
            <a:ext cx="7885112"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C00000"/>
              </a:buClr>
              <a:buSzPts val="3200"/>
              <a:buFont typeface="Arial"/>
              <a:buNone/>
            </a:pPr>
            <a:r>
              <a:rPr lang="en-US" sz="3200" b="1" i="0" u="none" dirty="0">
                <a:solidFill>
                  <a:srgbClr val="C00000"/>
                </a:solidFill>
                <a:latin typeface="Arial"/>
                <a:ea typeface="Arial"/>
                <a:cs typeface="Arial"/>
                <a:sym typeface="Arial"/>
              </a:rPr>
              <a:t>Rules of Procedure</a:t>
            </a:r>
            <a:endParaRPr dirty="0"/>
          </a:p>
        </p:txBody>
      </p:sp>
      <p:sp>
        <p:nvSpPr>
          <p:cNvPr id="430" name="Google Shape;430;p25"/>
          <p:cNvSpPr txBox="1">
            <a:spLocks noGrp="1"/>
          </p:cNvSpPr>
          <p:nvPr>
            <p:ph type="body" idx="1"/>
          </p:nvPr>
        </p:nvSpPr>
        <p:spPr>
          <a:xfrm>
            <a:off x="666750" y="1752600"/>
            <a:ext cx="7808912" cy="433387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70C0"/>
              </a:buClr>
              <a:buSzPts val="2400"/>
              <a:buNone/>
            </a:pPr>
            <a:r>
              <a:rPr lang="en-US" sz="2400" b="0" i="0" u="none" dirty="0">
                <a:solidFill>
                  <a:srgbClr val="0070C0"/>
                </a:solidFill>
                <a:latin typeface="Arial"/>
                <a:ea typeface="Arial"/>
                <a:cs typeface="Arial"/>
                <a:sym typeface="Arial"/>
              </a:rPr>
              <a:t>2022-2023 Highlights of  Committee Work </a:t>
            </a:r>
            <a:endParaRPr dirty="0"/>
          </a:p>
          <a:p>
            <a:pPr marL="0" lvl="0" indent="0" algn="l" rtl="0">
              <a:lnSpc>
                <a:spcPct val="100000"/>
              </a:lnSpc>
              <a:spcBef>
                <a:spcPts val="480"/>
              </a:spcBef>
              <a:spcAft>
                <a:spcPts val="0"/>
              </a:spcAft>
              <a:buClr>
                <a:srgbClr val="595959"/>
              </a:buClr>
              <a:buSzPts val="2400"/>
              <a:buNone/>
            </a:pPr>
            <a:endParaRPr sz="2000" b="0" i="0" u="none" dirty="0">
              <a:solidFill>
                <a:schemeClr val="dk1"/>
              </a:solidFill>
              <a:latin typeface="Arial"/>
              <a:ea typeface="Arial"/>
              <a:cs typeface="Arial"/>
              <a:sym typeface="Arial"/>
            </a:endParaRPr>
          </a:p>
          <a:p>
            <a:pPr marL="0" lvl="0" indent="-152400" algn="l" rtl="0">
              <a:lnSpc>
                <a:spcPct val="100000"/>
              </a:lnSpc>
              <a:spcBef>
                <a:spcPts val="480"/>
              </a:spcBef>
              <a:spcAft>
                <a:spcPts val="0"/>
              </a:spcAft>
              <a:buClr>
                <a:schemeClr val="dk1"/>
              </a:buClr>
              <a:buSzPts val="2400"/>
              <a:buFont typeface="Arial"/>
              <a:buChar char="•"/>
            </a:pPr>
            <a:r>
              <a:rPr lang="en-US" sz="2000" b="0" i="0" u="none" dirty="0">
                <a:solidFill>
                  <a:schemeClr val="dk1"/>
                </a:solidFill>
                <a:latin typeface="Arial"/>
                <a:ea typeface="Arial"/>
                <a:cs typeface="Arial"/>
                <a:sym typeface="Arial"/>
              </a:rPr>
              <a:t>Committee met to review requested changes to </a:t>
            </a:r>
            <a:r>
              <a:rPr lang="en-US" sz="2000" i="0" u="none" dirty="0">
                <a:solidFill>
                  <a:schemeClr val="dk1"/>
                </a:solidFill>
                <a:latin typeface="Arial"/>
                <a:ea typeface="Arial"/>
                <a:cs typeface="Arial"/>
                <a:sym typeface="Arial"/>
              </a:rPr>
              <a:t>CMSRU Bylaws </a:t>
            </a:r>
          </a:p>
          <a:p>
            <a:pPr marL="0" lvl="0" indent="-152400" algn="l" rtl="0">
              <a:lnSpc>
                <a:spcPct val="100000"/>
              </a:lnSpc>
              <a:spcBef>
                <a:spcPts val="480"/>
              </a:spcBef>
              <a:spcAft>
                <a:spcPts val="0"/>
              </a:spcAft>
              <a:buClr>
                <a:schemeClr val="dk1"/>
              </a:buClr>
              <a:buSzPts val="2400"/>
              <a:buFont typeface="Arial"/>
              <a:buChar char="•"/>
            </a:pPr>
            <a:r>
              <a:rPr lang="en-US" sz="2000" dirty="0">
                <a:solidFill>
                  <a:schemeClr val="dk1"/>
                </a:solidFill>
                <a:latin typeface="Arial"/>
                <a:cs typeface="Arial"/>
                <a:sym typeface="Arial"/>
              </a:rPr>
              <a:t>Most significant change was addition of a new standing committee called the “Continuous Quality Improvement (CQI) Committee”. </a:t>
            </a:r>
            <a:endParaRPr lang="en-US" sz="2000" dirty="0">
              <a:solidFill>
                <a:schemeClr val="dk1"/>
              </a:solidFill>
              <a:latin typeface="Arial"/>
              <a:ea typeface="Arial"/>
              <a:cs typeface="Arial"/>
              <a:sym typeface="Arial"/>
            </a:endParaRPr>
          </a:p>
          <a:p>
            <a:pPr marL="0" lvl="0" indent="-152400" algn="l" rtl="0">
              <a:lnSpc>
                <a:spcPct val="100000"/>
              </a:lnSpc>
              <a:spcBef>
                <a:spcPts val="480"/>
              </a:spcBef>
              <a:spcAft>
                <a:spcPts val="0"/>
              </a:spcAft>
              <a:buClr>
                <a:schemeClr val="dk1"/>
              </a:buClr>
              <a:buSzPts val="2400"/>
              <a:buFont typeface="Arial"/>
              <a:buChar char="•"/>
            </a:pPr>
            <a:r>
              <a:rPr lang="en-US" sz="2000" b="0" i="0" u="none" dirty="0">
                <a:solidFill>
                  <a:schemeClr val="dk1"/>
                </a:solidFill>
                <a:latin typeface="Arial"/>
                <a:ea typeface="Arial"/>
                <a:cs typeface="Arial"/>
                <a:sym typeface="Arial"/>
              </a:rPr>
              <a:t>Additional minor adjustments reviewed in the Bylaws document.</a:t>
            </a:r>
            <a:endParaRPr sz="2000" dirty="0"/>
          </a:p>
          <a:p>
            <a:pPr marL="0" lvl="0" indent="-152400" algn="l" rtl="0">
              <a:lnSpc>
                <a:spcPct val="100000"/>
              </a:lnSpc>
              <a:spcBef>
                <a:spcPts val="480"/>
              </a:spcBef>
              <a:spcAft>
                <a:spcPts val="0"/>
              </a:spcAft>
              <a:buClr>
                <a:schemeClr val="dk1"/>
              </a:buClr>
              <a:buSzPts val="2400"/>
              <a:buFont typeface="Arial"/>
              <a:buChar char="•"/>
            </a:pPr>
            <a:r>
              <a:rPr lang="en-US" sz="2000" b="0" i="0" u="none" dirty="0">
                <a:solidFill>
                  <a:schemeClr val="dk1"/>
                </a:solidFill>
                <a:latin typeface="Arial"/>
                <a:ea typeface="Arial"/>
                <a:cs typeface="Arial"/>
                <a:sym typeface="Arial"/>
              </a:rPr>
              <a:t>Revised document, after Dean’s approval, will be distributed to all faculty and uploaded on CMSRU website. </a:t>
            </a:r>
            <a:endParaRPr sz="2000" dirty="0"/>
          </a:p>
          <a:p>
            <a:pPr marL="0" lvl="0" indent="0" algn="l" rtl="0">
              <a:lnSpc>
                <a:spcPct val="100000"/>
              </a:lnSpc>
              <a:spcBef>
                <a:spcPts val="360"/>
              </a:spcBef>
              <a:spcAft>
                <a:spcPts val="0"/>
              </a:spcAft>
              <a:buClr>
                <a:srgbClr val="595959"/>
              </a:buClr>
              <a:buSzPts val="1800"/>
              <a:buNone/>
            </a:pPr>
            <a:endParaRPr sz="1800" b="0" i="0" u="none" dirty="0">
              <a:solidFill>
                <a:schemeClr val="dk1"/>
              </a:solidFill>
              <a:latin typeface="Arial"/>
              <a:ea typeface="Arial"/>
              <a:cs typeface="Arial"/>
              <a:sym typeface="Arial"/>
            </a:endParaRPr>
          </a:p>
          <a:p>
            <a:pPr marL="0" lvl="0" indent="0" algn="l" rtl="0">
              <a:spcBef>
                <a:spcPts val="360"/>
              </a:spcBef>
              <a:spcAft>
                <a:spcPts val="0"/>
              </a:spcAft>
              <a:buClr>
                <a:srgbClr val="595959"/>
              </a:buClr>
              <a:buSzPts val="1800"/>
              <a:buNone/>
            </a:pPr>
            <a:endParaRPr sz="1800" b="0" i="0" u="none" dirty="0">
              <a:solidFill>
                <a:schemeClr val="dk1"/>
              </a:solidFill>
              <a:latin typeface="Arial"/>
              <a:ea typeface="Arial"/>
              <a:cs typeface="Arial"/>
              <a:sym typeface="Arial"/>
            </a:endParaRPr>
          </a:p>
        </p:txBody>
      </p:sp>
      <p:sp>
        <p:nvSpPr>
          <p:cNvPr id="431" name="Google Shape;431;p25"/>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a:solidFill>
                  <a:srgbClr val="898989"/>
                </a:solidFill>
                <a:latin typeface="Trebuchet MS"/>
                <a:ea typeface="Trebuchet MS"/>
                <a:cs typeface="Trebuchet MS"/>
                <a:sym typeface="Trebuchet MS"/>
              </a:rPr>
              <a:t>27</a:t>
            </a:fld>
            <a:endParaRPr dirty="0"/>
          </a:p>
        </p:txBody>
      </p:sp>
      <p:sp>
        <p:nvSpPr>
          <p:cNvPr id="432" name="Google Shape;432;p25"/>
          <p:cNvSpPr txBox="1"/>
          <p:nvPr/>
        </p:nvSpPr>
        <p:spPr>
          <a:xfrm>
            <a:off x="1630362" y="844550"/>
            <a:ext cx="5732462" cy="4619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dirty="0">
                <a:solidFill>
                  <a:schemeClr val="dk1"/>
                </a:solidFill>
                <a:latin typeface="Arial"/>
                <a:ea typeface="Arial"/>
                <a:cs typeface="Arial"/>
                <a:sym typeface="Arial"/>
              </a:rPr>
              <a:t>Manoj Pandey, PhD, Committee Chair </a:t>
            </a:r>
            <a:endParaRPr dirty="0"/>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26"/>
          <p:cNvSpPr txBox="1">
            <a:spLocks noGrp="1"/>
          </p:cNvSpPr>
          <p:nvPr>
            <p:ph type="title"/>
          </p:nvPr>
        </p:nvSpPr>
        <p:spPr>
          <a:xfrm>
            <a:off x="649287" y="327025"/>
            <a:ext cx="7885112"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C00000"/>
              </a:buClr>
              <a:buSzPts val="3200"/>
              <a:buFont typeface="Arial"/>
              <a:buNone/>
            </a:pPr>
            <a:r>
              <a:rPr lang="en-US" sz="3200" b="1" i="0" u="none" dirty="0">
                <a:solidFill>
                  <a:srgbClr val="C00000"/>
                </a:solidFill>
                <a:latin typeface="Arial"/>
                <a:ea typeface="Arial"/>
                <a:cs typeface="Arial"/>
                <a:sym typeface="Arial"/>
              </a:rPr>
              <a:t>Special Acknowledgements </a:t>
            </a:r>
            <a:endParaRPr dirty="0"/>
          </a:p>
        </p:txBody>
      </p:sp>
      <p:sp>
        <p:nvSpPr>
          <p:cNvPr id="438" name="Google Shape;438;p26"/>
          <p:cNvSpPr txBox="1">
            <a:spLocks noGrp="1"/>
          </p:cNvSpPr>
          <p:nvPr>
            <p:ph type="body" idx="1"/>
          </p:nvPr>
        </p:nvSpPr>
        <p:spPr>
          <a:xfrm>
            <a:off x="512762" y="1752600"/>
            <a:ext cx="8358187" cy="433387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None/>
            </a:pPr>
            <a:r>
              <a:rPr lang="en-US" sz="2400" b="0" i="0" u="none" dirty="0">
                <a:solidFill>
                  <a:schemeClr val="dk1"/>
                </a:solidFill>
                <a:latin typeface="Arial"/>
                <a:ea typeface="Arial"/>
                <a:cs typeface="Arial"/>
                <a:sym typeface="Arial"/>
              </a:rPr>
              <a:t>Annette Reboli, MD, Dean, CMSRU  </a:t>
            </a:r>
            <a:endParaRPr dirty="0"/>
          </a:p>
          <a:p>
            <a:pPr marL="0" lvl="0" indent="0" algn="l" rtl="0">
              <a:lnSpc>
                <a:spcPct val="100000"/>
              </a:lnSpc>
              <a:spcBef>
                <a:spcPts val="0"/>
              </a:spcBef>
              <a:spcAft>
                <a:spcPts val="0"/>
              </a:spcAft>
              <a:buClr>
                <a:srgbClr val="595959"/>
              </a:buClr>
              <a:buSzPts val="2400"/>
              <a:buNone/>
            </a:pPr>
            <a:endParaRPr sz="2400" b="0" i="0" u="none" dirty="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2400"/>
              <a:buNone/>
            </a:pPr>
            <a:r>
              <a:rPr lang="en-US" sz="2400" b="0" i="0" u="none" dirty="0">
                <a:solidFill>
                  <a:schemeClr val="dk1"/>
                </a:solidFill>
                <a:latin typeface="Arial"/>
                <a:ea typeface="Arial"/>
                <a:cs typeface="Arial"/>
                <a:sym typeface="Arial"/>
              </a:rPr>
              <a:t>Ali Houshmand, PhD, President, Rowan University </a:t>
            </a:r>
            <a:endParaRPr sz="2400" b="0" i="0" u="none" dirty="0">
              <a:solidFill>
                <a:schemeClr val="dk1"/>
              </a:solidFill>
              <a:latin typeface="Arial"/>
              <a:ea typeface="Arial"/>
              <a:cs typeface="Arial"/>
              <a:sym typeface="Arial"/>
            </a:endParaRPr>
          </a:p>
          <a:p>
            <a:pPr marL="0" lvl="0" indent="0" algn="l" rtl="0">
              <a:lnSpc>
                <a:spcPct val="100000"/>
              </a:lnSpc>
              <a:spcBef>
                <a:spcPts val="0"/>
              </a:spcBef>
              <a:spcAft>
                <a:spcPts val="0"/>
              </a:spcAft>
              <a:buClr>
                <a:srgbClr val="595959"/>
              </a:buClr>
              <a:buSzPts val="2400"/>
              <a:buNone/>
            </a:pPr>
            <a:endParaRPr sz="2400" b="0" i="0" u="none" dirty="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2400"/>
              <a:buNone/>
            </a:pPr>
            <a:r>
              <a:rPr lang="en-US" sz="2400" b="0" i="0" u="none" dirty="0">
                <a:solidFill>
                  <a:schemeClr val="dk1"/>
                </a:solidFill>
                <a:latin typeface="Arial"/>
                <a:ea typeface="Arial"/>
                <a:cs typeface="Arial"/>
                <a:sym typeface="Arial"/>
              </a:rPr>
              <a:t>Tony Lowman, PhD, Provost, Rowan University</a:t>
            </a:r>
            <a:endParaRPr dirty="0"/>
          </a:p>
          <a:p>
            <a:pPr marL="0" lvl="0" indent="0" algn="l" rtl="0">
              <a:lnSpc>
                <a:spcPct val="100000"/>
              </a:lnSpc>
              <a:spcBef>
                <a:spcPts val="0"/>
              </a:spcBef>
              <a:spcAft>
                <a:spcPts val="0"/>
              </a:spcAft>
              <a:buClr>
                <a:srgbClr val="595959"/>
              </a:buClr>
              <a:buSzPts val="2400"/>
              <a:buNone/>
            </a:pPr>
            <a:endParaRPr sz="2400" b="0" i="0" u="none" dirty="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2400"/>
              <a:buNone/>
            </a:pPr>
            <a:r>
              <a:rPr lang="en-US" sz="2400" b="0" i="0" u="none" dirty="0">
                <a:solidFill>
                  <a:schemeClr val="dk1"/>
                </a:solidFill>
                <a:latin typeface="Arial"/>
                <a:ea typeface="Arial"/>
                <a:cs typeface="Arial"/>
                <a:sym typeface="Arial"/>
              </a:rPr>
              <a:t>Anthony Mazzarelli, MD, JD, MBE, Co-President/CEO, CUHC</a:t>
            </a:r>
            <a:endParaRPr dirty="0"/>
          </a:p>
          <a:p>
            <a:pPr marL="0" lvl="0" indent="0" algn="l" rtl="0">
              <a:lnSpc>
                <a:spcPct val="100000"/>
              </a:lnSpc>
              <a:spcBef>
                <a:spcPts val="0"/>
              </a:spcBef>
              <a:spcAft>
                <a:spcPts val="0"/>
              </a:spcAft>
              <a:buClr>
                <a:srgbClr val="595959"/>
              </a:buClr>
              <a:buSzPts val="2400"/>
              <a:buNone/>
            </a:pPr>
            <a:endParaRPr sz="2400" b="0" i="0" u="none" dirty="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2400"/>
              <a:buNone/>
            </a:pPr>
            <a:r>
              <a:rPr lang="en-US" sz="2400" b="0" i="0" u="none" dirty="0">
                <a:solidFill>
                  <a:schemeClr val="dk1"/>
                </a:solidFill>
                <a:latin typeface="Arial"/>
                <a:ea typeface="Arial"/>
                <a:cs typeface="Arial"/>
                <a:sym typeface="Arial"/>
              </a:rPr>
              <a:t>Kevin O’Dowd, JD, Co-President/CEO, CUHC </a:t>
            </a:r>
            <a:endParaRPr dirty="0"/>
          </a:p>
          <a:p>
            <a:pPr marL="0" lvl="0" indent="0" algn="l" rtl="0">
              <a:lnSpc>
                <a:spcPct val="100000"/>
              </a:lnSpc>
              <a:spcBef>
                <a:spcPts val="480"/>
              </a:spcBef>
              <a:spcAft>
                <a:spcPts val="0"/>
              </a:spcAft>
              <a:buClr>
                <a:srgbClr val="595959"/>
              </a:buClr>
              <a:buSzPts val="2400"/>
              <a:buNone/>
            </a:pPr>
            <a:endParaRPr sz="2400" b="0" i="0" u="none" dirty="0">
              <a:solidFill>
                <a:srgbClr val="0070C0"/>
              </a:solidFill>
              <a:latin typeface="Arial"/>
              <a:ea typeface="Arial"/>
              <a:cs typeface="Arial"/>
              <a:sym typeface="Arial"/>
            </a:endParaRPr>
          </a:p>
          <a:p>
            <a:pPr marL="0" lvl="0" indent="0" algn="l" rtl="0">
              <a:lnSpc>
                <a:spcPct val="100000"/>
              </a:lnSpc>
              <a:spcBef>
                <a:spcPts val="480"/>
              </a:spcBef>
              <a:spcAft>
                <a:spcPts val="0"/>
              </a:spcAft>
              <a:buClr>
                <a:srgbClr val="595959"/>
              </a:buClr>
              <a:buSzPts val="2400"/>
              <a:buNone/>
            </a:pPr>
            <a:endParaRPr sz="2400" b="0" i="0" u="none" dirty="0">
              <a:solidFill>
                <a:srgbClr val="0070C0"/>
              </a:solidFill>
              <a:latin typeface="Arial"/>
              <a:ea typeface="Arial"/>
              <a:cs typeface="Arial"/>
              <a:sym typeface="Arial"/>
            </a:endParaRPr>
          </a:p>
          <a:p>
            <a:pPr marL="0" lvl="0" indent="0" algn="l" rtl="0">
              <a:lnSpc>
                <a:spcPct val="100000"/>
              </a:lnSpc>
              <a:spcBef>
                <a:spcPts val="480"/>
              </a:spcBef>
              <a:spcAft>
                <a:spcPts val="0"/>
              </a:spcAft>
              <a:buClr>
                <a:srgbClr val="595959"/>
              </a:buClr>
              <a:buSzPts val="2400"/>
              <a:buNone/>
            </a:pPr>
            <a:endParaRPr sz="2400" b="0" i="0" u="none" dirty="0">
              <a:solidFill>
                <a:srgbClr val="0070C0"/>
              </a:solidFill>
              <a:latin typeface="Arial"/>
              <a:ea typeface="Arial"/>
              <a:cs typeface="Arial"/>
              <a:sym typeface="Arial"/>
            </a:endParaRPr>
          </a:p>
          <a:p>
            <a:pPr marL="0" lvl="0" indent="0" algn="l" rtl="0">
              <a:lnSpc>
                <a:spcPct val="100000"/>
              </a:lnSpc>
              <a:spcBef>
                <a:spcPts val="480"/>
              </a:spcBef>
              <a:spcAft>
                <a:spcPts val="0"/>
              </a:spcAft>
              <a:buClr>
                <a:srgbClr val="595959"/>
              </a:buClr>
              <a:buSzPts val="2400"/>
              <a:buNone/>
            </a:pPr>
            <a:endParaRPr sz="2400" b="0" i="0" u="none" dirty="0">
              <a:solidFill>
                <a:srgbClr val="0070C0"/>
              </a:solidFill>
              <a:latin typeface="Arial"/>
              <a:ea typeface="Arial"/>
              <a:cs typeface="Arial"/>
              <a:sym typeface="Arial"/>
            </a:endParaRPr>
          </a:p>
          <a:p>
            <a:pPr marL="0" lvl="0" indent="0" algn="l" rtl="0">
              <a:lnSpc>
                <a:spcPct val="100000"/>
              </a:lnSpc>
              <a:spcBef>
                <a:spcPts val="360"/>
              </a:spcBef>
              <a:spcAft>
                <a:spcPts val="0"/>
              </a:spcAft>
              <a:buClr>
                <a:srgbClr val="595959"/>
              </a:buClr>
              <a:buSzPts val="1800"/>
              <a:buNone/>
            </a:pPr>
            <a:endParaRPr sz="1800" b="0" i="0" u="none" dirty="0">
              <a:solidFill>
                <a:schemeClr val="dk1"/>
              </a:solidFill>
              <a:latin typeface="Arial"/>
              <a:ea typeface="Arial"/>
              <a:cs typeface="Arial"/>
              <a:sym typeface="Arial"/>
            </a:endParaRPr>
          </a:p>
          <a:p>
            <a:pPr marL="0" lvl="0" indent="0" algn="l" rtl="0">
              <a:spcBef>
                <a:spcPts val="360"/>
              </a:spcBef>
              <a:spcAft>
                <a:spcPts val="0"/>
              </a:spcAft>
              <a:buClr>
                <a:srgbClr val="595959"/>
              </a:buClr>
              <a:buSzPts val="1800"/>
              <a:buNone/>
            </a:pPr>
            <a:endParaRPr sz="1800" b="0" i="0" u="none" dirty="0">
              <a:solidFill>
                <a:schemeClr val="dk1"/>
              </a:solidFill>
              <a:latin typeface="Arial"/>
              <a:ea typeface="Arial"/>
              <a:cs typeface="Arial"/>
              <a:sym typeface="Arial"/>
            </a:endParaRPr>
          </a:p>
        </p:txBody>
      </p:sp>
      <p:sp>
        <p:nvSpPr>
          <p:cNvPr id="439" name="Google Shape;439;p26"/>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a:solidFill>
                  <a:srgbClr val="898989"/>
                </a:solidFill>
                <a:latin typeface="Trebuchet MS"/>
                <a:ea typeface="Trebuchet MS"/>
                <a:cs typeface="Trebuchet MS"/>
                <a:sym typeface="Trebuchet MS"/>
              </a:rPr>
              <a:t>28</a:t>
            </a:fld>
            <a:endParaRPr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3"/>
          <p:cNvSpPr txBox="1">
            <a:spLocks noGrp="1"/>
          </p:cNvSpPr>
          <p:nvPr>
            <p:ph type="ctrTitle"/>
          </p:nvPr>
        </p:nvSpPr>
        <p:spPr>
          <a:xfrm>
            <a:off x="131975" y="886462"/>
            <a:ext cx="8880049" cy="5250387"/>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rgbClr val="C2203D"/>
              </a:buClr>
              <a:buSzPct val="100000"/>
              <a:buFont typeface="Trebuchet MS"/>
              <a:buNone/>
            </a:pPr>
            <a:br>
              <a:rPr lang="en-US" sz="4800" b="1" i="0" u="none" dirty="0">
                <a:solidFill>
                  <a:srgbClr val="C2203D"/>
                </a:solidFill>
                <a:latin typeface="Trebuchet MS"/>
                <a:ea typeface="Trebuchet MS"/>
                <a:cs typeface="Trebuchet MS"/>
                <a:sym typeface="Trebuchet MS"/>
              </a:rPr>
            </a:br>
            <a:r>
              <a:rPr lang="en-US" sz="4800" dirty="0">
                <a:solidFill>
                  <a:srgbClr val="C00000"/>
                </a:solidFill>
              </a:rPr>
              <a:t>Addressing the Social Determinants of Health: </a:t>
            </a:r>
            <a:br>
              <a:rPr lang="en-US" sz="4800" dirty="0">
                <a:solidFill>
                  <a:srgbClr val="C00000"/>
                </a:solidFill>
              </a:rPr>
            </a:br>
            <a:r>
              <a:rPr lang="en-US" sz="4800" dirty="0">
                <a:solidFill>
                  <a:srgbClr val="C00000"/>
                </a:solidFill>
              </a:rPr>
              <a:t>A Camden Case Study  </a:t>
            </a:r>
            <a:br>
              <a:rPr lang="en-US" sz="2900" b="1" i="0" u="none" dirty="0">
                <a:solidFill>
                  <a:srgbClr val="C00000"/>
                </a:solidFill>
                <a:latin typeface="Trebuchet MS"/>
                <a:ea typeface="Trebuchet MS"/>
                <a:cs typeface="Trebuchet MS"/>
                <a:sym typeface="Trebuchet MS"/>
              </a:rPr>
            </a:br>
            <a:br>
              <a:rPr lang="en-US" sz="2900" b="1" i="0" u="none" dirty="0">
                <a:solidFill>
                  <a:srgbClr val="C00000"/>
                </a:solidFill>
                <a:latin typeface="Trebuchet MS"/>
                <a:ea typeface="Trebuchet MS"/>
                <a:cs typeface="Trebuchet MS"/>
                <a:sym typeface="Trebuchet MS"/>
              </a:rPr>
            </a:br>
            <a:r>
              <a:rPr lang="en-US" sz="4000" b="1" i="0" u="none" dirty="0">
                <a:solidFill>
                  <a:srgbClr val="595959"/>
                </a:solidFill>
                <a:latin typeface="Trebuchet MS"/>
                <a:ea typeface="Trebuchet MS"/>
                <a:cs typeface="Trebuchet MS"/>
                <a:sym typeface="Trebuchet MS"/>
              </a:rPr>
              <a:t>Ms. Dana Redd </a:t>
            </a:r>
            <a:br>
              <a:rPr lang="en-US" sz="4000" b="1" i="0" u="none" dirty="0">
                <a:solidFill>
                  <a:srgbClr val="595959"/>
                </a:solidFill>
                <a:latin typeface="Trebuchet MS"/>
                <a:ea typeface="Trebuchet MS"/>
                <a:cs typeface="Trebuchet MS"/>
                <a:sym typeface="Trebuchet MS"/>
              </a:rPr>
            </a:br>
            <a:r>
              <a:rPr lang="en-US" sz="4000" b="1" i="0" u="none" dirty="0">
                <a:solidFill>
                  <a:srgbClr val="595959"/>
                </a:solidFill>
                <a:latin typeface="Trebuchet MS"/>
                <a:ea typeface="Trebuchet MS"/>
                <a:cs typeface="Trebuchet MS"/>
                <a:sym typeface="Trebuchet MS"/>
              </a:rPr>
              <a:t>President &amp; CEO</a:t>
            </a:r>
            <a:br>
              <a:rPr lang="en-US" sz="4000" b="1" i="0" u="none" dirty="0">
                <a:solidFill>
                  <a:srgbClr val="595959"/>
                </a:solidFill>
                <a:latin typeface="Trebuchet MS"/>
                <a:ea typeface="Trebuchet MS"/>
                <a:cs typeface="Trebuchet MS"/>
                <a:sym typeface="Trebuchet MS"/>
              </a:rPr>
            </a:br>
            <a:r>
              <a:rPr lang="en-US" sz="4000" b="1" i="0" u="none" dirty="0">
                <a:solidFill>
                  <a:srgbClr val="595959"/>
                </a:solidFill>
                <a:latin typeface="Trebuchet MS"/>
                <a:ea typeface="Trebuchet MS"/>
                <a:cs typeface="Trebuchet MS"/>
                <a:sym typeface="Trebuchet MS"/>
              </a:rPr>
              <a:t>Camden community Partnership, Inc. </a:t>
            </a:r>
            <a:br>
              <a:rPr lang="en-US" sz="4800" b="1" i="0" u="none" dirty="0">
                <a:solidFill>
                  <a:srgbClr val="C00000"/>
                </a:solidFill>
                <a:latin typeface="Trebuchet MS"/>
                <a:ea typeface="Trebuchet MS"/>
                <a:cs typeface="Trebuchet MS"/>
                <a:sym typeface="Trebuchet MS"/>
              </a:rPr>
            </a:br>
            <a:br>
              <a:rPr lang="en-US" sz="3600" b="1" i="0" u="none" dirty="0">
                <a:solidFill>
                  <a:srgbClr val="C00000"/>
                </a:solidFill>
                <a:latin typeface="Trebuchet MS"/>
                <a:ea typeface="Trebuchet MS"/>
                <a:cs typeface="Trebuchet MS"/>
                <a:sym typeface="Trebuchet MS"/>
              </a:rPr>
            </a:br>
            <a:br>
              <a:rPr lang="en-US" sz="3600" b="1" i="0" u="none" dirty="0">
                <a:solidFill>
                  <a:srgbClr val="C2203D"/>
                </a:solidFill>
                <a:latin typeface="Trebuchet MS"/>
                <a:ea typeface="Trebuchet MS"/>
                <a:cs typeface="Trebuchet MS"/>
                <a:sym typeface="Trebuchet MS"/>
              </a:rPr>
            </a:br>
            <a:endParaRPr dirty="0"/>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27"/>
          <p:cNvSpPr txBox="1">
            <a:spLocks noGrp="1"/>
          </p:cNvSpPr>
          <p:nvPr>
            <p:ph type="ctrTitle"/>
          </p:nvPr>
        </p:nvSpPr>
        <p:spPr>
          <a:xfrm>
            <a:off x="484187" y="2106612"/>
            <a:ext cx="8305800" cy="1470025"/>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rgbClr val="C2203D"/>
              </a:buClr>
              <a:buSzPts val="4800"/>
              <a:buFont typeface="Trebuchet MS"/>
              <a:buNone/>
            </a:pPr>
            <a:br>
              <a:rPr lang="en-US" sz="4800" b="1" i="0" u="none" dirty="0">
                <a:solidFill>
                  <a:srgbClr val="C2203D"/>
                </a:solidFill>
                <a:latin typeface="Trebuchet MS"/>
                <a:ea typeface="Trebuchet MS"/>
                <a:cs typeface="Trebuchet MS"/>
                <a:sym typeface="Trebuchet MS"/>
              </a:rPr>
            </a:br>
            <a:r>
              <a:rPr lang="en-US" sz="4800" b="1" i="0" u="none" dirty="0">
                <a:solidFill>
                  <a:srgbClr val="C00000"/>
                </a:solidFill>
                <a:latin typeface="Trebuchet MS"/>
                <a:ea typeface="Trebuchet MS"/>
                <a:cs typeface="Trebuchet MS"/>
                <a:sym typeface="Trebuchet MS"/>
              </a:rPr>
              <a:t>Thank You!  </a:t>
            </a:r>
            <a:br>
              <a:rPr lang="en-US" sz="3600" b="1" i="0" u="none" dirty="0">
                <a:solidFill>
                  <a:srgbClr val="C00000"/>
                </a:solidFill>
                <a:latin typeface="Trebuchet MS"/>
                <a:ea typeface="Trebuchet MS"/>
                <a:cs typeface="Trebuchet MS"/>
                <a:sym typeface="Trebuchet MS"/>
              </a:rPr>
            </a:br>
            <a:br>
              <a:rPr lang="en-US" sz="3600" b="1" i="0" u="none" dirty="0">
                <a:solidFill>
                  <a:srgbClr val="C2203D"/>
                </a:solidFill>
                <a:latin typeface="Trebuchet MS"/>
                <a:ea typeface="Trebuchet MS"/>
                <a:cs typeface="Trebuchet MS"/>
                <a:sym typeface="Trebuchet MS"/>
              </a:rPr>
            </a:br>
            <a:endParaRPr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ctrTitle"/>
          </p:nvPr>
        </p:nvSpPr>
        <p:spPr>
          <a:xfrm>
            <a:off x="484187" y="1404937"/>
            <a:ext cx="8305800" cy="1470025"/>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rgbClr val="C2203D"/>
              </a:buClr>
              <a:buSzPts val="4800"/>
              <a:buFont typeface="Trebuchet MS"/>
              <a:buNone/>
            </a:pPr>
            <a:br>
              <a:rPr lang="en-US" sz="4800" b="1" i="0" u="none" dirty="0">
                <a:solidFill>
                  <a:srgbClr val="C2203D"/>
                </a:solidFill>
                <a:latin typeface="Trebuchet MS"/>
                <a:ea typeface="Trebuchet MS"/>
                <a:cs typeface="Trebuchet MS"/>
                <a:sym typeface="Trebuchet MS"/>
              </a:rPr>
            </a:br>
            <a:r>
              <a:rPr lang="en-US" sz="4800" b="1" i="0" u="none" dirty="0">
                <a:solidFill>
                  <a:srgbClr val="C00000"/>
                </a:solidFill>
                <a:latin typeface="Trebuchet MS"/>
                <a:ea typeface="Trebuchet MS"/>
                <a:cs typeface="Trebuchet MS"/>
                <a:sym typeface="Trebuchet MS"/>
              </a:rPr>
              <a:t>Faculty Assembly Update </a:t>
            </a:r>
            <a:br>
              <a:rPr lang="en-US" sz="3600" b="1" i="0" u="none" dirty="0">
                <a:solidFill>
                  <a:srgbClr val="C00000"/>
                </a:solidFill>
                <a:latin typeface="Trebuchet MS"/>
                <a:ea typeface="Trebuchet MS"/>
                <a:cs typeface="Trebuchet MS"/>
                <a:sym typeface="Trebuchet MS"/>
              </a:rPr>
            </a:br>
            <a:br>
              <a:rPr lang="en-US" sz="3600" b="1" i="0" u="none" dirty="0">
                <a:solidFill>
                  <a:srgbClr val="C2203D"/>
                </a:solidFill>
                <a:latin typeface="Trebuchet MS"/>
                <a:ea typeface="Trebuchet MS"/>
                <a:cs typeface="Trebuchet MS"/>
                <a:sym typeface="Trebuchet MS"/>
              </a:rPr>
            </a:br>
            <a:endParaRPr dirty="0"/>
          </a:p>
        </p:txBody>
      </p:sp>
      <p:sp>
        <p:nvSpPr>
          <p:cNvPr id="132" name="Google Shape;132;p4"/>
          <p:cNvSpPr txBox="1">
            <a:spLocks noGrp="1"/>
          </p:cNvSpPr>
          <p:nvPr>
            <p:ph type="subTitle" idx="1"/>
          </p:nvPr>
        </p:nvSpPr>
        <p:spPr>
          <a:xfrm>
            <a:off x="674687" y="3324225"/>
            <a:ext cx="7924800" cy="2057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595959"/>
              </a:buClr>
              <a:buSzPts val="3200"/>
              <a:buNone/>
            </a:pPr>
            <a:r>
              <a:rPr lang="en-US" sz="3200" b="1" i="0" u="none" dirty="0">
                <a:solidFill>
                  <a:srgbClr val="595959"/>
                </a:solidFill>
                <a:latin typeface="Trebuchet MS"/>
                <a:ea typeface="Trebuchet MS"/>
                <a:cs typeface="Trebuchet MS"/>
                <a:sym typeface="Trebuchet MS"/>
              </a:rPr>
              <a:t>Roland Schwarting, M.D.</a:t>
            </a:r>
            <a:endParaRPr dirty="0"/>
          </a:p>
          <a:p>
            <a:pPr marL="0" lvl="0" indent="0" algn="ctr" rtl="0">
              <a:lnSpc>
                <a:spcPct val="100000"/>
              </a:lnSpc>
              <a:spcBef>
                <a:spcPts val="600"/>
              </a:spcBef>
              <a:spcAft>
                <a:spcPts val="0"/>
              </a:spcAft>
              <a:buClr>
                <a:srgbClr val="595959"/>
              </a:buClr>
              <a:buSzPts val="3200"/>
              <a:buNone/>
            </a:pPr>
            <a:r>
              <a:rPr lang="en-US" sz="3200" b="1" i="0" u="none" dirty="0">
                <a:solidFill>
                  <a:srgbClr val="595959"/>
                </a:solidFill>
                <a:latin typeface="Trebuchet MS"/>
                <a:ea typeface="Trebuchet MS"/>
                <a:cs typeface="Trebuchet MS"/>
                <a:sym typeface="Trebuchet MS"/>
              </a:rPr>
              <a:t>Faculty Assembly President</a:t>
            </a:r>
            <a:endParaRPr dirty="0"/>
          </a:p>
          <a:p>
            <a:pPr marL="0" lvl="0" indent="0" algn="ctr" rtl="0">
              <a:lnSpc>
                <a:spcPct val="100000"/>
              </a:lnSpc>
              <a:spcBef>
                <a:spcPts val="600"/>
              </a:spcBef>
              <a:spcAft>
                <a:spcPts val="0"/>
              </a:spcAft>
              <a:buClr>
                <a:srgbClr val="595959"/>
              </a:buClr>
              <a:buSzPts val="3200"/>
              <a:buNone/>
            </a:pPr>
            <a:r>
              <a:rPr lang="en-US" sz="3200" b="1" i="0" u="none" dirty="0">
                <a:solidFill>
                  <a:srgbClr val="595959"/>
                </a:solidFill>
                <a:latin typeface="Trebuchet MS"/>
                <a:ea typeface="Trebuchet MS"/>
                <a:cs typeface="Trebuchet MS"/>
                <a:sym typeface="Trebuchet MS"/>
              </a:rPr>
              <a:t>Professor of Pathology</a:t>
            </a:r>
            <a:br>
              <a:rPr lang="en-US" sz="3200" b="1" i="0" u="none" dirty="0">
                <a:solidFill>
                  <a:schemeClr val="dk1"/>
                </a:solidFill>
                <a:latin typeface="Trebuchet MS"/>
                <a:ea typeface="Trebuchet MS"/>
                <a:cs typeface="Trebuchet MS"/>
                <a:sym typeface="Trebuchet MS"/>
              </a:rPr>
            </a:br>
            <a:endParaRPr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5"/>
          <p:cNvSpPr txBox="1">
            <a:spLocks noGrp="1"/>
          </p:cNvSpPr>
          <p:nvPr>
            <p:ph type="title"/>
          </p:nvPr>
        </p:nvSpPr>
        <p:spPr>
          <a:xfrm>
            <a:off x="649287" y="327025"/>
            <a:ext cx="7885112"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C00000"/>
              </a:buClr>
              <a:buSzPts val="3200"/>
              <a:buFont typeface="Arial"/>
              <a:buNone/>
            </a:pPr>
            <a:r>
              <a:rPr lang="en-US" sz="3200" b="1" i="0" u="none" dirty="0">
                <a:solidFill>
                  <a:srgbClr val="C00000"/>
                </a:solidFill>
                <a:latin typeface="Arial"/>
                <a:ea typeface="Arial"/>
                <a:cs typeface="Arial"/>
                <a:sym typeface="Arial"/>
              </a:rPr>
              <a:t>Faculty Assembly Executive Members  </a:t>
            </a:r>
            <a:endParaRPr dirty="0"/>
          </a:p>
        </p:txBody>
      </p:sp>
      <p:sp>
        <p:nvSpPr>
          <p:cNvPr id="138" name="Google Shape;138;p5"/>
          <p:cNvSpPr txBox="1">
            <a:spLocks noGrp="1"/>
          </p:cNvSpPr>
          <p:nvPr>
            <p:ph type="body" idx="1"/>
          </p:nvPr>
        </p:nvSpPr>
        <p:spPr>
          <a:xfrm>
            <a:off x="284162" y="1355725"/>
            <a:ext cx="8671302" cy="433387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70C0"/>
              </a:buClr>
              <a:buSzPts val="2000"/>
              <a:buNone/>
            </a:pPr>
            <a:r>
              <a:rPr lang="en-US" sz="2000" b="1" i="0" u="none" dirty="0">
                <a:solidFill>
                  <a:srgbClr val="0070C0"/>
                </a:solidFill>
                <a:latin typeface="Arial"/>
                <a:ea typeface="Arial"/>
                <a:cs typeface="Arial"/>
                <a:sym typeface="Arial"/>
              </a:rPr>
              <a:t>President:  </a:t>
            </a:r>
            <a:r>
              <a:rPr lang="en-US" sz="1800" b="0" i="0" u="none" dirty="0">
                <a:solidFill>
                  <a:schemeClr val="dk1"/>
                </a:solidFill>
                <a:latin typeface="Arial"/>
                <a:ea typeface="Arial"/>
                <a:cs typeface="Arial"/>
                <a:sym typeface="Arial"/>
              </a:rPr>
              <a:t>Roland Schwarting, MD, Professor of Pathology</a:t>
            </a:r>
            <a:endParaRPr sz="1800" dirty="0"/>
          </a:p>
          <a:p>
            <a:pPr marL="0" lvl="0" indent="0" algn="l" rtl="0">
              <a:lnSpc>
                <a:spcPct val="100000"/>
              </a:lnSpc>
              <a:spcBef>
                <a:spcPts val="1200"/>
              </a:spcBef>
              <a:spcAft>
                <a:spcPts val="0"/>
              </a:spcAft>
              <a:buClr>
                <a:srgbClr val="0070C0"/>
              </a:buClr>
              <a:buSzPts val="2000"/>
              <a:buNone/>
            </a:pPr>
            <a:r>
              <a:rPr lang="en-US" sz="2000" b="1" i="0" u="none" dirty="0">
                <a:solidFill>
                  <a:srgbClr val="0070C0"/>
                </a:solidFill>
                <a:latin typeface="Arial"/>
                <a:ea typeface="Arial"/>
                <a:cs typeface="Arial"/>
                <a:sym typeface="Arial"/>
              </a:rPr>
              <a:t>Vice President: </a:t>
            </a:r>
            <a:r>
              <a:rPr lang="en-US" sz="1800" dirty="0">
                <a:solidFill>
                  <a:schemeClr val="dk1"/>
                </a:solidFill>
                <a:latin typeface="Arial"/>
                <a:ea typeface="Arial"/>
                <a:cs typeface="Arial"/>
                <a:sym typeface="Arial"/>
              </a:rPr>
              <a:t>Manoj Pandey</a:t>
            </a:r>
            <a:r>
              <a:rPr lang="en-US" sz="1800" b="0" i="0" u="none" dirty="0">
                <a:solidFill>
                  <a:schemeClr val="dk1"/>
                </a:solidFill>
                <a:latin typeface="Arial"/>
                <a:ea typeface="Arial"/>
                <a:cs typeface="Arial"/>
                <a:sym typeface="Arial"/>
              </a:rPr>
              <a:t>, PhD, Associate Professor of Biomedical Sciences </a:t>
            </a:r>
            <a:endParaRPr sz="1800" dirty="0"/>
          </a:p>
          <a:p>
            <a:pPr marL="0" lvl="0" indent="0" algn="l" rtl="0">
              <a:lnSpc>
                <a:spcPct val="100000"/>
              </a:lnSpc>
              <a:spcBef>
                <a:spcPts val="1200"/>
              </a:spcBef>
              <a:spcAft>
                <a:spcPts val="0"/>
              </a:spcAft>
              <a:buClr>
                <a:srgbClr val="0070C0"/>
              </a:buClr>
              <a:buSzPts val="2000"/>
              <a:buNone/>
            </a:pPr>
            <a:r>
              <a:rPr lang="en-US" sz="2000" b="1" i="0" u="none" dirty="0">
                <a:solidFill>
                  <a:srgbClr val="0070C0"/>
                </a:solidFill>
                <a:latin typeface="Arial"/>
                <a:ea typeface="Arial"/>
                <a:cs typeface="Arial"/>
                <a:sym typeface="Arial"/>
              </a:rPr>
              <a:t>Secretary:  </a:t>
            </a:r>
            <a:r>
              <a:rPr lang="en-US" sz="1800" b="0" i="0" u="none" dirty="0">
                <a:solidFill>
                  <a:schemeClr val="dk1"/>
                </a:solidFill>
                <a:latin typeface="Arial"/>
                <a:ea typeface="Arial"/>
                <a:cs typeface="Arial"/>
                <a:sym typeface="Arial"/>
              </a:rPr>
              <a:t>Eric Behling, Assistant Professor of Pathology </a:t>
            </a:r>
            <a:endParaRPr sz="1800" dirty="0"/>
          </a:p>
          <a:p>
            <a:pPr marL="0" lvl="0" indent="0" algn="l" rtl="0">
              <a:lnSpc>
                <a:spcPct val="100000"/>
              </a:lnSpc>
              <a:spcBef>
                <a:spcPts val="1200"/>
              </a:spcBef>
              <a:spcAft>
                <a:spcPts val="0"/>
              </a:spcAft>
              <a:buClr>
                <a:srgbClr val="0070C0"/>
              </a:buClr>
              <a:buSzPts val="2000"/>
              <a:buNone/>
            </a:pPr>
            <a:r>
              <a:rPr lang="en-US" sz="2000" b="1" i="0" u="none" dirty="0">
                <a:solidFill>
                  <a:srgbClr val="0070C0"/>
                </a:solidFill>
                <a:latin typeface="Arial"/>
                <a:ea typeface="Arial"/>
                <a:cs typeface="Arial"/>
                <a:sym typeface="Arial"/>
              </a:rPr>
              <a:t>Past President:  </a:t>
            </a:r>
            <a:r>
              <a:rPr lang="en-US" sz="1800" b="0" i="0" u="none" dirty="0">
                <a:solidFill>
                  <a:schemeClr val="dk1"/>
                </a:solidFill>
                <a:latin typeface="Arial"/>
                <a:ea typeface="Arial"/>
                <a:cs typeface="Arial"/>
                <a:sym typeface="Arial"/>
              </a:rPr>
              <a:t>Michael DiSanto, PhD, Professor of Biomedical Sciences</a:t>
            </a:r>
            <a:endParaRPr sz="1800" dirty="0"/>
          </a:p>
          <a:p>
            <a:pPr marL="0" lvl="0" indent="0" algn="l" rtl="0">
              <a:lnSpc>
                <a:spcPct val="100000"/>
              </a:lnSpc>
              <a:spcBef>
                <a:spcPts val="1200"/>
              </a:spcBef>
              <a:spcAft>
                <a:spcPts val="0"/>
              </a:spcAft>
              <a:buClr>
                <a:srgbClr val="0070C0"/>
              </a:buClr>
              <a:buSzPts val="2000"/>
              <a:buNone/>
            </a:pPr>
            <a:r>
              <a:rPr lang="en-US" sz="2000" b="1" i="0" u="none" dirty="0">
                <a:solidFill>
                  <a:srgbClr val="0070C0"/>
                </a:solidFill>
                <a:latin typeface="Arial"/>
                <a:ea typeface="Arial"/>
                <a:cs typeface="Arial"/>
                <a:sym typeface="Arial"/>
              </a:rPr>
              <a:t>Officers:</a:t>
            </a:r>
            <a:endParaRPr dirty="0"/>
          </a:p>
          <a:p>
            <a:pPr marL="0" lvl="0" indent="0" algn="l" rtl="0">
              <a:lnSpc>
                <a:spcPct val="100000"/>
              </a:lnSpc>
              <a:spcBef>
                <a:spcPts val="1200"/>
              </a:spcBef>
              <a:spcAft>
                <a:spcPts val="0"/>
              </a:spcAft>
              <a:buClr>
                <a:schemeClr val="dk1"/>
              </a:buClr>
              <a:buSzPts val="2000"/>
              <a:buNone/>
            </a:pPr>
            <a:r>
              <a:rPr lang="en-US" sz="2000" b="0" i="0" u="none" dirty="0">
                <a:solidFill>
                  <a:schemeClr val="dk1"/>
                </a:solidFill>
                <a:latin typeface="Arial"/>
                <a:ea typeface="Arial"/>
                <a:cs typeface="Arial"/>
                <a:sym typeface="Arial"/>
              </a:rPr>
              <a:t>	</a:t>
            </a:r>
            <a:r>
              <a:rPr lang="en-US" sz="1800" b="0" i="0" u="none" dirty="0">
                <a:solidFill>
                  <a:schemeClr val="dk1"/>
                </a:solidFill>
                <a:latin typeface="Arial"/>
                <a:ea typeface="Arial"/>
                <a:cs typeface="Arial"/>
                <a:sym typeface="Arial"/>
              </a:rPr>
              <a:t>Kevin Currie, PhD, Associate Professor of Biomedical Sciences </a:t>
            </a:r>
            <a:endParaRPr sz="1800" dirty="0"/>
          </a:p>
          <a:p>
            <a:pPr marL="0" lvl="0" indent="0" algn="l" rtl="0">
              <a:lnSpc>
                <a:spcPct val="100000"/>
              </a:lnSpc>
              <a:spcBef>
                <a:spcPts val="1200"/>
              </a:spcBef>
              <a:spcAft>
                <a:spcPts val="0"/>
              </a:spcAft>
              <a:buClr>
                <a:schemeClr val="dk1"/>
              </a:buClr>
              <a:buSzPts val="2000"/>
              <a:buNone/>
            </a:pPr>
            <a:r>
              <a:rPr lang="en-US" sz="1800" b="0" i="0" u="none" dirty="0">
                <a:solidFill>
                  <a:schemeClr val="dk1"/>
                </a:solidFill>
                <a:latin typeface="Arial"/>
                <a:ea typeface="Arial"/>
                <a:cs typeface="Arial"/>
                <a:sym typeface="Arial"/>
              </a:rPr>
              <a:t>	Joanne Mazzarelli, MD, Assistant Professor of Medicine</a:t>
            </a:r>
            <a:endParaRPr sz="1800" dirty="0"/>
          </a:p>
          <a:p>
            <a:pPr marL="0" lvl="0" indent="0" algn="l" rtl="0">
              <a:lnSpc>
                <a:spcPct val="100000"/>
              </a:lnSpc>
              <a:spcBef>
                <a:spcPts val="1200"/>
              </a:spcBef>
              <a:spcAft>
                <a:spcPts val="0"/>
              </a:spcAft>
              <a:buClr>
                <a:schemeClr val="dk1"/>
              </a:buClr>
              <a:buSzPts val="2000"/>
              <a:buNone/>
            </a:pPr>
            <a:r>
              <a:rPr lang="en-US" sz="1800" b="0" i="0" u="none" dirty="0">
                <a:solidFill>
                  <a:schemeClr val="dk1"/>
                </a:solidFill>
                <a:latin typeface="Arial"/>
                <a:ea typeface="Arial"/>
                <a:cs typeface="Arial"/>
                <a:sym typeface="Arial"/>
              </a:rPr>
              <a:t> </a:t>
            </a:r>
            <a:endParaRPr sz="1800" dirty="0"/>
          </a:p>
          <a:p>
            <a:pPr marL="0" indent="0">
              <a:spcBef>
                <a:spcPts val="1200"/>
              </a:spcBef>
            </a:pPr>
            <a:r>
              <a:rPr lang="en-US" sz="2000" b="1" i="0" u="none" dirty="0">
                <a:solidFill>
                  <a:srgbClr val="0070C0"/>
                </a:solidFill>
                <a:latin typeface="Arial"/>
                <a:ea typeface="Arial"/>
                <a:cs typeface="Arial"/>
                <a:sym typeface="Arial"/>
              </a:rPr>
              <a:t>Staff:  </a:t>
            </a:r>
            <a:r>
              <a:rPr lang="en-US" sz="2000" dirty="0">
                <a:solidFill>
                  <a:schemeClr val="dk1"/>
                </a:solidFill>
                <a:latin typeface="Arial"/>
                <a:ea typeface="Arial"/>
                <a:cs typeface="Arial"/>
                <a:sym typeface="Arial"/>
              </a:rPr>
              <a:t>Anne Peatman, MBA, Director, Faculty Affairs </a:t>
            </a:r>
            <a:endParaRPr lang="en-US" sz="2000" dirty="0"/>
          </a:p>
          <a:p>
            <a:pPr marL="0" lvl="0" indent="0" algn="l" rtl="0">
              <a:lnSpc>
                <a:spcPct val="100000"/>
              </a:lnSpc>
              <a:spcBef>
                <a:spcPts val="1200"/>
              </a:spcBef>
              <a:spcAft>
                <a:spcPts val="0"/>
              </a:spcAft>
              <a:buClr>
                <a:srgbClr val="595959"/>
              </a:buClr>
              <a:buSzPts val="2400"/>
              <a:buNone/>
            </a:pPr>
            <a:endParaRPr sz="2400" b="0" i="0" u="none" dirty="0">
              <a:solidFill>
                <a:srgbClr val="0070C0"/>
              </a:solidFill>
              <a:latin typeface="Arial"/>
              <a:ea typeface="Arial"/>
              <a:cs typeface="Arial"/>
              <a:sym typeface="Arial"/>
            </a:endParaRPr>
          </a:p>
          <a:p>
            <a:pPr marL="0" lvl="0" indent="0" algn="l" rtl="0">
              <a:spcBef>
                <a:spcPts val="1680"/>
              </a:spcBef>
              <a:spcAft>
                <a:spcPts val="0"/>
              </a:spcAft>
              <a:buClr>
                <a:srgbClr val="595959"/>
              </a:buClr>
              <a:buSzPts val="2400"/>
              <a:buNone/>
            </a:pPr>
            <a:endParaRPr sz="2400" b="0" i="0" u="none" dirty="0">
              <a:solidFill>
                <a:srgbClr val="0070C0"/>
              </a:solidFill>
              <a:latin typeface="Arial"/>
              <a:ea typeface="Arial"/>
              <a:cs typeface="Arial"/>
              <a:sym typeface="Arial"/>
            </a:endParaRPr>
          </a:p>
        </p:txBody>
      </p:sp>
      <p:sp>
        <p:nvSpPr>
          <p:cNvPr id="139" name="Google Shape;139;p5"/>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strike="noStrike" cap="none">
                <a:solidFill>
                  <a:srgbClr val="898989"/>
                </a:solidFill>
                <a:latin typeface="Trebuchet MS"/>
                <a:ea typeface="Trebuchet MS"/>
                <a:cs typeface="Trebuchet MS"/>
                <a:sym typeface="Trebuchet MS"/>
              </a:rPr>
              <a:t>4</a:t>
            </a:fld>
            <a:endParaRPr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6"/>
          <p:cNvSpPr txBox="1">
            <a:spLocks noGrp="1"/>
          </p:cNvSpPr>
          <p:nvPr>
            <p:ph type="title"/>
          </p:nvPr>
        </p:nvSpPr>
        <p:spPr>
          <a:xfrm>
            <a:off x="649287" y="327025"/>
            <a:ext cx="7885112"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C00000"/>
              </a:buClr>
              <a:buSzPts val="3200"/>
              <a:buFont typeface="Arial"/>
              <a:buNone/>
            </a:pPr>
            <a:r>
              <a:rPr lang="en-US" sz="3200" b="1" i="0" u="none" dirty="0">
                <a:solidFill>
                  <a:srgbClr val="C00000"/>
                </a:solidFill>
                <a:latin typeface="Arial"/>
                <a:ea typeface="Arial"/>
                <a:cs typeface="Arial"/>
                <a:sym typeface="Arial"/>
              </a:rPr>
              <a:t>Admissions Committee</a:t>
            </a:r>
            <a:endParaRPr dirty="0"/>
          </a:p>
        </p:txBody>
      </p:sp>
      <p:sp>
        <p:nvSpPr>
          <p:cNvPr id="145" name="Google Shape;145;p6"/>
          <p:cNvSpPr txBox="1">
            <a:spLocks noGrp="1"/>
          </p:cNvSpPr>
          <p:nvPr>
            <p:ph type="body" idx="1"/>
          </p:nvPr>
        </p:nvSpPr>
        <p:spPr>
          <a:xfrm>
            <a:off x="666750" y="1527142"/>
            <a:ext cx="7808912" cy="4829208"/>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70C0"/>
              </a:buClr>
              <a:buSzPts val="2400"/>
              <a:buNone/>
            </a:pPr>
            <a:r>
              <a:rPr lang="en-US" sz="2400" b="0" i="0" u="none" dirty="0">
                <a:solidFill>
                  <a:srgbClr val="0070C0"/>
                </a:solidFill>
                <a:latin typeface="Arial"/>
                <a:ea typeface="Arial"/>
                <a:cs typeface="Arial"/>
                <a:sym typeface="Arial"/>
              </a:rPr>
              <a:t>2022-2023 Highlights of Committee Work </a:t>
            </a:r>
            <a:endParaRPr dirty="0"/>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Selection of students for the Class of 2027</a:t>
            </a:r>
          </a:p>
          <a:p>
            <a:pPr marL="457200" lvl="1" indent="0">
              <a:defRPr/>
            </a:pPr>
            <a:r>
              <a:rPr lang="en-US" dirty="0">
                <a:solidFill>
                  <a:schemeClr val="tx1"/>
                </a:solidFill>
                <a:latin typeface="Arial" panose="020B0604020202020204" pitchFamily="34" charset="0"/>
                <a:cs typeface="Arial" panose="020B0604020202020204" pitchFamily="34" charset="0"/>
              </a:rPr>
              <a:t>	 (4558 applications received) </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18 committee meetings &amp; 16 interview days </a:t>
            </a:r>
          </a:p>
          <a:p>
            <a:pPr marL="457200" lvl="1" indent="0">
              <a:defRPr/>
            </a:pPr>
            <a:r>
              <a:rPr lang="en-US" dirty="0">
                <a:solidFill>
                  <a:schemeClr val="tx1"/>
                </a:solidFill>
                <a:latin typeface="Arial" panose="020B0604020202020204" pitchFamily="34" charset="0"/>
                <a:cs typeface="Arial" panose="020B0604020202020204" pitchFamily="34" charset="0"/>
              </a:rPr>
              <a:t>	(348 candidates interviewed)</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2 open houses for accepted students</a:t>
            </a:r>
          </a:p>
          <a:p>
            <a:pPr marL="0" lvl="0" indent="0" algn="l" rtl="0">
              <a:lnSpc>
                <a:spcPct val="100000"/>
              </a:lnSpc>
              <a:spcBef>
                <a:spcPts val="0"/>
              </a:spcBef>
              <a:spcAft>
                <a:spcPts val="0"/>
              </a:spcAft>
              <a:buClr>
                <a:schemeClr val="dk1"/>
              </a:buClr>
              <a:buSzPts val="2400"/>
            </a:pPr>
            <a:endParaRPr lang="en-US" sz="2400" b="0" i="0" u="none" dirty="0">
              <a:solidFill>
                <a:schemeClr val="dk1"/>
              </a:solidFill>
              <a:latin typeface="Arial"/>
              <a:ea typeface="Arial"/>
              <a:cs typeface="Arial"/>
              <a:sym typeface="Arial"/>
            </a:endParaRPr>
          </a:p>
          <a:p>
            <a:pPr marL="0" lvl="0" indent="0" algn="l" rtl="0">
              <a:lnSpc>
                <a:spcPct val="100000"/>
              </a:lnSpc>
              <a:spcBef>
                <a:spcPts val="0"/>
              </a:spcBef>
              <a:spcAft>
                <a:spcPts val="0"/>
              </a:spcAft>
              <a:buClr>
                <a:srgbClr val="0070C0"/>
              </a:buClr>
              <a:buSzPts val="2400"/>
              <a:buNone/>
            </a:pPr>
            <a:r>
              <a:rPr lang="en-US" b="0" i="0" u="none" dirty="0">
                <a:solidFill>
                  <a:srgbClr val="0070C0"/>
                </a:solidFill>
                <a:latin typeface="Arial"/>
                <a:ea typeface="Arial"/>
                <a:cs typeface="Arial"/>
                <a:sym typeface="Arial"/>
              </a:rPr>
              <a:t>CMSRU Class of 2027 metrics:</a:t>
            </a:r>
            <a:endParaRPr lang="en-US" dirty="0"/>
          </a:p>
          <a:p>
            <a:pPr marL="457200" lvl="1" indent="-127000">
              <a:spcBef>
                <a:spcPts val="400"/>
              </a:spcBef>
              <a:buClr>
                <a:schemeClr val="dk1"/>
              </a:buClr>
              <a:buSzPts val="2000"/>
              <a:buFont typeface="Arial"/>
              <a:buChar char="•"/>
            </a:pPr>
            <a:r>
              <a:rPr lang="en-US" dirty="0">
                <a:solidFill>
                  <a:schemeClr val="dk1"/>
                </a:solidFill>
                <a:latin typeface="Arial"/>
                <a:ea typeface="Arial"/>
                <a:cs typeface="Arial"/>
                <a:sym typeface="Arial"/>
              </a:rPr>
              <a:t>Expected class size – 112 </a:t>
            </a:r>
            <a:endParaRPr lang="en-US" b="0" i="0" u="none" dirty="0">
              <a:solidFill>
                <a:schemeClr val="dk1"/>
              </a:solidFill>
              <a:latin typeface="Arial"/>
              <a:ea typeface="Arial"/>
              <a:cs typeface="Arial"/>
              <a:sym typeface="Arial"/>
            </a:endParaRPr>
          </a:p>
          <a:p>
            <a:pPr marL="457200" lvl="1" indent="-127000">
              <a:spcBef>
                <a:spcPts val="400"/>
              </a:spcBef>
              <a:buClr>
                <a:schemeClr val="dk1"/>
              </a:buClr>
              <a:buSzPts val="2000"/>
              <a:buFont typeface="Arial"/>
              <a:buChar char="•"/>
            </a:pPr>
            <a:r>
              <a:rPr lang="en-US" b="0" i="0" u="none" dirty="0">
                <a:solidFill>
                  <a:schemeClr val="dk1"/>
                </a:solidFill>
                <a:latin typeface="Arial"/>
                <a:ea typeface="Arial"/>
                <a:cs typeface="Arial"/>
                <a:sym typeface="Arial"/>
              </a:rPr>
              <a:t>Approximately 77% of accepted students from NJ </a:t>
            </a:r>
            <a:endParaRPr lang="en-US" dirty="0"/>
          </a:p>
          <a:p>
            <a:pPr marL="457200" lvl="1" indent="-127000">
              <a:spcBef>
                <a:spcPts val="400"/>
              </a:spcBef>
              <a:buClr>
                <a:schemeClr val="dk1"/>
              </a:buClr>
              <a:buSzPts val="2000"/>
              <a:buFont typeface="Arial"/>
              <a:buChar char="•"/>
            </a:pPr>
            <a:r>
              <a:rPr lang="en-US" b="0" i="0" u="none" dirty="0">
                <a:solidFill>
                  <a:schemeClr val="dk1"/>
                </a:solidFill>
                <a:latin typeface="Arial"/>
                <a:ea typeface="Arial"/>
                <a:cs typeface="Arial"/>
                <a:sym typeface="Arial"/>
              </a:rPr>
              <a:t>Average overall GPA – 3.89</a:t>
            </a:r>
            <a:endParaRPr lang="en-US" dirty="0"/>
          </a:p>
          <a:p>
            <a:pPr marL="457200" lvl="1" indent="-127000">
              <a:spcBef>
                <a:spcPts val="400"/>
              </a:spcBef>
              <a:buClr>
                <a:schemeClr val="dk1"/>
              </a:buClr>
              <a:buSzPts val="2000"/>
              <a:buFont typeface="Arial"/>
              <a:buChar char="•"/>
            </a:pPr>
            <a:r>
              <a:rPr lang="en-US" b="0" i="0" u="none" dirty="0">
                <a:solidFill>
                  <a:schemeClr val="dk1"/>
                </a:solidFill>
                <a:latin typeface="Arial"/>
                <a:ea typeface="Arial"/>
                <a:cs typeface="Arial"/>
                <a:sym typeface="Arial"/>
              </a:rPr>
              <a:t>Average science GPA – 3.78</a:t>
            </a:r>
            <a:endParaRPr lang="en-US" dirty="0"/>
          </a:p>
          <a:p>
            <a:pPr marL="457200" lvl="1" indent="-127000">
              <a:spcBef>
                <a:spcPts val="400"/>
              </a:spcBef>
              <a:buClr>
                <a:schemeClr val="dk1"/>
              </a:buClr>
              <a:buSzPts val="2000"/>
              <a:buFont typeface="Arial"/>
              <a:buChar char="•"/>
            </a:pPr>
            <a:r>
              <a:rPr lang="en-US" b="0" i="0" u="none" dirty="0">
                <a:solidFill>
                  <a:schemeClr val="dk1"/>
                </a:solidFill>
                <a:latin typeface="Arial"/>
                <a:ea typeface="Arial"/>
                <a:cs typeface="Arial"/>
                <a:sym typeface="Arial"/>
              </a:rPr>
              <a:t>Average MCAT – 513 (83%ile)</a:t>
            </a:r>
            <a:endParaRPr lang="en-US" dirty="0"/>
          </a:p>
          <a:p>
            <a:pPr marL="0" lvl="0" indent="-152400" algn="l" rtl="0">
              <a:lnSpc>
                <a:spcPct val="100000"/>
              </a:lnSpc>
              <a:spcBef>
                <a:spcPts val="1200"/>
              </a:spcBef>
              <a:spcAft>
                <a:spcPts val="0"/>
              </a:spcAft>
              <a:buClr>
                <a:schemeClr val="dk1"/>
              </a:buClr>
              <a:buSzPts val="2400"/>
              <a:buFont typeface="Arial"/>
              <a:buChar char="•"/>
            </a:pPr>
            <a:endParaRPr dirty="0"/>
          </a:p>
          <a:p>
            <a:pPr marL="0" lvl="0" indent="0" algn="l" rtl="0">
              <a:lnSpc>
                <a:spcPct val="100000"/>
              </a:lnSpc>
              <a:spcBef>
                <a:spcPts val="1680"/>
              </a:spcBef>
              <a:spcAft>
                <a:spcPts val="0"/>
              </a:spcAft>
              <a:buClr>
                <a:srgbClr val="595959"/>
              </a:buClr>
              <a:buSzPts val="2400"/>
              <a:buNone/>
            </a:pPr>
            <a:endParaRPr sz="2400" b="0" i="0" u="none" dirty="0">
              <a:solidFill>
                <a:schemeClr val="dk1"/>
              </a:solidFill>
              <a:latin typeface="Arial"/>
              <a:ea typeface="Arial"/>
              <a:cs typeface="Arial"/>
              <a:sym typeface="Arial"/>
            </a:endParaRPr>
          </a:p>
          <a:p>
            <a:pPr marL="0" lvl="0" indent="0" algn="l" rtl="0">
              <a:lnSpc>
                <a:spcPct val="100000"/>
              </a:lnSpc>
              <a:spcBef>
                <a:spcPts val="480"/>
              </a:spcBef>
              <a:spcAft>
                <a:spcPts val="0"/>
              </a:spcAft>
              <a:buClr>
                <a:srgbClr val="595959"/>
              </a:buClr>
              <a:buSzPts val="2400"/>
              <a:buNone/>
            </a:pPr>
            <a:endParaRPr sz="2400" b="0" i="0" u="none" dirty="0">
              <a:solidFill>
                <a:schemeClr val="dk1"/>
              </a:solidFill>
              <a:latin typeface="Arial"/>
              <a:ea typeface="Arial"/>
              <a:cs typeface="Arial"/>
              <a:sym typeface="Arial"/>
            </a:endParaRPr>
          </a:p>
          <a:p>
            <a:pPr marL="0" lvl="0" indent="0" algn="l" rtl="0">
              <a:lnSpc>
                <a:spcPct val="100000"/>
              </a:lnSpc>
              <a:spcBef>
                <a:spcPts val="360"/>
              </a:spcBef>
              <a:spcAft>
                <a:spcPts val="0"/>
              </a:spcAft>
              <a:buClr>
                <a:schemeClr val="dk1"/>
              </a:buClr>
              <a:buSzPts val="1800"/>
              <a:buNone/>
            </a:pPr>
            <a:r>
              <a:rPr lang="en-US" sz="1800" b="0" i="0" u="none" dirty="0">
                <a:solidFill>
                  <a:schemeClr val="dk1"/>
                </a:solidFill>
                <a:latin typeface="Arial"/>
                <a:ea typeface="Arial"/>
                <a:cs typeface="Arial"/>
                <a:sym typeface="Arial"/>
              </a:rPr>
              <a:t>.</a:t>
            </a:r>
            <a:endParaRPr dirty="0"/>
          </a:p>
          <a:p>
            <a:pPr marL="0" lvl="0" indent="0" algn="l" rtl="0">
              <a:spcBef>
                <a:spcPts val="360"/>
              </a:spcBef>
              <a:spcAft>
                <a:spcPts val="0"/>
              </a:spcAft>
              <a:buClr>
                <a:srgbClr val="595959"/>
              </a:buClr>
              <a:buSzPts val="1800"/>
              <a:buNone/>
            </a:pPr>
            <a:endParaRPr sz="1800" b="0" i="0" u="none" dirty="0">
              <a:solidFill>
                <a:schemeClr val="dk1"/>
              </a:solidFill>
              <a:latin typeface="Arial"/>
              <a:ea typeface="Arial"/>
              <a:cs typeface="Arial"/>
              <a:sym typeface="Arial"/>
            </a:endParaRPr>
          </a:p>
        </p:txBody>
      </p:sp>
      <p:sp>
        <p:nvSpPr>
          <p:cNvPr id="146" name="Google Shape;146;p6"/>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strike="noStrike" cap="none">
                <a:solidFill>
                  <a:srgbClr val="898989"/>
                </a:solidFill>
                <a:latin typeface="Trebuchet MS"/>
                <a:ea typeface="Trebuchet MS"/>
                <a:cs typeface="Trebuchet MS"/>
                <a:sym typeface="Trebuchet MS"/>
              </a:rPr>
              <a:t>5</a:t>
            </a:fld>
            <a:endParaRPr dirty="0"/>
          </a:p>
        </p:txBody>
      </p:sp>
      <p:sp>
        <p:nvSpPr>
          <p:cNvPr id="147" name="Google Shape;147;p6"/>
          <p:cNvSpPr txBox="1"/>
          <p:nvPr/>
        </p:nvSpPr>
        <p:spPr>
          <a:xfrm>
            <a:off x="1881187" y="854075"/>
            <a:ext cx="5380037" cy="4619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dirty="0">
                <a:solidFill>
                  <a:srgbClr val="000000"/>
                </a:solidFill>
                <a:latin typeface="Arial"/>
                <a:ea typeface="Arial"/>
                <a:cs typeface="Arial"/>
                <a:sym typeface="Arial"/>
              </a:rPr>
              <a:t>Gary E. Stahl, MD, Committee Chair</a:t>
            </a:r>
            <a:endParaRPr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7"/>
          <p:cNvSpPr txBox="1">
            <a:spLocks noGrp="1"/>
          </p:cNvSpPr>
          <p:nvPr>
            <p:ph type="title"/>
          </p:nvPr>
        </p:nvSpPr>
        <p:spPr>
          <a:xfrm>
            <a:off x="611187" y="147637"/>
            <a:ext cx="7885112"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en-US" sz="2800" b="1" i="0" u="none" dirty="0">
                <a:solidFill>
                  <a:schemeClr val="dk1"/>
                </a:solidFill>
                <a:latin typeface="Arial"/>
                <a:ea typeface="Arial"/>
                <a:cs typeface="Arial"/>
                <a:sym typeface="Arial"/>
              </a:rPr>
              <a:t>Admissions Committee</a:t>
            </a:r>
            <a:endParaRPr dirty="0"/>
          </a:p>
        </p:txBody>
      </p:sp>
      <p:sp>
        <p:nvSpPr>
          <p:cNvPr id="153" name="Google Shape;153;p7"/>
          <p:cNvSpPr txBox="1">
            <a:spLocks noGrp="1"/>
          </p:cNvSpPr>
          <p:nvPr>
            <p:ph type="body" idx="1"/>
          </p:nvPr>
        </p:nvSpPr>
        <p:spPr>
          <a:xfrm>
            <a:off x="687387" y="955675"/>
            <a:ext cx="7808912" cy="4945062"/>
          </a:xfrm>
          <a:prstGeom prst="rect">
            <a:avLst/>
          </a:prstGeom>
          <a:noFill/>
          <a:ln>
            <a:noFill/>
          </a:ln>
        </p:spPr>
        <p:txBody>
          <a:bodyPr spcFirstLastPara="1" wrap="square" lIns="0" tIns="0" rIns="0" bIns="0" anchor="t" anchorCtr="0">
            <a:noAutofit/>
          </a:bodyPr>
          <a:lstStyle/>
          <a:p>
            <a:pPr marL="0" lvl="0" indent="0" algn="l" rtl="0">
              <a:lnSpc>
                <a:spcPct val="100000"/>
              </a:lnSpc>
              <a:spcBef>
                <a:spcPts val="480"/>
              </a:spcBef>
              <a:spcAft>
                <a:spcPts val="0"/>
              </a:spcAft>
              <a:buClr>
                <a:srgbClr val="0070C0"/>
              </a:buClr>
              <a:buSzPts val="2400"/>
              <a:buNone/>
            </a:pPr>
            <a:r>
              <a:rPr lang="en-US" sz="2400" b="0" i="0" u="none" dirty="0">
                <a:solidFill>
                  <a:srgbClr val="0070C0"/>
                </a:solidFill>
                <a:latin typeface="Arial"/>
                <a:ea typeface="Arial"/>
                <a:cs typeface="Arial"/>
                <a:sym typeface="Arial"/>
              </a:rPr>
              <a:t>2023-2024 Future Goals and Plans </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Selection of students for the Class of 2028</a:t>
            </a:r>
          </a:p>
          <a:p>
            <a:pPr marL="342900" indent="-342900">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Minor adjustments to admissions process based on Supreme Court decision</a:t>
            </a:r>
          </a:p>
          <a:p>
            <a:pPr marL="0" lvl="0" indent="0" algn="l" rtl="0">
              <a:lnSpc>
                <a:spcPct val="100000"/>
              </a:lnSpc>
              <a:spcBef>
                <a:spcPts val="480"/>
              </a:spcBef>
              <a:spcAft>
                <a:spcPts val="0"/>
              </a:spcAft>
              <a:buClr>
                <a:srgbClr val="0070C0"/>
              </a:buClr>
              <a:buSzPts val="2400"/>
              <a:buNone/>
            </a:pPr>
            <a:endParaRPr sz="2000" b="0" i="0" u="none" dirty="0">
              <a:solidFill>
                <a:srgbClr val="0070C0"/>
              </a:solidFill>
              <a:latin typeface="Arial"/>
              <a:ea typeface="Arial"/>
              <a:cs typeface="Arial"/>
              <a:sym typeface="Arial"/>
            </a:endParaRPr>
          </a:p>
        </p:txBody>
      </p:sp>
      <p:sp>
        <p:nvSpPr>
          <p:cNvPr id="154" name="Google Shape;154;p7"/>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strike="noStrike" cap="none">
                <a:solidFill>
                  <a:srgbClr val="898989"/>
                </a:solidFill>
                <a:latin typeface="Trebuchet MS"/>
                <a:ea typeface="Trebuchet MS"/>
                <a:cs typeface="Trebuchet MS"/>
                <a:sym typeface="Trebuchet MS"/>
              </a:rPr>
              <a:t>6</a:t>
            </a:fld>
            <a:endParaRPr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8"/>
          <p:cNvSpPr txBox="1">
            <a:spLocks noGrp="1"/>
          </p:cNvSpPr>
          <p:nvPr>
            <p:ph type="title"/>
          </p:nvPr>
        </p:nvSpPr>
        <p:spPr>
          <a:xfrm>
            <a:off x="630237" y="161925"/>
            <a:ext cx="7883525"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rgbClr val="C00000"/>
              </a:buClr>
              <a:buSzPts val="3000"/>
              <a:buFont typeface="Arial"/>
              <a:buNone/>
            </a:pPr>
            <a:r>
              <a:rPr lang="en-US" sz="3000" b="1" i="0" u="none" dirty="0">
                <a:solidFill>
                  <a:srgbClr val="C00000"/>
                </a:solidFill>
                <a:latin typeface="Arial"/>
                <a:ea typeface="Arial"/>
                <a:cs typeface="Arial"/>
                <a:sym typeface="Arial"/>
              </a:rPr>
              <a:t>Curriculum Committee</a:t>
            </a:r>
            <a:endParaRPr dirty="0"/>
          </a:p>
        </p:txBody>
      </p:sp>
      <p:sp>
        <p:nvSpPr>
          <p:cNvPr id="160" name="Google Shape;160;p8"/>
          <p:cNvSpPr txBox="1">
            <a:spLocks noGrp="1"/>
          </p:cNvSpPr>
          <p:nvPr>
            <p:ph type="body" idx="1"/>
          </p:nvPr>
        </p:nvSpPr>
        <p:spPr>
          <a:xfrm>
            <a:off x="225425" y="1428750"/>
            <a:ext cx="8693150" cy="5110162"/>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70C0"/>
              </a:buClr>
              <a:buSzPts val="2100"/>
              <a:buNone/>
            </a:pPr>
            <a:r>
              <a:rPr lang="en-US" b="0" i="0" u="none" dirty="0">
                <a:solidFill>
                  <a:srgbClr val="0070C0"/>
                </a:solidFill>
                <a:latin typeface="Arial"/>
                <a:ea typeface="Arial"/>
                <a:cs typeface="Arial"/>
                <a:sym typeface="Arial"/>
              </a:rPr>
              <a:t>2022-2023 Highlights of Committee Work </a:t>
            </a:r>
          </a:p>
          <a:p>
            <a:pPr marL="0" lvl="0" indent="0" algn="l" rtl="0">
              <a:lnSpc>
                <a:spcPct val="100000"/>
              </a:lnSpc>
              <a:spcBef>
                <a:spcPts val="0"/>
              </a:spcBef>
              <a:spcAft>
                <a:spcPts val="0"/>
              </a:spcAft>
              <a:buClr>
                <a:srgbClr val="0070C0"/>
              </a:buClr>
              <a:buSzPts val="2100"/>
              <a:buNone/>
            </a:pPr>
            <a:endParaRPr dirty="0"/>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Introduction of Racism in Medicine program objectives in all course syllabi </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Created “Near peer” learning network proposal- MINDSET to expand the understanding of racism in medicine among faculty </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Implementation of re-sequenced Phase I curriculum starting in August 2023 </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Annual review of all courses and clerkships for continuous quality improvement</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In-depth review of FMP and Scholar’s Workshop courses</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Implementation of new exam question writing policy </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New M3 curriculum- Addition of anesthesiology as required 2-week rotation </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Started new sub- I (otolaryngology) and several new electives </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Review and work on clerkship action plans</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Continued work and improvement on M3 orientation and M4 pre-internship bootcamp</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Updates to multiple assessment rubrics and evaluation forms </a:t>
            </a:r>
          </a:p>
          <a:p>
            <a:pPr marL="285750" indent="-28575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Changes to longitudinal courses to semester courses  </a:t>
            </a:r>
          </a:p>
          <a:p>
            <a:pPr marL="285750" indent="-285750">
              <a:spcBef>
                <a:spcPts val="0"/>
              </a:spcBef>
              <a:buFont typeface="Arial" panose="020B0604020202020204" pitchFamily="34" charset="0"/>
              <a:buChar char="•"/>
              <a:defRPr/>
            </a:pPr>
            <a:endParaRPr lang="en-US" sz="1800" dirty="0">
              <a:solidFill>
                <a:schemeClr val="tx1"/>
              </a:solidFill>
              <a:latin typeface="Arial" panose="020B0604020202020204" pitchFamily="34" charset="0"/>
              <a:cs typeface="Arial" panose="020B0604020202020204" pitchFamily="34" charset="0"/>
            </a:endParaRPr>
          </a:p>
          <a:p>
            <a:pPr marL="0" lvl="0" indent="0" algn="l" rtl="0">
              <a:spcBef>
                <a:spcPts val="980"/>
              </a:spcBef>
              <a:spcAft>
                <a:spcPts val="0"/>
              </a:spcAft>
              <a:buClr>
                <a:srgbClr val="595959"/>
              </a:buClr>
              <a:buSzPts val="1900"/>
              <a:buNone/>
            </a:pPr>
            <a:endParaRPr sz="1900" b="0" i="0" u="none" dirty="0">
              <a:solidFill>
                <a:srgbClr val="000000"/>
              </a:solidFill>
              <a:latin typeface="Arial"/>
              <a:ea typeface="Arial"/>
              <a:cs typeface="Arial"/>
              <a:sym typeface="Arial"/>
            </a:endParaRPr>
          </a:p>
        </p:txBody>
      </p:sp>
      <p:sp>
        <p:nvSpPr>
          <p:cNvPr id="161" name="Google Shape;161;p8"/>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strike="noStrike" cap="none">
                <a:solidFill>
                  <a:srgbClr val="898989"/>
                </a:solidFill>
                <a:latin typeface="Trebuchet MS"/>
                <a:ea typeface="Trebuchet MS"/>
                <a:cs typeface="Trebuchet MS"/>
                <a:sym typeface="Trebuchet MS"/>
              </a:rPr>
              <a:t>7</a:t>
            </a:fld>
            <a:endParaRPr dirty="0"/>
          </a:p>
        </p:txBody>
      </p:sp>
      <p:sp>
        <p:nvSpPr>
          <p:cNvPr id="162" name="Google Shape;162;p8"/>
          <p:cNvSpPr txBox="1"/>
          <p:nvPr/>
        </p:nvSpPr>
        <p:spPr>
          <a:xfrm>
            <a:off x="1681162" y="647700"/>
            <a:ext cx="64262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strike="noStrike" cap="none" dirty="0">
                <a:solidFill>
                  <a:schemeClr val="dk1"/>
                </a:solidFill>
                <a:latin typeface="Arial"/>
                <a:ea typeface="Arial"/>
                <a:cs typeface="Arial"/>
                <a:sym typeface="Arial"/>
              </a:rPr>
              <a:t>Ritesh </a:t>
            </a:r>
            <a:r>
              <a:rPr lang="en-US" sz="2400" b="1" dirty="0">
                <a:solidFill>
                  <a:schemeClr val="dk1"/>
                </a:solidFill>
              </a:rPr>
              <a:t>Patel, MD</a:t>
            </a:r>
            <a:r>
              <a:rPr lang="en-US" sz="2400" b="1" i="0" u="none" strike="noStrike" cap="none" dirty="0">
                <a:solidFill>
                  <a:schemeClr val="dk1"/>
                </a:solidFill>
                <a:latin typeface="Arial"/>
                <a:ea typeface="Arial"/>
                <a:cs typeface="Arial"/>
                <a:sym typeface="Arial"/>
              </a:rPr>
              <a:t>, Committee Chair </a:t>
            </a:r>
            <a:endParaRPr dirty="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9"/>
          <p:cNvSpPr txBox="1">
            <a:spLocks noGrp="1"/>
          </p:cNvSpPr>
          <p:nvPr>
            <p:ph type="title"/>
          </p:nvPr>
        </p:nvSpPr>
        <p:spPr>
          <a:xfrm>
            <a:off x="630237" y="161925"/>
            <a:ext cx="7883525" cy="5334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000"/>
              <a:buFont typeface="Arial"/>
              <a:buNone/>
            </a:pPr>
            <a:r>
              <a:rPr lang="en-US" sz="3000" b="1" i="0" u="none" dirty="0">
                <a:solidFill>
                  <a:schemeClr val="dk1"/>
                </a:solidFill>
                <a:latin typeface="Arial"/>
                <a:ea typeface="Arial"/>
                <a:cs typeface="Arial"/>
                <a:sym typeface="Arial"/>
              </a:rPr>
              <a:t>Curriculum Committee</a:t>
            </a:r>
            <a:endParaRPr dirty="0"/>
          </a:p>
        </p:txBody>
      </p:sp>
      <p:sp>
        <p:nvSpPr>
          <p:cNvPr id="168" name="Google Shape;168;p9"/>
          <p:cNvSpPr txBox="1">
            <a:spLocks noGrp="1"/>
          </p:cNvSpPr>
          <p:nvPr>
            <p:ph type="body" idx="1"/>
          </p:nvPr>
        </p:nvSpPr>
        <p:spPr>
          <a:xfrm>
            <a:off x="225424" y="976312"/>
            <a:ext cx="8777173" cy="5110162"/>
          </a:xfrm>
          <a:prstGeom prst="rect">
            <a:avLst/>
          </a:prstGeom>
          <a:noFill/>
          <a:ln>
            <a:noFill/>
          </a:ln>
        </p:spPr>
        <p:txBody>
          <a:bodyPr spcFirstLastPara="1" wrap="square" lIns="0" tIns="0" rIns="0" bIns="0" anchor="t" anchorCtr="0">
            <a:noAutofit/>
          </a:bodyPr>
          <a:lstStyle/>
          <a:p>
            <a:pPr marL="342900" indent="-34290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Implementation of scholarly concentrations for the class of 2026 (Biomedical ethics, medical educations, medical humanities, Social justice, inclusion, diversity, anti racism (JEDAI), climate health. </a:t>
            </a:r>
          </a:p>
          <a:p>
            <a:pPr marL="342900" indent="-342900" algn="just">
              <a:spcBef>
                <a:spcPts val="0"/>
              </a:spcBef>
              <a:buFont typeface="Arial" panose="020B0604020202020204" pitchFamily="34" charset="0"/>
              <a:buChar char="•"/>
              <a:defRPr/>
            </a:pPr>
            <a:endParaRPr lang="en-US" sz="2000" dirty="0">
              <a:solidFill>
                <a:schemeClr val="tx1"/>
              </a:solidFill>
              <a:latin typeface="Arial" panose="020B0604020202020204" pitchFamily="34" charset="0"/>
              <a:cs typeface="Arial" panose="020B0604020202020204" pitchFamily="34" charset="0"/>
            </a:endParaRPr>
          </a:p>
          <a:p>
            <a:pPr marL="342900" lvl="0" indent="-342900" algn="l" rtl="0">
              <a:lnSpc>
                <a:spcPct val="100000"/>
              </a:lnSpc>
              <a:spcBef>
                <a:spcPts val="420"/>
              </a:spcBef>
              <a:spcAft>
                <a:spcPts val="0"/>
              </a:spcAft>
              <a:buClr>
                <a:srgbClr val="0070C0"/>
              </a:buClr>
              <a:buSzPts val="2100"/>
              <a:buNone/>
            </a:pPr>
            <a:r>
              <a:rPr lang="en-US" b="0" i="0" u="none" dirty="0">
                <a:solidFill>
                  <a:srgbClr val="0070C0"/>
                </a:solidFill>
                <a:latin typeface="Arial"/>
                <a:ea typeface="Arial"/>
                <a:cs typeface="Arial"/>
                <a:sym typeface="Arial"/>
              </a:rPr>
              <a:t>2023-2024 Future Goals and Plans </a:t>
            </a:r>
            <a:endParaRPr dirty="0"/>
          </a:p>
          <a:p>
            <a:pPr marL="342900" indent="-34290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Plan to finalize a flexible curriculum for the students who are struggling </a:t>
            </a:r>
          </a:p>
          <a:p>
            <a:pPr marL="342900" indent="-34290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Smooth transition of re-sequencing of the Phase I curriculum and faculty support </a:t>
            </a:r>
          </a:p>
          <a:p>
            <a:pPr marL="342900" indent="-34290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Creation of more scholarly concentrations </a:t>
            </a:r>
          </a:p>
          <a:p>
            <a:pPr marL="342900" indent="-34290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Create program for improving student performance in STEP exams</a:t>
            </a:r>
          </a:p>
          <a:p>
            <a:pPr marL="342900" indent="-342900">
              <a:spcBef>
                <a:spcPts val="0"/>
              </a:spcBef>
              <a:buFont typeface="Arial" panose="020B0604020202020204" pitchFamily="34" charset="0"/>
              <a:buChar char="•"/>
              <a:defRPr/>
            </a:pPr>
            <a:r>
              <a:rPr lang="en-US" sz="1800" dirty="0">
                <a:solidFill>
                  <a:schemeClr val="tx1"/>
                </a:solidFill>
                <a:latin typeface="Arial" panose="020B0604020202020204" pitchFamily="34" charset="0"/>
                <a:cs typeface="Arial" panose="020B0604020202020204" pitchFamily="34" charset="0"/>
              </a:rPr>
              <a:t>Follow up of discussion outcomes from annual curriculum retreat</a:t>
            </a:r>
          </a:p>
          <a:p>
            <a:pPr marL="342900" lvl="0" indent="-342900" algn="ctr" rtl="0">
              <a:lnSpc>
                <a:spcPct val="100000"/>
              </a:lnSpc>
              <a:spcBef>
                <a:spcPts val="0"/>
              </a:spcBef>
              <a:spcAft>
                <a:spcPts val="0"/>
              </a:spcAft>
              <a:buClr>
                <a:srgbClr val="595959"/>
              </a:buClr>
              <a:buSzPts val="1400"/>
              <a:buNone/>
            </a:pPr>
            <a:endParaRPr sz="1800" b="0" i="1" u="none" dirty="0">
              <a:solidFill>
                <a:srgbClr val="000000"/>
              </a:solidFill>
              <a:latin typeface="Arial"/>
              <a:ea typeface="Arial"/>
              <a:cs typeface="Arial"/>
              <a:sym typeface="Arial"/>
            </a:endParaRPr>
          </a:p>
          <a:p>
            <a:pPr marL="342900" lvl="0" indent="-342900" algn="ctr" rtl="0">
              <a:lnSpc>
                <a:spcPct val="100000"/>
              </a:lnSpc>
              <a:spcBef>
                <a:spcPts val="0"/>
              </a:spcBef>
              <a:spcAft>
                <a:spcPts val="0"/>
              </a:spcAft>
              <a:buClr>
                <a:srgbClr val="595959"/>
              </a:buClr>
              <a:buSzPts val="1400"/>
              <a:buNone/>
            </a:pPr>
            <a:endParaRPr sz="1400" b="0" i="1" u="none" dirty="0">
              <a:solidFill>
                <a:srgbClr val="000000"/>
              </a:solidFill>
              <a:latin typeface="Arial"/>
              <a:ea typeface="Arial"/>
              <a:cs typeface="Arial"/>
              <a:sym typeface="Arial"/>
            </a:endParaRPr>
          </a:p>
          <a:p>
            <a:pPr marL="342900" lvl="0" indent="-342900" algn="ctr" rtl="0">
              <a:lnSpc>
                <a:spcPct val="100000"/>
              </a:lnSpc>
              <a:spcBef>
                <a:spcPts val="0"/>
              </a:spcBef>
              <a:spcAft>
                <a:spcPts val="0"/>
              </a:spcAft>
              <a:buClr>
                <a:srgbClr val="C00000"/>
              </a:buClr>
              <a:buSzPts val="1400"/>
              <a:buNone/>
            </a:pPr>
            <a:r>
              <a:rPr lang="en-US" sz="1400" b="0" i="1" u="none" dirty="0">
                <a:solidFill>
                  <a:srgbClr val="C00000"/>
                </a:solidFill>
                <a:latin typeface="Arial"/>
                <a:ea typeface="Arial"/>
                <a:cs typeface="Arial"/>
                <a:sym typeface="Arial"/>
              </a:rPr>
              <a:t>We thank Dr. Jocelyn Mitchell-Williams, </a:t>
            </a:r>
            <a:r>
              <a:rPr lang="en-US" sz="1400" i="1" dirty="0">
                <a:solidFill>
                  <a:srgbClr val="C00000"/>
                </a:solidFill>
                <a:latin typeface="Arial"/>
                <a:ea typeface="Arial"/>
                <a:cs typeface="Arial"/>
                <a:sym typeface="Arial"/>
              </a:rPr>
              <a:t>Senior </a:t>
            </a:r>
            <a:r>
              <a:rPr lang="en-US" sz="1400" b="0" i="1" u="none" dirty="0">
                <a:solidFill>
                  <a:srgbClr val="C00000"/>
                </a:solidFill>
                <a:latin typeface="Arial"/>
                <a:ea typeface="Arial"/>
                <a:cs typeface="Arial"/>
                <a:sym typeface="Arial"/>
              </a:rPr>
              <a:t>Associate Dean of Medical Education, </a:t>
            </a:r>
            <a:endParaRPr dirty="0"/>
          </a:p>
          <a:p>
            <a:pPr marL="342900" lvl="0" indent="-342900" algn="ctr" rtl="0">
              <a:lnSpc>
                <a:spcPct val="100000"/>
              </a:lnSpc>
              <a:spcBef>
                <a:spcPts val="0"/>
              </a:spcBef>
              <a:spcAft>
                <a:spcPts val="0"/>
              </a:spcAft>
              <a:buClr>
                <a:srgbClr val="C00000"/>
              </a:buClr>
              <a:buSzPts val="1400"/>
              <a:buNone/>
            </a:pPr>
            <a:r>
              <a:rPr lang="en-US" sz="1400" b="0" i="1" u="none" dirty="0">
                <a:solidFill>
                  <a:srgbClr val="C00000"/>
                </a:solidFill>
                <a:latin typeface="Arial"/>
                <a:ea typeface="Arial"/>
                <a:cs typeface="Arial"/>
                <a:sym typeface="Arial"/>
              </a:rPr>
              <a:t>Office of Medical Education, curriculum subcommittees and faculty and staff involved. </a:t>
            </a:r>
            <a:endParaRPr dirty="0"/>
          </a:p>
          <a:p>
            <a:pPr marL="0" lvl="0" indent="0" algn="l" rtl="0">
              <a:spcBef>
                <a:spcPts val="280"/>
              </a:spcBef>
              <a:spcAft>
                <a:spcPts val="0"/>
              </a:spcAft>
              <a:buClr>
                <a:srgbClr val="595959"/>
              </a:buClr>
              <a:buSzPts val="1400"/>
              <a:buNone/>
            </a:pPr>
            <a:endParaRPr sz="1400" b="0" i="1" u="none" dirty="0">
              <a:solidFill>
                <a:srgbClr val="C00000"/>
              </a:solidFill>
              <a:latin typeface="Arial"/>
              <a:ea typeface="Arial"/>
              <a:cs typeface="Arial"/>
              <a:sym typeface="Arial"/>
            </a:endParaRPr>
          </a:p>
        </p:txBody>
      </p:sp>
      <p:sp>
        <p:nvSpPr>
          <p:cNvPr id="169" name="Google Shape;169;p9"/>
          <p:cNvSpPr txBox="1"/>
          <p:nvPr/>
        </p:nvSpPr>
        <p:spPr>
          <a:xfrm>
            <a:off x="8229600" y="6356350"/>
            <a:ext cx="457200" cy="365125"/>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898989"/>
              </a:buClr>
              <a:buSzPts val="1200"/>
              <a:buFont typeface="Trebuchet MS"/>
              <a:buNone/>
            </a:pPr>
            <a:fld id="{00000000-1234-1234-1234-123412341234}" type="slidenum">
              <a:rPr lang="en-US" sz="1200" b="0" i="0" u="none" strike="noStrike" cap="none">
                <a:solidFill>
                  <a:srgbClr val="898989"/>
                </a:solidFill>
                <a:latin typeface="Trebuchet MS"/>
                <a:ea typeface="Trebuchet MS"/>
                <a:cs typeface="Trebuchet MS"/>
                <a:sym typeface="Trebuchet MS"/>
              </a:rPr>
              <a:t>8</a:t>
            </a:fld>
            <a:endParaRPr dirty="0"/>
          </a:p>
        </p:txBody>
      </p:sp>
    </p:spTree>
  </p:cSld>
  <p:clrMapOvr>
    <a:masterClrMapping/>
  </p:clrMapOvr>
  <p:transition spd="med">
    <p:fade/>
  </p:transition>
</p:sld>
</file>

<file path=ppt/theme/theme1.xml><?xml version="1.0" encoding="utf-8"?>
<a:theme xmlns:a="http://schemas.openxmlformats.org/drawingml/2006/main" name="1_CMSRU 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MSRU 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MSRU 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CMSRU 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2815</Words>
  <Application>Microsoft Office PowerPoint</Application>
  <PresentationFormat>On-screen Show (4:3)</PresentationFormat>
  <Paragraphs>458</Paragraphs>
  <Slides>30</Slides>
  <Notes>23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30</vt:i4>
      </vt:variant>
    </vt:vector>
  </HeadingPairs>
  <TitlesOfParts>
    <vt:vector size="39" baseType="lpstr">
      <vt:lpstr>Arial</vt:lpstr>
      <vt:lpstr>Calibri</vt:lpstr>
      <vt:lpstr>Times New Roman</vt:lpstr>
      <vt:lpstr>Trebuchet MS</vt:lpstr>
      <vt:lpstr>Wingdings</vt:lpstr>
      <vt:lpstr>1_CMSRU template</vt:lpstr>
      <vt:lpstr>3_CMSRU template</vt:lpstr>
      <vt:lpstr>2_CMSRU template</vt:lpstr>
      <vt:lpstr>6_CMSRU template</vt:lpstr>
      <vt:lpstr> Faculty Assembly Annual Meeting  </vt:lpstr>
      <vt:lpstr> State of the Medical School  </vt:lpstr>
      <vt:lpstr> Addressing the Social Determinants of Health:  A Camden Case Study    Ms. Dana Redd  President &amp; CEO Camden community Partnership, Inc.    </vt:lpstr>
      <vt:lpstr> Faculty Assembly Update   </vt:lpstr>
      <vt:lpstr>Faculty Assembly Executive Members  </vt:lpstr>
      <vt:lpstr>Admissions Committee</vt:lpstr>
      <vt:lpstr>Admissions Committee</vt:lpstr>
      <vt:lpstr>Curriculum Committee</vt:lpstr>
      <vt:lpstr>Curriculum Committee</vt:lpstr>
      <vt:lpstr>Academic Standing Committee</vt:lpstr>
      <vt:lpstr>Advisory Committee on Appointments &amp; Promotions </vt:lpstr>
      <vt:lpstr>PowerPoint Presentation</vt:lpstr>
      <vt:lpstr>Nominations &amp; Elections Committee  </vt:lpstr>
      <vt:lpstr>PowerPoint Presentation</vt:lpstr>
      <vt:lpstr>PowerPoint Presentation</vt:lpstr>
      <vt:lpstr>Faculty Development Committee</vt:lpstr>
      <vt:lpstr>Faculty Development Committee</vt:lpstr>
      <vt:lpstr>Research Committee Christopher Jones, MD, Committee Chair  </vt:lpstr>
      <vt:lpstr>CMSRU Grant Awards – BMS Faculty 2022-2023 </vt:lpstr>
      <vt:lpstr>CMSRU Grant Awards - Non BMS Faculty 2022-2023 </vt:lpstr>
      <vt:lpstr>CUHC Grant Revenue 2022-2023 Academic Year</vt:lpstr>
      <vt:lpstr>Diversity and the Learning Environment</vt:lpstr>
      <vt:lpstr>PowerPoint Presentation</vt:lpstr>
      <vt:lpstr>Positive Learning Environment Committee</vt:lpstr>
      <vt:lpstr>Positive Learning Environment Committee</vt:lpstr>
      <vt:lpstr>Library Informatics Committee Kennedy Ganti, MD, Committee Chair </vt:lpstr>
      <vt:lpstr>Conflict of Interest Committee</vt:lpstr>
      <vt:lpstr>Rules of Procedure</vt:lpstr>
      <vt:lpstr>Special Acknowledgements </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Assembly Annual Meeting</dc:title>
  <dc:creator>kocher-william</dc:creator>
  <cp:lastModifiedBy>Peatman, Anne Marie</cp:lastModifiedBy>
  <cp:revision>15</cp:revision>
  <cp:lastPrinted>2023-07-13T18:24:01Z</cp:lastPrinted>
  <dcterms:created xsi:type="dcterms:W3CDTF">2012-01-12T18:36:34Z</dcterms:created>
  <dcterms:modified xsi:type="dcterms:W3CDTF">2023-07-25T18:45:18Z</dcterms:modified>
</cp:coreProperties>
</file>