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145706969" r:id="rId2"/>
    <p:sldId id="257" r:id="rId3"/>
    <p:sldId id="260" r:id="rId4"/>
    <p:sldId id="2145706974" r:id="rId5"/>
    <p:sldId id="2145706978" r:id="rId6"/>
    <p:sldId id="2145706979" r:id="rId7"/>
    <p:sldId id="2145706980" r:id="rId8"/>
    <p:sldId id="2145706983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2B524F-0C63-85D9-A142-B65FECEB9203}" name="Dan Fatton" initials="DF" userId="S::Dan.Fatton@njeda.com::b1188656-daef-499d-b92a-6d4e108ab21c" providerId="AD"/>
  <p188:author id="{3CAC995A-69C3-DA30-897A-F5395772EFEA}" name="Arjana Goroveci" initials="AG" userId="S::arjana.goroveci@njeda.com::171ae424-6e12-4d73-8071-2da3153c1da0" providerId="AD"/>
  <p188:author id="{9E4FF7F5-A77D-E980-63BD-3466FCD624F1}" name="Jen Becker" initials="JB" userId="S::JBecker@njeda.com::419eb453-21be-49dd-b29b-f5f6a3b77b8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BE40"/>
    <a:srgbClr val="0A4F70"/>
    <a:srgbClr val="8997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EC404D-8F5F-38E6-9A90-2392FCEF1BCA}" v="289" dt="2026-06-08T17:34:43.877"/>
    <p1510:client id="{2C3CDB7C-5058-418D-A8DB-D98B52CA1A83}" v="7" dt="2026-06-08T19:17:01.905"/>
    <p1510:client id="{45B7D1F9-78EC-5E4F-1CE4-D17EF4E0AD88}" v="2" dt="2026-06-07T23:49:18.889"/>
    <p1510:client id="{5540E62B-975F-D28C-9BCD-C982C985A3DF}" v="27" dt="2026-06-08T15:05:48.773"/>
    <p1510:client id="{649EB090-6BC8-38D4-52EA-432AA9CB3792}" v="1" dt="2026-06-08T11:37:38.162"/>
    <p1510:client id="{7892C6ED-D9EC-4143-E4D5-5588FBDAE9B0}" v="14" dt="2026-06-08T14:31:43.564"/>
    <p1510:client id="{85C4F55E-C170-74AF-CF05-C5EA1583BCC6}" v="10" dt="2026-06-08T15:07:08.387"/>
    <p1510:client id="{8D5E5BA6-03A0-0811-7214-BB609797AC05}" v="125" dt="2026-06-08T13:07:00.167"/>
    <p1510:client id="{F2AF819F-6D46-FFE5-CCA2-7750845FEC2D}" v="177" dt="2026-06-08T11:46:56.158"/>
    <p1510:client id="{F814783A-A8C7-28E5-2C72-8BB40E57EF7F}" v="24" dt="2026-06-08T12:10:16.968"/>
    <p1510:client id="{F82DAA40-F90C-9360-6DA2-BED38A047C28}" v="51" dt="2026-06-08T15:11:34.8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55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A6ACD-A8C4-43C4-A9F4-B558A165A2E7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50B29-7AA6-489F-8FE0-0C48D9540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1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1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1" y="0"/>
                </a:lnTo>
                <a:lnTo>
                  <a:pt x="18288001" y="10287000"/>
                </a:lnTo>
                <a:close/>
              </a:path>
            </a:pathLst>
          </a:custGeom>
          <a:solidFill>
            <a:srgbClr val="094E6F">
              <a:alpha val="4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1" y="2771584"/>
            <a:ext cx="10820399" cy="37528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27961" y="1092731"/>
            <a:ext cx="1733549" cy="2654299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5230442" y="1094749"/>
            <a:ext cx="1733550" cy="880533"/>
          </a:xfrm>
          <a:custGeom>
            <a:avLst/>
            <a:gdLst/>
            <a:ahLst/>
            <a:cxnLst/>
            <a:rect l="l" t="t" r="r" b="b"/>
            <a:pathLst>
              <a:path w="2600325" h="1320800">
                <a:moveTo>
                  <a:pt x="1300162" y="0"/>
                </a:moveTo>
                <a:lnTo>
                  <a:pt x="1348905" y="896"/>
                </a:lnTo>
                <a:lnTo>
                  <a:pt x="1397195" y="3566"/>
                </a:lnTo>
                <a:lnTo>
                  <a:pt x="1445000" y="7976"/>
                </a:lnTo>
                <a:lnTo>
                  <a:pt x="1492290" y="14097"/>
                </a:lnTo>
                <a:lnTo>
                  <a:pt x="1539033" y="21895"/>
                </a:lnTo>
                <a:lnTo>
                  <a:pt x="1585198" y="31341"/>
                </a:lnTo>
                <a:lnTo>
                  <a:pt x="1630753" y="42402"/>
                </a:lnTo>
                <a:lnTo>
                  <a:pt x="1675666" y="55047"/>
                </a:lnTo>
                <a:lnTo>
                  <a:pt x="1719907" y="69245"/>
                </a:lnTo>
                <a:lnTo>
                  <a:pt x="1763443" y="84964"/>
                </a:lnTo>
                <a:lnTo>
                  <a:pt x="1806244" y="102173"/>
                </a:lnTo>
                <a:lnTo>
                  <a:pt x="1848278" y="120840"/>
                </a:lnTo>
                <a:lnTo>
                  <a:pt x="1889513" y="140934"/>
                </a:lnTo>
                <a:lnTo>
                  <a:pt x="1929918" y="162424"/>
                </a:lnTo>
                <a:lnTo>
                  <a:pt x="1969463" y="185277"/>
                </a:lnTo>
                <a:lnTo>
                  <a:pt x="2008114" y="209464"/>
                </a:lnTo>
                <a:lnTo>
                  <a:pt x="2045841" y="234951"/>
                </a:lnTo>
                <a:lnTo>
                  <a:pt x="2082613" y="261709"/>
                </a:lnTo>
                <a:lnTo>
                  <a:pt x="2118398" y="289705"/>
                </a:lnTo>
                <a:lnTo>
                  <a:pt x="2153164" y="318907"/>
                </a:lnTo>
                <a:lnTo>
                  <a:pt x="2186880" y="349286"/>
                </a:lnTo>
                <a:lnTo>
                  <a:pt x="2219516" y="380808"/>
                </a:lnTo>
                <a:lnTo>
                  <a:pt x="2251038" y="413443"/>
                </a:lnTo>
                <a:lnTo>
                  <a:pt x="2281416" y="447160"/>
                </a:lnTo>
                <a:lnTo>
                  <a:pt x="2310619" y="481926"/>
                </a:lnTo>
                <a:lnTo>
                  <a:pt x="2338615" y="517711"/>
                </a:lnTo>
                <a:lnTo>
                  <a:pt x="2365372" y="554482"/>
                </a:lnTo>
                <a:lnTo>
                  <a:pt x="2390860" y="592210"/>
                </a:lnTo>
                <a:lnTo>
                  <a:pt x="2415046" y="630861"/>
                </a:lnTo>
                <a:lnTo>
                  <a:pt x="2437900" y="670405"/>
                </a:lnTo>
                <a:lnTo>
                  <a:pt x="2459390" y="710811"/>
                </a:lnTo>
                <a:lnTo>
                  <a:pt x="2479484" y="752046"/>
                </a:lnTo>
                <a:lnTo>
                  <a:pt x="2498151" y="794080"/>
                </a:lnTo>
                <a:lnTo>
                  <a:pt x="2515360" y="836881"/>
                </a:lnTo>
                <a:lnTo>
                  <a:pt x="2531079" y="880417"/>
                </a:lnTo>
                <a:lnTo>
                  <a:pt x="2545277" y="924658"/>
                </a:lnTo>
                <a:lnTo>
                  <a:pt x="2557922" y="969571"/>
                </a:lnTo>
                <a:lnTo>
                  <a:pt x="2568983" y="1015126"/>
                </a:lnTo>
                <a:lnTo>
                  <a:pt x="2578428" y="1061290"/>
                </a:lnTo>
                <a:lnTo>
                  <a:pt x="2586227" y="1108033"/>
                </a:lnTo>
                <a:lnTo>
                  <a:pt x="2592347" y="1155323"/>
                </a:lnTo>
                <a:lnTo>
                  <a:pt x="2596758" y="1203129"/>
                </a:lnTo>
                <a:lnTo>
                  <a:pt x="2599427" y="1251419"/>
                </a:lnTo>
                <a:lnTo>
                  <a:pt x="2600324" y="1300162"/>
                </a:lnTo>
                <a:lnTo>
                  <a:pt x="2598721" y="1308100"/>
                </a:lnTo>
                <a:lnTo>
                  <a:pt x="2594351" y="1314583"/>
                </a:lnTo>
                <a:lnTo>
                  <a:pt x="2587868" y="1318954"/>
                </a:lnTo>
                <a:lnTo>
                  <a:pt x="2579929" y="1320557"/>
                </a:lnTo>
                <a:lnTo>
                  <a:pt x="2571991" y="1318954"/>
                </a:lnTo>
                <a:lnTo>
                  <a:pt x="2565508" y="1314583"/>
                </a:lnTo>
                <a:lnTo>
                  <a:pt x="2561138" y="1308100"/>
                </a:lnTo>
                <a:lnTo>
                  <a:pt x="2559535" y="1300162"/>
                </a:lnTo>
                <a:lnTo>
                  <a:pt x="2558625" y="1251855"/>
                </a:lnTo>
                <a:lnTo>
                  <a:pt x="2555919" y="1204009"/>
                </a:lnTo>
                <a:lnTo>
                  <a:pt x="2551448" y="1156655"/>
                </a:lnTo>
                <a:lnTo>
                  <a:pt x="2545245" y="1109826"/>
                </a:lnTo>
                <a:lnTo>
                  <a:pt x="2537344" y="1063555"/>
                </a:lnTo>
                <a:lnTo>
                  <a:pt x="2527775" y="1017874"/>
                </a:lnTo>
                <a:lnTo>
                  <a:pt x="2516573" y="972817"/>
                </a:lnTo>
                <a:lnTo>
                  <a:pt x="2503769" y="928415"/>
                </a:lnTo>
                <a:lnTo>
                  <a:pt x="2489396" y="884701"/>
                </a:lnTo>
                <a:lnTo>
                  <a:pt x="2473487" y="841708"/>
                </a:lnTo>
                <a:lnTo>
                  <a:pt x="2456075" y="799469"/>
                </a:lnTo>
                <a:lnTo>
                  <a:pt x="2437192" y="758016"/>
                </a:lnTo>
                <a:lnTo>
                  <a:pt x="2416870" y="717381"/>
                </a:lnTo>
                <a:lnTo>
                  <a:pt x="2395143" y="677598"/>
                </a:lnTo>
                <a:lnTo>
                  <a:pt x="2372043" y="638698"/>
                </a:lnTo>
                <a:lnTo>
                  <a:pt x="2347602" y="600716"/>
                </a:lnTo>
                <a:lnTo>
                  <a:pt x="2321853" y="563682"/>
                </a:lnTo>
                <a:lnTo>
                  <a:pt x="2294829" y="527630"/>
                </a:lnTo>
                <a:lnTo>
                  <a:pt x="2266563" y="492592"/>
                </a:lnTo>
                <a:lnTo>
                  <a:pt x="2237086" y="458602"/>
                </a:lnTo>
                <a:lnTo>
                  <a:pt x="2206432" y="425691"/>
                </a:lnTo>
                <a:lnTo>
                  <a:pt x="2174633" y="393892"/>
                </a:lnTo>
                <a:lnTo>
                  <a:pt x="2141722" y="363238"/>
                </a:lnTo>
                <a:lnTo>
                  <a:pt x="2107731" y="333761"/>
                </a:lnTo>
                <a:lnTo>
                  <a:pt x="2072694" y="305494"/>
                </a:lnTo>
                <a:lnTo>
                  <a:pt x="2036642" y="278471"/>
                </a:lnTo>
                <a:lnTo>
                  <a:pt x="1999608" y="252722"/>
                </a:lnTo>
                <a:lnTo>
                  <a:pt x="1961625" y="228281"/>
                </a:lnTo>
                <a:lnTo>
                  <a:pt x="1922726" y="205181"/>
                </a:lnTo>
                <a:lnTo>
                  <a:pt x="1882943" y="183453"/>
                </a:lnTo>
                <a:lnTo>
                  <a:pt x="1842308" y="163132"/>
                </a:lnTo>
                <a:lnTo>
                  <a:pt x="1800855" y="144249"/>
                </a:lnTo>
                <a:lnTo>
                  <a:pt x="1758615" y="126836"/>
                </a:lnTo>
                <a:lnTo>
                  <a:pt x="1715623" y="110928"/>
                </a:lnTo>
                <a:lnTo>
                  <a:pt x="1671909" y="96555"/>
                </a:lnTo>
                <a:lnTo>
                  <a:pt x="1627507" y="83751"/>
                </a:lnTo>
                <a:lnTo>
                  <a:pt x="1582449" y="72549"/>
                </a:lnTo>
                <a:lnTo>
                  <a:pt x="1536769" y="62980"/>
                </a:lnTo>
                <a:lnTo>
                  <a:pt x="1490498" y="55078"/>
                </a:lnTo>
                <a:lnTo>
                  <a:pt x="1443669" y="48876"/>
                </a:lnTo>
                <a:lnTo>
                  <a:pt x="1396315" y="44405"/>
                </a:lnTo>
                <a:lnTo>
                  <a:pt x="1348468" y="41698"/>
                </a:lnTo>
                <a:lnTo>
                  <a:pt x="1300162" y="40789"/>
                </a:lnTo>
                <a:lnTo>
                  <a:pt x="1251855" y="41698"/>
                </a:lnTo>
                <a:lnTo>
                  <a:pt x="1204009" y="44405"/>
                </a:lnTo>
                <a:lnTo>
                  <a:pt x="1156655" y="48876"/>
                </a:lnTo>
                <a:lnTo>
                  <a:pt x="1109826" y="55078"/>
                </a:lnTo>
                <a:lnTo>
                  <a:pt x="1063555" y="62980"/>
                </a:lnTo>
                <a:lnTo>
                  <a:pt x="1017874" y="72549"/>
                </a:lnTo>
                <a:lnTo>
                  <a:pt x="972817" y="83751"/>
                </a:lnTo>
                <a:lnTo>
                  <a:pt x="928415" y="96555"/>
                </a:lnTo>
                <a:lnTo>
                  <a:pt x="884701" y="110928"/>
                </a:lnTo>
                <a:lnTo>
                  <a:pt x="841708" y="126836"/>
                </a:lnTo>
                <a:lnTo>
                  <a:pt x="799469" y="144249"/>
                </a:lnTo>
                <a:lnTo>
                  <a:pt x="758016" y="163132"/>
                </a:lnTo>
                <a:lnTo>
                  <a:pt x="717381" y="183453"/>
                </a:lnTo>
                <a:lnTo>
                  <a:pt x="677598" y="205181"/>
                </a:lnTo>
                <a:lnTo>
                  <a:pt x="638698" y="228281"/>
                </a:lnTo>
                <a:lnTo>
                  <a:pt x="600715" y="252722"/>
                </a:lnTo>
                <a:lnTo>
                  <a:pt x="563682" y="278471"/>
                </a:lnTo>
                <a:lnTo>
                  <a:pt x="527630" y="305494"/>
                </a:lnTo>
                <a:lnTo>
                  <a:pt x="492592" y="333761"/>
                </a:lnTo>
                <a:lnTo>
                  <a:pt x="458602" y="363238"/>
                </a:lnTo>
                <a:lnTo>
                  <a:pt x="425691" y="393892"/>
                </a:lnTo>
                <a:lnTo>
                  <a:pt x="393892" y="425691"/>
                </a:lnTo>
                <a:lnTo>
                  <a:pt x="363238" y="458602"/>
                </a:lnTo>
                <a:lnTo>
                  <a:pt x="333761" y="492592"/>
                </a:lnTo>
                <a:lnTo>
                  <a:pt x="305494" y="527630"/>
                </a:lnTo>
                <a:lnTo>
                  <a:pt x="278471" y="563682"/>
                </a:lnTo>
                <a:lnTo>
                  <a:pt x="252722" y="600716"/>
                </a:lnTo>
                <a:lnTo>
                  <a:pt x="228281" y="638698"/>
                </a:lnTo>
                <a:lnTo>
                  <a:pt x="205181" y="677598"/>
                </a:lnTo>
                <a:lnTo>
                  <a:pt x="183453" y="717381"/>
                </a:lnTo>
                <a:lnTo>
                  <a:pt x="163132" y="758016"/>
                </a:lnTo>
                <a:lnTo>
                  <a:pt x="144249" y="799469"/>
                </a:lnTo>
                <a:lnTo>
                  <a:pt x="126836" y="841708"/>
                </a:lnTo>
                <a:lnTo>
                  <a:pt x="110928" y="884701"/>
                </a:lnTo>
                <a:lnTo>
                  <a:pt x="96555" y="928415"/>
                </a:lnTo>
                <a:lnTo>
                  <a:pt x="83751" y="972817"/>
                </a:lnTo>
                <a:lnTo>
                  <a:pt x="72549" y="1017874"/>
                </a:lnTo>
                <a:lnTo>
                  <a:pt x="62980" y="1063555"/>
                </a:lnTo>
                <a:lnTo>
                  <a:pt x="55078" y="1109826"/>
                </a:lnTo>
                <a:lnTo>
                  <a:pt x="48876" y="1156655"/>
                </a:lnTo>
                <a:lnTo>
                  <a:pt x="44405" y="1204009"/>
                </a:lnTo>
                <a:lnTo>
                  <a:pt x="41698" y="1251855"/>
                </a:lnTo>
                <a:lnTo>
                  <a:pt x="40789" y="1300162"/>
                </a:lnTo>
                <a:lnTo>
                  <a:pt x="39186" y="1308100"/>
                </a:lnTo>
                <a:lnTo>
                  <a:pt x="34816" y="1314583"/>
                </a:lnTo>
                <a:lnTo>
                  <a:pt x="28333" y="1318954"/>
                </a:lnTo>
                <a:lnTo>
                  <a:pt x="20394" y="1320557"/>
                </a:lnTo>
                <a:lnTo>
                  <a:pt x="12455" y="1318954"/>
                </a:lnTo>
                <a:lnTo>
                  <a:pt x="5973" y="1314583"/>
                </a:lnTo>
                <a:lnTo>
                  <a:pt x="1602" y="1308100"/>
                </a:lnTo>
                <a:lnTo>
                  <a:pt x="0" y="1300162"/>
                </a:lnTo>
                <a:lnTo>
                  <a:pt x="896" y="1251419"/>
                </a:lnTo>
                <a:lnTo>
                  <a:pt x="3566" y="1203129"/>
                </a:lnTo>
                <a:lnTo>
                  <a:pt x="7976" y="1155323"/>
                </a:lnTo>
                <a:lnTo>
                  <a:pt x="14097" y="1108033"/>
                </a:lnTo>
                <a:lnTo>
                  <a:pt x="21895" y="1061290"/>
                </a:lnTo>
                <a:lnTo>
                  <a:pt x="31341" y="1015126"/>
                </a:lnTo>
                <a:lnTo>
                  <a:pt x="42402" y="969571"/>
                </a:lnTo>
                <a:lnTo>
                  <a:pt x="55047" y="924658"/>
                </a:lnTo>
                <a:lnTo>
                  <a:pt x="69245" y="880417"/>
                </a:lnTo>
                <a:lnTo>
                  <a:pt x="84964" y="836881"/>
                </a:lnTo>
                <a:lnTo>
                  <a:pt x="102173" y="794080"/>
                </a:lnTo>
                <a:lnTo>
                  <a:pt x="120840" y="752046"/>
                </a:lnTo>
                <a:lnTo>
                  <a:pt x="140934" y="710811"/>
                </a:lnTo>
                <a:lnTo>
                  <a:pt x="162424" y="670405"/>
                </a:lnTo>
                <a:lnTo>
                  <a:pt x="185277" y="630861"/>
                </a:lnTo>
                <a:lnTo>
                  <a:pt x="209464" y="592210"/>
                </a:lnTo>
                <a:lnTo>
                  <a:pt x="234951" y="554482"/>
                </a:lnTo>
                <a:lnTo>
                  <a:pt x="261709" y="517711"/>
                </a:lnTo>
                <a:lnTo>
                  <a:pt x="289704" y="481926"/>
                </a:lnTo>
                <a:lnTo>
                  <a:pt x="318907" y="447160"/>
                </a:lnTo>
                <a:lnTo>
                  <a:pt x="349286" y="413443"/>
                </a:lnTo>
                <a:lnTo>
                  <a:pt x="380808" y="380808"/>
                </a:lnTo>
                <a:lnTo>
                  <a:pt x="413443" y="349286"/>
                </a:lnTo>
                <a:lnTo>
                  <a:pt x="447160" y="318907"/>
                </a:lnTo>
                <a:lnTo>
                  <a:pt x="481926" y="289705"/>
                </a:lnTo>
                <a:lnTo>
                  <a:pt x="517711" y="261709"/>
                </a:lnTo>
                <a:lnTo>
                  <a:pt x="554482" y="234951"/>
                </a:lnTo>
                <a:lnTo>
                  <a:pt x="592210" y="209464"/>
                </a:lnTo>
                <a:lnTo>
                  <a:pt x="630861" y="185277"/>
                </a:lnTo>
                <a:lnTo>
                  <a:pt x="670405" y="162424"/>
                </a:lnTo>
                <a:lnTo>
                  <a:pt x="710811" y="140934"/>
                </a:lnTo>
                <a:lnTo>
                  <a:pt x="752046" y="120840"/>
                </a:lnTo>
                <a:lnTo>
                  <a:pt x="794080" y="102173"/>
                </a:lnTo>
                <a:lnTo>
                  <a:pt x="836881" y="84964"/>
                </a:lnTo>
                <a:lnTo>
                  <a:pt x="880417" y="69245"/>
                </a:lnTo>
                <a:lnTo>
                  <a:pt x="924658" y="55047"/>
                </a:lnTo>
                <a:lnTo>
                  <a:pt x="969571" y="42402"/>
                </a:lnTo>
                <a:lnTo>
                  <a:pt x="1015126" y="31341"/>
                </a:lnTo>
                <a:lnTo>
                  <a:pt x="1061290" y="21895"/>
                </a:lnTo>
                <a:lnTo>
                  <a:pt x="1108033" y="14097"/>
                </a:lnTo>
                <a:lnTo>
                  <a:pt x="1155323" y="7976"/>
                </a:lnTo>
                <a:lnTo>
                  <a:pt x="1203129" y="3566"/>
                </a:lnTo>
                <a:lnTo>
                  <a:pt x="1251419" y="896"/>
                </a:lnTo>
                <a:lnTo>
                  <a:pt x="1300162" y="0"/>
                </a:lnTo>
                <a:close/>
              </a:path>
            </a:pathLst>
          </a:custGeom>
          <a:solidFill>
            <a:srgbClr val="82C1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33909" y="3604063"/>
            <a:ext cx="7327477" cy="13665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1" i="0">
                <a:solidFill>
                  <a:srgbClr val="1B4454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533909" y="3604063"/>
            <a:ext cx="7327477" cy="13665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33" b="0" i="0">
                <a:solidFill>
                  <a:srgbClr val="094E6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33" b="1" i="0">
                <a:solidFill>
                  <a:srgbClr val="1B4454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33" b="0" i="0">
                <a:solidFill>
                  <a:srgbClr val="094E6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33" b="1" i="0">
                <a:solidFill>
                  <a:srgbClr val="1B4454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0010" y="568894"/>
            <a:ext cx="1168399" cy="38734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950433" y="479961"/>
            <a:ext cx="0" cy="588433"/>
          </a:xfrm>
          <a:custGeom>
            <a:avLst/>
            <a:gdLst/>
            <a:ahLst/>
            <a:cxnLst/>
            <a:rect l="l" t="t" r="r" b="b"/>
            <a:pathLst>
              <a:path h="882650">
                <a:moveTo>
                  <a:pt x="0" y="882649"/>
                </a:moveTo>
                <a:lnTo>
                  <a:pt x="0" y="0"/>
                </a:lnTo>
              </a:path>
            </a:pathLst>
          </a:custGeom>
          <a:ln w="476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1692471" y="5952653"/>
            <a:ext cx="318347" cy="716280"/>
          </a:xfrm>
          <a:custGeom>
            <a:avLst/>
            <a:gdLst/>
            <a:ahLst/>
            <a:cxnLst/>
            <a:rect l="l" t="t" r="r" b="b"/>
            <a:pathLst>
              <a:path w="477519" h="1074420">
                <a:moveTo>
                  <a:pt x="271534" y="1074248"/>
                </a:moveTo>
                <a:lnTo>
                  <a:pt x="268060" y="1074248"/>
                </a:lnTo>
                <a:lnTo>
                  <a:pt x="262832" y="1070774"/>
                </a:lnTo>
                <a:lnTo>
                  <a:pt x="262832" y="1067301"/>
                </a:lnTo>
                <a:lnTo>
                  <a:pt x="264587" y="1063827"/>
                </a:lnTo>
                <a:lnTo>
                  <a:pt x="264587" y="1056881"/>
                </a:lnTo>
                <a:lnTo>
                  <a:pt x="261078" y="1039478"/>
                </a:lnTo>
                <a:lnTo>
                  <a:pt x="271534" y="990707"/>
                </a:lnTo>
                <a:lnTo>
                  <a:pt x="269779" y="973304"/>
                </a:lnTo>
                <a:lnTo>
                  <a:pt x="259359" y="959375"/>
                </a:lnTo>
                <a:lnTo>
                  <a:pt x="254131" y="957620"/>
                </a:lnTo>
                <a:lnTo>
                  <a:pt x="247184" y="957620"/>
                </a:lnTo>
                <a:lnTo>
                  <a:pt x="234973" y="959375"/>
                </a:lnTo>
                <a:lnTo>
                  <a:pt x="222799" y="964567"/>
                </a:lnTo>
                <a:lnTo>
                  <a:pt x="219325" y="964567"/>
                </a:lnTo>
                <a:lnTo>
                  <a:pt x="219325" y="959375"/>
                </a:lnTo>
                <a:lnTo>
                  <a:pt x="215852" y="955901"/>
                </a:lnTo>
                <a:lnTo>
                  <a:pt x="210624" y="954182"/>
                </a:lnTo>
                <a:lnTo>
                  <a:pt x="205396" y="957656"/>
                </a:lnTo>
                <a:lnTo>
                  <a:pt x="194940" y="961129"/>
                </a:lnTo>
                <a:lnTo>
                  <a:pt x="189712" y="966357"/>
                </a:lnTo>
                <a:lnTo>
                  <a:pt x="187993" y="969831"/>
                </a:lnTo>
                <a:lnTo>
                  <a:pt x="184484" y="973304"/>
                </a:lnTo>
                <a:lnTo>
                  <a:pt x="179256" y="975059"/>
                </a:lnTo>
                <a:lnTo>
                  <a:pt x="179256" y="973268"/>
                </a:lnTo>
                <a:lnTo>
                  <a:pt x="172273" y="971514"/>
                </a:lnTo>
                <a:lnTo>
                  <a:pt x="168800" y="968040"/>
                </a:lnTo>
                <a:lnTo>
                  <a:pt x="168800" y="957620"/>
                </a:lnTo>
                <a:lnTo>
                  <a:pt x="163572" y="952392"/>
                </a:lnTo>
                <a:lnTo>
                  <a:pt x="149642" y="945409"/>
                </a:lnTo>
                <a:lnTo>
                  <a:pt x="144450" y="945409"/>
                </a:lnTo>
                <a:lnTo>
                  <a:pt x="140941" y="943655"/>
                </a:lnTo>
                <a:lnTo>
                  <a:pt x="133958" y="934953"/>
                </a:lnTo>
                <a:lnTo>
                  <a:pt x="120029" y="936672"/>
                </a:lnTo>
                <a:lnTo>
                  <a:pt x="114801" y="936672"/>
                </a:lnTo>
                <a:lnTo>
                  <a:pt x="106099" y="924462"/>
                </a:lnTo>
                <a:lnTo>
                  <a:pt x="100871" y="920952"/>
                </a:lnTo>
                <a:lnTo>
                  <a:pt x="97398" y="920952"/>
                </a:lnTo>
                <a:lnTo>
                  <a:pt x="93925" y="924462"/>
                </a:lnTo>
                <a:lnTo>
                  <a:pt x="92170" y="924462"/>
                </a:lnTo>
                <a:lnTo>
                  <a:pt x="88697" y="922707"/>
                </a:lnTo>
                <a:lnTo>
                  <a:pt x="85187" y="919234"/>
                </a:lnTo>
                <a:lnTo>
                  <a:pt x="43399" y="889620"/>
                </a:lnTo>
                <a:lnTo>
                  <a:pt x="31296" y="884464"/>
                </a:lnTo>
                <a:lnTo>
                  <a:pt x="20840" y="877481"/>
                </a:lnTo>
                <a:lnTo>
                  <a:pt x="15612" y="863552"/>
                </a:lnTo>
                <a:lnTo>
                  <a:pt x="19085" y="867025"/>
                </a:lnTo>
                <a:lnTo>
                  <a:pt x="22559" y="868744"/>
                </a:lnTo>
                <a:lnTo>
                  <a:pt x="20804" y="860043"/>
                </a:lnTo>
                <a:lnTo>
                  <a:pt x="20804" y="839166"/>
                </a:lnTo>
                <a:lnTo>
                  <a:pt x="19121" y="833974"/>
                </a:lnTo>
                <a:lnTo>
                  <a:pt x="0" y="820045"/>
                </a:lnTo>
                <a:lnTo>
                  <a:pt x="0" y="816571"/>
                </a:lnTo>
                <a:lnTo>
                  <a:pt x="5192" y="807870"/>
                </a:lnTo>
                <a:lnTo>
                  <a:pt x="10420" y="802642"/>
                </a:lnTo>
                <a:lnTo>
                  <a:pt x="12139" y="799169"/>
                </a:lnTo>
                <a:lnTo>
                  <a:pt x="12139" y="783484"/>
                </a:lnTo>
                <a:lnTo>
                  <a:pt x="15648" y="778256"/>
                </a:lnTo>
                <a:lnTo>
                  <a:pt x="15648" y="774783"/>
                </a:lnTo>
                <a:lnTo>
                  <a:pt x="17402" y="771310"/>
                </a:lnTo>
                <a:lnTo>
                  <a:pt x="20876" y="769555"/>
                </a:lnTo>
                <a:lnTo>
                  <a:pt x="20876" y="766082"/>
                </a:lnTo>
                <a:lnTo>
                  <a:pt x="33086" y="726012"/>
                </a:lnTo>
                <a:lnTo>
                  <a:pt x="73156" y="694644"/>
                </a:lnTo>
                <a:lnTo>
                  <a:pt x="81857" y="692890"/>
                </a:lnTo>
                <a:lnTo>
                  <a:pt x="87121" y="691171"/>
                </a:lnTo>
                <a:lnTo>
                  <a:pt x="97577" y="682469"/>
                </a:lnTo>
                <a:lnTo>
                  <a:pt x="104560" y="678996"/>
                </a:lnTo>
                <a:lnTo>
                  <a:pt x="104560" y="677241"/>
                </a:lnTo>
                <a:lnTo>
                  <a:pt x="106278" y="677241"/>
                </a:lnTo>
                <a:lnTo>
                  <a:pt x="106278" y="675523"/>
                </a:lnTo>
                <a:lnTo>
                  <a:pt x="113225" y="675523"/>
                </a:lnTo>
                <a:lnTo>
                  <a:pt x="116699" y="670295"/>
                </a:lnTo>
                <a:lnTo>
                  <a:pt x="120172" y="663312"/>
                </a:lnTo>
                <a:lnTo>
                  <a:pt x="125400" y="658084"/>
                </a:lnTo>
                <a:lnTo>
                  <a:pt x="118417" y="652856"/>
                </a:lnTo>
                <a:lnTo>
                  <a:pt x="114944" y="645873"/>
                </a:lnTo>
                <a:lnTo>
                  <a:pt x="114944" y="640645"/>
                </a:lnTo>
                <a:lnTo>
                  <a:pt x="120172" y="640645"/>
                </a:lnTo>
                <a:lnTo>
                  <a:pt x="123681" y="633663"/>
                </a:lnTo>
                <a:lnTo>
                  <a:pt x="127155" y="637136"/>
                </a:lnTo>
                <a:lnTo>
                  <a:pt x="135856" y="612786"/>
                </a:lnTo>
                <a:lnTo>
                  <a:pt x="139330" y="605804"/>
                </a:lnTo>
                <a:lnTo>
                  <a:pt x="153223" y="593629"/>
                </a:lnTo>
                <a:lnTo>
                  <a:pt x="167153" y="570998"/>
                </a:lnTo>
                <a:lnTo>
                  <a:pt x="182801" y="562297"/>
                </a:lnTo>
                <a:lnTo>
                  <a:pt x="191502" y="548367"/>
                </a:lnTo>
                <a:lnTo>
                  <a:pt x="193221" y="546613"/>
                </a:lnTo>
                <a:lnTo>
                  <a:pt x="201922" y="543139"/>
                </a:lnTo>
                <a:lnTo>
                  <a:pt x="212378" y="537911"/>
                </a:lnTo>
                <a:lnTo>
                  <a:pt x="221080" y="529210"/>
                </a:lnTo>
                <a:lnTo>
                  <a:pt x="222834" y="518790"/>
                </a:lnTo>
                <a:lnTo>
                  <a:pt x="217606" y="510088"/>
                </a:lnTo>
                <a:lnTo>
                  <a:pt x="207186" y="503106"/>
                </a:lnTo>
                <a:lnTo>
                  <a:pt x="184555" y="492650"/>
                </a:lnTo>
                <a:lnTo>
                  <a:pt x="151433" y="463108"/>
                </a:lnTo>
                <a:lnTo>
                  <a:pt x="130557" y="450933"/>
                </a:lnTo>
                <a:lnTo>
                  <a:pt x="121855" y="435285"/>
                </a:lnTo>
                <a:lnTo>
                  <a:pt x="116663" y="428302"/>
                </a:lnTo>
                <a:lnTo>
                  <a:pt x="104452" y="437004"/>
                </a:lnTo>
                <a:lnTo>
                  <a:pt x="95751" y="433530"/>
                </a:lnTo>
                <a:lnTo>
                  <a:pt x="83576" y="417882"/>
                </a:lnTo>
                <a:lnTo>
                  <a:pt x="73120" y="384795"/>
                </a:lnTo>
                <a:lnTo>
                  <a:pt x="64419" y="374375"/>
                </a:lnTo>
                <a:lnTo>
                  <a:pt x="47016" y="372620"/>
                </a:lnTo>
                <a:lnTo>
                  <a:pt x="38314" y="377848"/>
                </a:lnTo>
                <a:lnTo>
                  <a:pt x="33086" y="376094"/>
                </a:lnTo>
                <a:lnTo>
                  <a:pt x="27858" y="365674"/>
                </a:lnTo>
                <a:lnTo>
                  <a:pt x="26140" y="360446"/>
                </a:lnTo>
                <a:lnTo>
                  <a:pt x="24313" y="356901"/>
                </a:lnTo>
                <a:lnTo>
                  <a:pt x="24313" y="351708"/>
                </a:lnTo>
                <a:lnTo>
                  <a:pt x="20840" y="337779"/>
                </a:lnTo>
                <a:lnTo>
                  <a:pt x="19121" y="334270"/>
                </a:lnTo>
                <a:lnTo>
                  <a:pt x="19121" y="330796"/>
                </a:lnTo>
                <a:lnTo>
                  <a:pt x="15612" y="320340"/>
                </a:lnTo>
                <a:lnTo>
                  <a:pt x="15612" y="315112"/>
                </a:lnTo>
                <a:lnTo>
                  <a:pt x="17367" y="301183"/>
                </a:lnTo>
                <a:lnTo>
                  <a:pt x="15612" y="301183"/>
                </a:lnTo>
                <a:lnTo>
                  <a:pt x="12139" y="294236"/>
                </a:lnTo>
                <a:lnTo>
                  <a:pt x="15612" y="290763"/>
                </a:lnTo>
                <a:lnTo>
                  <a:pt x="17367" y="287289"/>
                </a:lnTo>
                <a:lnTo>
                  <a:pt x="19121" y="278588"/>
                </a:lnTo>
                <a:lnTo>
                  <a:pt x="26104" y="280307"/>
                </a:lnTo>
                <a:lnTo>
                  <a:pt x="31296" y="278588"/>
                </a:lnTo>
                <a:lnTo>
                  <a:pt x="36524" y="273360"/>
                </a:lnTo>
                <a:lnTo>
                  <a:pt x="36524" y="254202"/>
                </a:lnTo>
                <a:lnTo>
                  <a:pt x="43471" y="243746"/>
                </a:lnTo>
                <a:lnTo>
                  <a:pt x="45225" y="236764"/>
                </a:lnTo>
                <a:lnTo>
                  <a:pt x="41716" y="228062"/>
                </a:lnTo>
                <a:lnTo>
                  <a:pt x="34769" y="221116"/>
                </a:lnTo>
                <a:lnTo>
                  <a:pt x="29541" y="217642"/>
                </a:lnTo>
                <a:lnTo>
                  <a:pt x="26068" y="214133"/>
                </a:lnTo>
                <a:lnTo>
                  <a:pt x="24313" y="210660"/>
                </a:lnTo>
                <a:lnTo>
                  <a:pt x="17367" y="210660"/>
                </a:lnTo>
                <a:lnTo>
                  <a:pt x="17367" y="207186"/>
                </a:lnTo>
                <a:lnTo>
                  <a:pt x="12139" y="200239"/>
                </a:lnTo>
                <a:lnTo>
                  <a:pt x="6911" y="195011"/>
                </a:lnTo>
                <a:lnTo>
                  <a:pt x="8665" y="186310"/>
                </a:lnTo>
                <a:lnTo>
                  <a:pt x="20840" y="170626"/>
                </a:lnTo>
                <a:lnTo>
                  <a:pt x="26068" y="168871"/>
                </a:lnTo>
                <a:lnTo>
                  <a:pt x="33015" y="163643"/>
                </a:lnTo>
                <a:lnTo>
                  <a:pt x="38243" y="158415"/>
                </a:lnTo>
                <a:lnTo>
                  <a:pt x="46944" y="137503"/>
                </a:lnTo>
                <a:lnTo>
                  <a:pt x="48699" y="137503"/>
                </a:lnTo>
                <a:lnTo>
                  <a:pt x="48699" y="135820"/>
                </a:lnTo>
                <a:lnTo>
                  <a:pt x="46980" y="130592"/>
                </a:lnTo>
                <a:lnTo>
                  <a:pt x="48699" y="128838"/>
                </a:lnTo>
                <a:lnTo>
                  <a:pt x="50418" y="125364"/>
                </a:lnTo>
                <a:lnTo>
                  <a:pt x="59119" y="116663"/>
                </a:lnTo>
                <a:lnTo>
                  <a:pt x="71294" y="88804"/>
                </a:lnTo>
                <a:lnTo>
                  <a:pt x="74803" y="67892"/>
                </a:lnTo>
                <a:lnTo>
                  <a:pt x="74803" y="47016"/>
                </a:lnTo>
                <a:lnTo>
                  <a:pt x="88732" y="26104"/>
                </a:lnTo>
                <a:lnTo>
                  <a:pt x="88732" y="24385"/>
                </a:lnTo>
                <a:lnTo>
                  <a:pt x="90451" y="19157"/>
                </a:lnTo>
                <a:lnTo>
                  <a:pt x="90451" y="17402"/>
                </a:lnTo>
                <a:lnTo>
                  <a:pt x="92206" y="15648"/>
                </a:lnTo>
                <a:lnTo>
                  <a:pt x="95715" y="15648"/>
                </a:lnTo>
                <a:lnTo>
                  <a:pt x="99188" y="10420"/>
                </a:lnTo>
                <a:lnTo>
                  <a:pt x="109644" y="5228"/>
                </a:lnTo>
                <a:lnTo>
                  <a:pt x="114872" y="0"/>
                </a:lnTo>
                <a:lnTo>
                  <a:pt x="261185" y="48770"/>
                </a:lnTo>
                <a:lnTo>
                  <a:pt x="372549" y="85295"/>
                </a:lnTo>
                <a:lnTo>
                  <a:pt x="409109" y="97470"/>
                </a:lnTo>
                <a:lnTo>
                  <a:pt x="410828" y="106171"/>
                </a:lnTo>
                <a:lnTo>
                  <a:pt x="412582" y="125328"/>
                </a:lnTo>
                <a:lnTo>
                  <a:pt x="407390" y="158415"/>
                </a:lnTo>
                <a:lnTo>
                  <a:pt x="398689" y="184520"/>
                </a:lnTo>
                <a:lnTo>
                  <a:pt x="398689" y="196694"/>
                </a:lnTo>
                <a:lnTo>
                  <a:pt x="396934" y="205396"/>
                </a:lnTo>
                <a:lnTo>
                  <a:pt x="398689" y="210624"/>
                </a:lnTo>
                <a:lnTo>
                  <a:pt x="398689" y="222799"/>
                </a:lnTo>
                <a:lnTo>
                  <a:pt x="391706" y="231500"/>
                </a:lnTo>
                <a:lnTo>
                  <a:pt x="379496" y="252448"/>
                </a:lnTo>
                <a:lnTo>
                  <a:pt x="370794" y="255957"/>
                </a:lnTo>
                <a:lnTo>
                  <a:pt x="372549" y="236800"/>
                </a:lnTo>
                <a:lnTo>
                  <a:pt x="370794" y="231572"/>
                </a:lnTo>
                <a:lnTo>
                  <a:pt x="363847" y="238554"/>
                </a:lnTo>
                <a:lnTo>
                  <a:pt x="362093" y="242028"/>
                </a:lnTo>
                <a:lnTo>
                  <a:pt x="362093" y="250729"/>
                </a:lnTo>
                <a:lnTo>
                  <a:pt x="358619" y="257676"/>
                </a:lnTo>
                <a:lnTo>
                  <a:pt x="353391" y="262904"/>
                </a:lnTo>
                <a:lnTo>
                  <a:pt x="351637" y="266377"/>
                </a:lnTo>
                <a:lnTo>
                  <a:pt x="349882" y="275079"/>
                </a:lnTo>
                <a:lnTo>
                  <a:pt x="349882" y="292481"/>
                </a:lnTo>
                <a:lnTo>
                  <a:pt x="348128" y="301183"/>
                </a:lnTo>
                <a:lnTo>
                  <a:pt x="346373" y="304656"/>
                </a:lnTo>
                <a:lnTo>
                  <a:pt x="341145" y="311603"/>
                </a:lnTo>
                <a:lnTo>
                  <a:pt x="339462" y="315112"/>
                </a:lnTo>
                <a:lnTo>
                  <a:pt x="341217" y="316867"/>
                </a:lnTo>
                <a:lnTo>
                  <a:pt x="342971" y="330796"/>
                </a:lnTo>
                <a:lnTo>
                  <a:pt x="346445" y="332551"/>
                </a:lnTo>
                <a:lnTo>
                  <a:pt x="342935" y="341252"/>
                </a:lnTo>
                <a:lnTo>
                  <a:pt x="344690" y="349954"/>
                </a:lnTo>
                <a:lnTo>
                  <a:pt x="348163" y="355182"/>
                </a:lnTo>
                <a:lnTo>
                  <a:pt x="360338" y="355182"/>
                </a:lnTo>
                <a:lnTo>
                  <a:pt x="367321" y="358655"/>
                </a:lnTo>
                <a:lnTo>
                  <a:pt x="370794" y="358655"/>
                </a:lnTo>
                <a:lnTo>
                  <a:pt x="386478" y="351708"/>
                </a:lnTo>
                <a:lnTo>
                  <a:pt x="395180" y="351708"/>
                </a:lnTo>
                <a:lnTo>
                  <a:pt x="426512" y="355182"/>
                </a:lnTo>
                <a:lnTo>
                  <a:pt x="442196" y="360410"/>
                </a:lnTo>
                <a:lnTo>
                  <a:pt x="447424" y="356936"/>
                </a:lnTo>
                <a:lnTo>
                  <a:pt x="442196" y="351708"/>
                </a:lnTo>
                <a:lnTo>
                  <a:pt x="435249" y="343007"/>
                </a:lnTo>
                <a:lnTo>
                  <a:pt x="431740" y="334305"/>
                </a:lnTo>
                <a:lnTo>
                  <a:pt x="435249" y="330832"/>
                </a:lnTo>
                <a:lnTo>
                  <a:pt x="442196" y="336060"/>
                </a:lnTo>
                <a:lnTo>
                  <a:pt x="447424" y="346480"/>
                </a:lnTo>
                <a:lnTo>
                  <a:pt x="464862" y="403953"/>
                </a:lnTo>
                <a:lnTo>
                  <a:pt x="464862" y="414409"/>
                </a:lnTo>
                <a:lnTo>
                  <a:pt x="461353" y="424829"/>
                </a:lnTo>
                <a:lnTo>
                  <a:pt x="459634" y="435285"/>
                </a:lnTo>
                <a:lnTo>
                  <a:pt x="463108" y="447460"/>
                </a:lnTo>
                <a:lnTo>
                  <a:pt x="459634" y="485739"/>
                </a:lnTo>
                <a:lnTo>
                  <a:pt x="456161" y="497949"/>
                </a:lnTo>
                <a:lnTo>
                  <a:pt x="463108" y="501423"/>
                </a:lnTo>
                <a:lnTo>
                  <a:pt x="468336" y="508405"/>
                </a:lnTo>
                <a:lnTo>
                  <a:pt x="470055" y="518861"/>
                </a:lnTo>
                <a:lnTo>
                  <a:pt x="468336" y="536264"/>
                </a:lnTo>
                <a:lnTo>
                  <a:pt x="470055" y="557176"/>
                </a:lnTo>
                <a:lnTo>
                  <a:pt x="470055" y="564123"/>
                </a:lnTo>
                <a:lnTo>
                  <a:pt x="471809" y="565878"/>
                </a:lnTo>
                <a:lnTo>
                  <a:pt x="471809" y="581526"/>
                </a:lnTo>
                <a:lnTo>
                  <a:pt x="477037" y="628542"/>
                </a:lnTo>
                <a:lnTo>
                  <a:pt x="473528" y="638998"/>
                </a:lnTo>
                <a:lnTo>
                  <a:pt x="463108" y="565878"/>
                </a:lnTo>
                <a:lnTo>
                  <a:pt x="464862" y="550194"/>
                </a:lnTo>
                <a:lnTo>
                  <a:pt x="466581" y="541492"/>
                </a:lnTo>
                <a:lnTo>
                  <a:pt x="464862" y="532791"/>
                </a:lnTo>
                <a:lnTo>
                  <a:pt x="461353" y="522335"/>
                </a:lnTo>
                <a:lnTo>
                  <a:pt x="457880" y="515352"/>
                </a:lnTo>
                <a:lnTo>
                  <a:pt x="454406" y="511879"/>
                </a:lnTo>
                <a:lnTo>
                  <a:pt x="449178" y="518861"/>
                </a:lnTo>
                <a:lnTo>
                  <a:pt x="449178" y="522335"/>
                </a:lnTo>
                <a:lnTo>
                  <a:pt x="456161" y="520580"/>
                </a:lnTo>
                <a:lnTo>
                  <a:pt x="457880" y="524054"/>
                </a:lnTo>
                <a:lnTo>
                  <a:pt x="456161" y="531036"/>
                </a:lnTo>
                <a:lnTo>
                  <a:pt x="452652" y="536264"/>
                </a:lnTo>
                <a:lnTo>
                  <a:pt x="449178" y="539738"/>
                </a:lnTo>
                <a:lnTo>
                  <a:pt x="443950" y="541456"/>
                </a:lnTo>
                <a:lnTo>
                  <a:pt x="440477" y="544930"/>
                </a:lnTo>
                <a:lnTo>
                  <a:pt x="440477" y="551912"/>
                </a:lnTo>
                <a:lnTo>
                  <a:pt x="445741" y="548439"/>
                </a:lnTo>
                <a:lnTo>
                  <a:pt x="449214" y="555386"/>
                </a:lnTo>
                <a:lnTo>
                  <a:pt x="447495" y="565842"/>
                </a:lnTo>
                <a:lnTo>
                  <a:pt x="442267" y="572789"/>
                </a:lnTo>
                <a:lnTo>
                  <a:pt x="454442" y="574543"/>
                </a:lnTo>
                <a:lnTo>
                  <a:pt x="457916" y="576298"/>
                </a:lnTo>
                <a:lnTo>
                  <a:pt x="452688" y="584999"/>
                </a:lnTo>
                <a:lnTo>
                  <a:pt x="450969" y="591982"/>
                </a:lnTo>
                <a:lnTo>
                  <a:pt x="450969" y="598929"/>
                </a:lnTo>
                <a:lnTo>
                  <a:pt x="452688" y="609385"/>
                </a:lnTo>
                <a:lnTo>
                  <a:pt x="449214" y="619841"/>
                </a:lnTo>
                <a:lnTo>
                  <a:pt x="447495" y="628542"/>
                </a:lnTo>
                <a:lnTo>
                  <a:pt x="445777" y="644226"/>
                </a:lnTo>
                <a:lnTo>
                  <a:pt x="445777" y="658155"/>
                </a:lnTo>
                <a:lnTo>
                  <a:pt x="452723" y="661629"/>
                </a:lnTo>
                <a:lnTo>
                  <a:pt x="457987" y="663348"/>
                </a:lnTo>
                <a:lnTo>
                  <a:pt x="457987" y="670330"/>
                </a:lnTo>
                <a:lnTo>
                  <a:pt x="452723" y="680786"/>
                </a:lnTo>
                <a:lnTo>
                  <a:pt x="450897" y="694680"/>
                </a:lnTo>
                <a:lnTo>
                  <a:pt x="447424" y="701663"/>
                </a:lnTo>
                <a:lnTo>
                  <a:pt x="440441" y="706855"/>
                </a:lnTo>
                <a:lnTo>
                  <a:pt x="436968" y="717311"/>
                </a:lnTo>
                <a:lnTo>
                  <a:pt x="429985" y="727767"/>
                </a:lnTo>
                <a:lnTo>
                  <a:pt x="426512" y="729486"/>
                </a:lnTo>
                <a:lnTo>
                  <a:pt x="423038" y="734714"/>
                </a:lnTo>
                <a:lnTo>
                  <a:pt x="419565" y="748643"/>
                </a:lnTo>
                <a:lnTo>
                  <a:pt x="424757" y="757344"/>
                </a:lnTo>
                <a:lnTo>
                  <a:pt x="431740" y="764291"/>
                </a:lnTo>
                <a:lnTo>
                  <a:pt x="431740" y="771274"/>
                </a:lnTo>
                <a:lnTo>
                  <a:pt x="426512" y="772993"/>
                </a:lnTo>
                <a:lnTo>
                  <a:pt x="421284" y="762572"/>
                </a:lnTo>
                <a:lnTo>
                  <a:pt x="405636" y="757344"/>
                </a:lnTo>
                <a:lnTo>
                  <a:pt x="402126" y="760818"/>
                </a:lnTo>
                <a:lnTo>
                  <a:pt x="396934" y="762572"/>
                </a:lnTo>
                <a:lnTo>
                  <a:pt x="393425" y="760818"/>
                </a:lnTo>
                <a:lnTo>
                  <a:pt x="389952" y="757344"/>
                </a:lnTo>
                <a:lnTo>
                  <a:pt x="393425" y="774747"/>
                </a:lnTo>
                <a:lnTo>
                  <a:pt x="396934" y="781694"/>
                </a:lnTo>
                <a:lnTo>
                  <a:pt x="402126" y="783449"/>
                </a:lnTo>
                <a:lnTo>
                  <a:pt x="405636" y="786922"/>
                </a:lnTo>
                <a:lnTo>
                  <a:pt x="405636" y="793869"/>
                </a:lnTo>
                <a:lnTo>
                  <a:pt x="403881" y="804325"/>
                </a:lnTo>
                <a:lnTo>
                  <a:pt x="398653" y="804325"/>
                </a:lnTo>
                <a:lnTo>
                  <a:pt x="395144" y="802570"/>
                </a:lnTo>
                <a:lnTo>
                  <a:pt x="391670" y="804325"/>
                </a:lnTo>
                <a:lnTo>
                  <a:pt x="386478" y="809553"/>
                </a:lnTo>
                <a:lnTo>
                  <a:pt x="384724" y="813026"/>
                </a:lnTo>
                <a:lnTo>
                  <a:pt x="384724" y="818254"/>
                </a:lnTo>
                <a:lnTo>
                  <a:pt x="383005" y="825201"/>
                </a:lnTo>
                <a:lnTo>
                  <a:pt x="384724" y="830429"/>
                </a:lnTo>
                <a:lnTo>
                  <a:pt x="389952" y="826956"/>
                </a:lnTo>
                <a:lnTo>
                  <a:pt x="396934" y="830429"/>
                </a:lnTo>
                <a:lnTo>
                  <a:pt x="402126" y="837376"/>
                </a:lnTo>
                <a:lnTo>
                  <a:pt x="407354" y="846077"/>
                </a:lnTo>
                <a:lnTo>
                  <a:pt x="398653" y="851305"/>
                </a:lnTo>
                <a:lnTo>
                  <a:pt x="381250" y="868708"/>
                </a:lnTo>
                <a:lnTo>
                  <a:pt x="372549" y="873936"/>
                </a:lnTo>
                <a:lnTo>
                  <a:pt x="376022" y="858360"/>
                </a:lnTo>
                <a:lnTo>
                  <a:pt x="382969" y="847904"/>
                </a:lnTo>
                <a:lnTo>
                  <a:pt x="372549" y="842676"/>
                </a:lnTo>
                <a:lnTo>
                  <a:pt x="362093" y="868780"/>
                </a:lnTo>
                <a:lnTo>
                  <a:pt x="365566" y="874008"/>
                </a:lnTo>
                <a:lnTo>
                  <a:pt x="365566" y="875762"/>
                </a:lnTo>
                <a:lnTo>
                  <a:pt x="344690" y="880990"/>
                </a:lnTo>
                <a:lnTo>
                  <a:pt x="335989" y="884464"/>
                </a:lnTo>
                <a:lnTo>
                  <a:pt x="330761" y="893165"/>
                </a:lnTo>
                <a:lnTo>
                  <a:pt x="342971" y="893165"/>
                </a:lnTo>
                <a:lnTo>
                  <a:pt x="346445" y="894920"/>
                </a:lnTo>
                <a:lnTo>
                  <a:pt x="351673" y="894920"/>
                </a:lnTo>
                <a:lnTo>
                  <a:pt x="369075" y="884464"/>
                </a:lnTo>
                <a:lnTo>
                  <a:pt x="369075" y="887937"/>
                </a:lnTo>
                <a:lnTo>
                  <a:pt x="360374" y="896639"/>
                </a:lnTo>
                <a:lnTo>
                  <a:pt x="351673" y="919269"/>
                </a:lnTo>
                <a:lnTo>
                  <a:pt x="344726" y="924497"/>
                </a:lnTo>
                <a:lnTo>
                  <a:pt x="334270" y="968040"/>
                </a:lnTo>
                <a:lnTo>
                  <a:pt x="329042" y="966286"/>
                </a:lnTo>
                <a:lnTo>
                  <a:pt x="325568" y="966286"/>
                </a:lnTo>
                <a:lnTo>
                  <a:pt x="320340" y="974987"/>
                </a:lnTo>
                <a:lnTo>
                  <a:pt x="322059" y="973233"/>
                </a:lnTo>
                <a:lnTo>
                  <a:pt x="322059" y="974987"/>
                </a:lnTo>
                <a:lnTo>
                  <a:pt x="323849" y="974987"/>
                </a:lnTo>
                <a:lnTo>
                  <a:pt x="323849" y="976706"/>
                </a:lnTo>
                <a:lnTo>
                  <a:pt x="327323" y="973233"/>
                </a:lnTo>
                <a:lnTo>
                  <a:pt x="330796" y="973233"/>
                </a:lnTo>
                <a:lnTo>
                  <a:pt x="332551" y="974987"/>
                </a:lnTo>
                <a:lnTo>
                  <a:pt x="334306" y="980215"/>
                </a:lnTo>
                <a:lnTo>
                  <a:pt x="327323" y="994145"/>
                </a:lnTo>
                <a:lnTo>
                  <a:pt x="325568" y="1002846"/>
                </a:lnTo>
                <a:lnTo>
                  <a:pt x="320340" y="1008038"/>
                </a:lnTo>
                <a:lnTo>
                  <a:pt x="313358" y="1011512"/>
                </a:lnTo>
                <a:lnTo>
                  <a:pt x="313358" y="1014985"/>
                </a:lnTo>
                <a:lnTo>
                  <a:pt x="292446" y="1060282"/>
                </a:lnTo>
                <a:lnTo>
                  <a:pt x="275043" y="1072493"/>
                </a:lnTo>
                <a:lnTo>
                  <a:pt x="271534" y="1074248"/>
                </a:lnTo>
                <a:close/>
              </a:path>
            </a:pathLst>
          </a:custGeom>
          <a:solidFill>
            <a:srgbClr val="82BE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33" b="1" i="0">
                <a:solidFill>
                  <a:srgbClr val="1B4454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7760" y="393884"/>
            <a:ext cx="10776479" cy="6079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1B4454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01210" y="1571760"/>
            <a:ext cx="5176520" cy="4014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rgbClr val="094E6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njeda.gov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2935" y="1696882"/>
            <a:ext cx="1137910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dirty="0">
                <a:solidFill>
                  <a:srgbClr val="82BE4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/>
                <a:ea typeface="Tahoma"/>
                <a:cs typeface="Tahoma"/>
              </a:rPr>
              <a:t>Economic Development</a:t>
            </a:r>
            <a:r>
              <a:rPr lang="en-US" sz="4800" b="1" dirty="0">
                <a:solidFill>
                  <a:srgbClr val="0A4F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/>
                <a:ea typeface="Tahoma"/>
                <a:cs typeface="Tahoma"/>
              </a:rPr>
              <a:t> and </a:t>
            </a:r>
            <a:r>
              <a:rPr lang="en-US" sz="4800" b="1" dirty="0">
                <a:solidFill>
                  <a:srgbClr val="82BE4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/>
                <a:ea typeface="Tahoma"/>
                <a:cs typeface="Tahoma"/>
              </a:rPr>
              <a:t>Nuclear Energy</a:t>
            </a:r>
            <a:r>
              <a:rPr lang="en-US" sz="4800" b="1" dirty="0">
                <a:solidFill>
                  <a:srgbClr val="0A4F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/>
                <a:ea typeface="Tahoma"/>
                <a:cs typeface="Tahoma"/>
              </a:rPr>
              <a:t> in New Jersey</a:t>
            </a:r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rot="16200000">
            <a:off x="1961703" y="980017"/>
            <a:ext cx="588433" cy="0"/>
          </a:xfrm>
          <a:prstGeom prst="line">
            <a:avLst/>
          </a:prstGeom>
          <a:ln w="4762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248098" y="4215583"/>
            <a:ext cx="12688198" cy="2920748"/>
            <a:chOff x="0" y="0"/>
            <a:chExt cx="25376396" cy="584149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23327" b="35749"/>
            <a:stretch>
              <a:fillRect/>
            </a:stretch>
          </p:blipFill>
          <p:spPr>
            <a:xfrm>
              <a:off x="0" y="0"/>
              <a:ext cx="25376396" cy="5841496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53237" y="4215585"/>
            <a:ext cx="12593337" cy="2642417"/>
            <a:chOff x="0" y="0"/>
            <a:chExt cx="4975145" cy="10439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75145" cy="1043918"/>
            </a:xfrm>
            <a:custGeom>
              <a:avLst/>
              <a:gdLst/>
              <a:ahLst/>
              <a:cxnLst/>
              <a:rect l="l" t="t" r="r" b="b"/>
              <a:pathLst>
                <a:path w="4975145" h="1043918">
                  <a:moveTo>
                    <a:pt x="0" y="0"/>
                  </a:moveTo>
                  <a:lnTo>
                    <a:pt x="4975145" y="0"/>
                  </a:lnTo>
                  <a:lnTo>
                    <a:pt x="4975145" y="1043918"/>
                  </a:lnTo>
                  <a:lnTo>
                    <a:pt x="0" y="1043918"/>
                  </a:lnTo>
                  <a:close/>
                </a:path>
              </a:pathLst>
            </a:custGeom>
            <a:solidFill>
              <a:srgbClr val="0A4F70">
                <a:alpha val="4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4975145" cy="10058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14918" y="3527954"/>
            <a:ext cx="1991282" cy="199128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3C1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171315" y="3877174"/>
            <a:ext cx="655625" cy="1269976"/>
          </a:xfrm>
          <a:custGeom>
            <a:avLst/>
            <a:gdLst/>
            <a:ahLst/>
            <a:cxnLst/>
            <a:rect l="l" t="t" r="r" b="b"/>
            <a:pathLst>
              <a:path w="983438" h="1904964">
                <a:moveTo>
                  <a:pt x="0" y="0"/>
                </a:moveTo>
                <a:lnTo>
                  <a:pt x="983438" y="0"/>
                </a:lnTo>
                <a:lnTo>
                  <a:pt x="983438" y="1904964"/>
                </a:lnTo>
                <a:lnTo>
                  <a:pt x="0" y="19049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75463" y="790576"/>
            <a:ext cx="1168864" cy="388413"/>
          </a:xfrm>
          <a:custGeom>
            <a:avLst/>
            <a:gdLst/>
            <a:ahLst/>
            <a:cxnLst/>
            <a:rect l="l" t="t" r="r" b="b"/>
            <a:pathLst>
              <a:path w="1753296" h="582619">
                <a:moveTo>
                  <a:pt x="0" y="0"/>
                </a:moveTo>
                <a:lnTo>
                  <a:pt x="1753296" y="0"/>
                </a:lnTo>
                <a:lnTo>
                  <a:pt x="1753296" y="582619"/>
                </a:lnTo>
                <a:lnTo>
                  <a:pt x="0" y="5826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43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0800000">
            <a:off x="9256212" y="3379844"/>
            <a:ext cx="2485831" cy="1264667"/>
          </a:xfrm>
          <a:custGeom>
            <a:avLst/>
            <a:gdLst/>
            <a:ahLst/>
            <a:cxnLst/>
            <a:rect l="l" t="t" r="r" b="b"/>
            <a:pathLst>
              <a:path w="3728746" h="1897000">
                <a:moveTo>
                  <a:pt x="0" y="0"/>
                </a:moveTo>
                <a:lnTo>
                  <a:pt x="3728746" y="0"/>
                </a:lnTo>
                <a:lnTo>
                  <a:pt x="3728746" y="1897000"/>
                </a:lnTo>
                <a:lnTo>
                  <a:pt x="0" y="1897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8281280" y="767548"/>
            <a:ext cx="3003192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466"/>
              </a:lnSpc>
            </a:pPr>
            <a:r>
              <a:rPr lang="en-US" sz="1450">
                <a:solidFill>
                  <a:srgbClr val="0A4F7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CHIEF EXECUTIVE OFFICER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217321" y="732703"/>
            <a:ext cx="1823311" cy="222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732"/>
              </a:lnSpc>
            </a:pPr>
            <a:r>
              <a:rPr lang="en-US" sz="1700" b="1">
                <a:solidFill>
                  <a:srgbClr val="00000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Evan Weiss</a:t>
            </a:r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8753182" y="1074814"/>
            <a:ext cx="2531170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466"/>
              </a:lnSpc>
            </a:pPr>
            <a:r>
              <a:rPr lang="en-US" sz="1450">
                <a:solidFill>
                  <a:srgbClr val="0A4F7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June 9, 2026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4651" y="602567"/>
            <a:ext cx="1168399" cy="38734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725073" y="513634"/>
            <a:ext cx="0" cy="588433"/>
          </a:xfrm>
          <a:custGeom>
            <a:avLst/>
            <a:gdLst/>
            <a:ahLst/>
            <a:cxnLst/>
            <a:rect l="l" t="t" r="r" b="b"/>
            <a:pathLst>
              <a:path h="882650">
                <a:moveTo>
                  <a:pt x="0" y="882649"/>
                </a:moveTo>
                <a:lnTo>
                  <a:pt x="0" y="0"/>
                </a:lnTo>
              </a:path>
            </a:pathLst>
          </a:custGeom>
          <a:ln w="47624">
            <a:solidFill>
              <a:srgbClr val="1B1A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96868" y="5076792"/>
            <a:ext cx="7743190" cy="303502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8467">
              <a:lnSpc>
                <a:spcPct val="100000"/>
              </a:lnSpc>
            </a:pPr>
            <a:r>
              <a:rPr sz="1900" spc="203">
                <a:solidFill>
                  <a:srgbClr val="094E6F"/>
                </a:solidFill>
                <a:latin typeface="Tahoma"/>
                <a:cs typeface="Tahoma"/>
              </a:rPr>
              <a:t>NJ</a:t>
            </a:r>
            <a:r>
              <a:rPr sz="1900" spc="-57">
                <a:solidFill>
                  <a:srgbClr val="094E6F"/>
                </a:solidFill>
                <a:latin typeface="Tahoma"/>
                <a:cs typeface="Tahoma"/>
              </a:rPr>
              <a:t> </a:t>
            </a:r>
            <a:r>
              <a:rPr sz="1900" spc="277">
                <a:solidFill>
                  <a:srgbClr val="094E6F"/>
                </a:solidFill>
                <a:latin typeface="Tahoma"/>
                <a:cs typeface="Tahoma"/>
              </a:rPr>
              <a:t>HOUSEHOLD</a:t>
            </a:r>
            <a:r>
              <a:rPr sz="1900" spc="-70">
                <a:solidFill>
                  <a:srgbClr val="094E6F"/>
                </a:solidFill>
                <a:latin typeface="Tahoma"/>
                <a:cs typeface="Tahoma"/>
              </a:rPr>
              <a:t> </a:t>
            </a:r>
            <a:r>
              <a:rPr sz="1900" b="1" spc="147">
                <a:solidFill>
                  <a:srgbClr val="094E6F"/>
                </a:solidFill>
                <a:latin typeface="Tahoma"/>
                <a:cs typeface="Tahoma"/>
              </a:rPr>
              <a:t>INCOME</a:t>
            </a:r>
            <a:r>
              <a:rPr sz="1900" b="1" spc="-33">
                <a:solidFill>
                  <a:srgbClr val="094E6F"/>
                </a:solidFill>
                <a:latin typeface="Tahoma"/>
                <a:cs typeface="Tahoma"/>
              </a:rPr>
              <a:t> </a:t>
            </a:r>
            <a:r>
              <a:rPr sz="1900" spc="73">
                <a:solidFill>
                  <a:srgbClr val="094E6F"/>
                </a:solidFill>
                <a:latin typeface="Tahoma"/>
                <a:cs typeface="Tahoma"/>
              </a:rPr>
              <a:t>IS</a:t>
            </a:r>
            <a:r>
              <a:rPr sz="1900" spc="-53">
                <a:solidFill>
                  <a:srgbClr val="094E6F"/>
                </a:solidFill>
                <a:latin typeface="Tahoma"/>
                <a:cs typeface="Tahoma"/>
              </a:rPr>
              <a:t> </a:t>
            </a:r>
            <a:r>
              <a:rPr sz="1900" spc="250">
                <a:solidFill>
                  <a:srgbClr val="094E6F"/>
                </a:solidFill>
                <a:latin typeface="Tahoma"/>
                <a:cs typeface="Tahoma"/>
              </a:rPr>
              <a:t>GROWING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96867" y="6058015"/>
            <a:ext cx="8502227" cy="309880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87"/>
              </a:spcBef>
            </a:pPr>
            <a:r>
              <a:rPr sz="1900" spc="203">
                <a:solidFill>
                  <a:srgbClr val="094E6F"/>
                </a:solidFill>
                <a:latin typeface="Tahoma"/>
                <a:cs typeface="Tahoma"/>
              </a:rPr>
              <a:t>NJ</a:t>
            </a:r>
            <a:r>
              <a:rPr sz="1900" spc="-57">
                <a:solidFill>
                  <a:srgbClr val="094E6F"/>
                </a:solidFill>
                <a:latin typeface="Tahoma"/>
                <a:cs typeface="Tahoma"/>
              </a:rPr>
              <a:t> </a:t>
            </a:r>
            <a:r>
              <a:rPr lang="en-US" sz="1900" b="1" spc="100">
                <a:solidFill>
                  <a:srgbClr val="094E6F"/>
                </a:solidFill>
                <a:latin typeface="Tahoma"/>
                <a:cs typeface="Tahoma"/>
              </a:rPr>
              <a:t>HOMEOWNERSHIP </a:t>
            </a:r>
            <a:r>
              <a:rPr lang="en-US" sz="1900" spc="100">
                <a:solidFill>
                  <a:srgbClr val="094E6F"/>
                </a:solidFill>
                <a:latin typeface="Tahoma"/>
                <a:cs typeface="Tahoma"/>
              </a:rPr>
              <a:t>IS ON THE RISE</a:t>
            </a:r>
            <a:endParaRPr sz="19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086" y="4953697"/>
            <a:ext cx="562841" cy="51769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6867" y="1430730"/>
            <a:ext cx="671248" cy="495305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1020310" y="3146453"/>
            <a:ext cx="606213" cy="628650"/>
            <a:chOff x="1472876" y="5429430"/>
            <a:chExt cx="909319" cy="942975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90748" y="5917756"/>
              <a:ext cx="84194" cy="8419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2876" y="5917756"/>
              <a:ext cx="84194" cy="8419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506550" y="6006896"/>
              <a:ext cx="589915" cy="365760"/>
            </a:xfrm>
            <a:custGeom>
              <a:avLst/>
              <a:gdLst/>
              <a:ahLst/>
              <a:cxnLst/>
              <a:rect l="l" t="t" r="r" b="b"/>
              <a:pathLst>
                <a:path w="589914" h="365760">
                  <a:moveTo>
                    <a:pt x="521995" y="96088"/>
                  </a:moveTo>
                  <a:lnTo>
                    <a:pt x="67348" y="96088"/>
                  </a:lnTo>
                  <a:lnTo>
                    <a:pt x="67348" y="213969"/>
                  </a:lnTo>
                  <a:lnTo>
                    <a:pt x="521995" y="213969"/>
                  </a:lnTo>
                  <a:lnTo>
                    <a:pt x="521995" y="96088"/>
                  </a:lnTo>
                  <a:close/>
                </a:path>
                <a:path w="589914" h="365760">
                  <a:moveTo>
                    <a:pt x="589356" y="331838"/>
                  </a:moveTo>
                  <a:lnTo>
                    <a:pt x="0" y="331838"/>
                  </a:lnTo>
                  <a:lnTo>
                    <a:pt x="0" y="365518"/>
                  </a:lnTo>
                  <a:lnTo>
                    <a:pt x="589356" y="365518"/>
                  </a:lnTo>
                  <a:lnTo>
                    <a:pt x="589356" y="331838"/>
                  </a:lnTo>
                  <a:close/>
                </a:path>
                <a:path w="589914" h="365760">
                  <a:moveTo>
                    <a:pt x="589356" y="27889"/>
                  </a:moveTo>
                  <a:lnTo>
                    <a:pt x="574548" y="24714"/>
                  </a:lnTo>
                  <a:lnTo>
                    <a:pt x="561009" y="18821"/>
                  </a:lnTo>
                  <a:lnTo>
                    <a:pt x="555675" y="15125"/>
                  </a:lnTo>
                  <a:lnTo>
                    <a:pt x="555675" y="62420"/>
                  </a:lnTo>
                  <a:lnTo>
                    <a:pt x="555675" y="247637"/>
                  </a:lnTo>
                  <a:lnTo>
                    <a:pt x="33680" y="247637"/>
                  </a:lnTo>
                  <a:lnTo>
                    <a:pt x="33680" y="62420"/>
                  </a:lnTo>
                  <a:lnTo>
                    <a:pt x="555675" y="62420"/>
                  </a:lnTo>
                  <a:lnTo>
                    <a:pt x="555675" y="15125"/>
                  </a:lnTo>
                  <a:lnTo>
                    <a:pt x="549021" y="10490"/>
                  </a:lnTo>
                  <a:lnTo>
                    <a:pt x="538835" y="0"/>
                  </a:lnTo>
                  <a:lnTo>
                    <a:pt x="527138" y="11811"/>
                  </a:lnTo>
                  <a:lnTo>
                    <a:pt x="513143" y="20878"/>
                  </a:lnTo>
                  <a:lnTo>
                    <a:pt x="497268" y="26695"/>
                  </a:lnTo>
                  <a:lnTo>
                    <a:pt x="479907" y="28740"/>
                  </a:lnTo>
                  <a:lnTo>
                    <a:pt x="462546" y="26695"/>
                  </a:lnTo>
                  <a:lnTo>
                    <a:pt x="446659" y="20878"/>
                  </a:lnTo>
                  <a:lnTo>
                    <a:pt x="432663" y="11811"/>
                  </a:lnTo>
                  <a:lnTo>
                    <a:pt x="420966" y="0"/>
                  </a:lnTo>
                  <a:lnTo>
                    <a:pt x="409270" y="11811"/>
                  </a:lnTo>
                  <a:lnTo>
                    <a:pt x="395274" y="20878"/>
                  </a:lnTo>
                  <a:lnTo>
                    <a:pt x="379387" y="26695"/>
                  </a:lnTo>
                  <a:lnTo>
                    <a:pt x="362038" y="28740"/>
                  </a:lnTo>
                  <a:lnTo>
                    <a:pt x="344678" y="26695"/>
                  </a:lnTo>
                  <a:lnTo>
                    <a:pt x="328790" y="20878"/>
                  </a:lnTo>
                  <a:lnTo>
                    <a:pt x="314794" y="11811"/>
                  </a:lnTo>
                  <a:lnTo>
                    <a:pt x="303098" y="0"/>
                  </a:lnTo>
                  <a:lnTo>
                    <a:pt x="291401" y="11811"/>
                  </a:lnTo>
                  <a:lnTo>
                    <a:pt x="277406" y="20878"/>
                  </a:lnTo>
                  <a:lnTo>
                    <a:pt x="261518" y="26695"/>
                  </a:lnTo>
                  <a:lnTo>
                    <a:pt x="244157" y="28740"/>
                  </a:lnTo>
                  <a:lnTo>
                    <a:pt x="226796" y="26695"/>
                  </a:lnTo>
                  <a:lnTo>
                    <a:pt x="210921" y="20878"/>
                  </a:lnTo>
                  <a:lnTo>
                    <a:pt x="196926" y="11811"/>
                  </a:lnTo>
                  <a:lnTo>
                    <a:pt x="185229" y="0"/>
                  </a:lnTo>
                  <a:lnTo>
                    <a:pt x="173532" y="11811"/>
                  </a:lnTo>
                  <a:lnTo>
                    <a:pt x="159524" y="20878"/>
                  </a:lnTo>
                  <a:lnTo>
                    <a:pt x="143649" y="26695"/>
                  </a:lnTo>
                  <a:lnTo>
                    <a:pt x="126288" y="28740"/>
                  </a:lnTo>
                  <a:lnTo>
                    <a:pt x="108927" y="26695"/>
                  </a:lnTo>
                  <a:lnTo>
                    <a:pt x="93052" y="20878"/>
                  </a:lnTo>
                  <a:lnTo>
                    <a:pt x="79044" y="11811"/>
                  </a:lnTo>
                  <a:lnTo>
                    <a:pt x="67348" y="0"/>
                  </a:lnTo>
                  <a:lnTo>
                    <a:pt x="55651" y="11811"/>
                  </a:lnTo>
                  <a:lnTo>
                    <a:pt x="41656" y="20878"/>
                  </a:lnTo>
                  <a:lnTo>
                    <a:pt x="25781" y="26695"/>
                  </a:lnTo>
                  <a:lnTo>
                    <a:pt x="8420" y="28740"/>
                  </a:lnTo>
                  <a:lnTo>
                    <a:pt x="5524" y="28740"/>
                  </a:lnTo>
                  <a:lnTo>
                    <a:pt x="2832" y="28206"/>
                  </a:lnTo>
                  <a:lnTo>
                    <a:pt x="0" y="27889"/>
                  </a:lnTo>
                  <a:lnTo>
                    <a:pt x="0" y="298157"/>
                  </a:lnTo>
                  <a:lnTo>
                    <a:pt x="589356" y="298157"/>
                  </a:lnTo>
                  <a:lnTo>
                    <a:pt x="589356" y="247637"/>
                  </a:lnTo>
                  <a:lnTo>
                    <a:pt x="589356" y="62420"/>
                  </a:lnTo>
                  <a:lnTo>
                    <a:pt x="589356" y="28740"/>
                  </a:lnTo>
                  <a:lnTo>
                    <a:pt x="589356" y="27889"/>
                  </a:lnTo>
                  <a:close/>
                </a:path>
              </a:pathLst>
            </a:custGeom>
            <a:solidFill>
              <a:srgbClr val="83BE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93847" y="5496785"/>
              <a:ext cx="67355" cy="6735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557058" y="5429440"/>
              <a:ext cx="741045" cy="353695"/>
            </a:xfrm>
            <a:custGeom>
              <a:avLst/>
              <a:gdLst/>
              <a:ahLst/>
              <a:cxnLst/>
              <a:rect l="l" t="t" r="r" b="b"/>
              <a:pathLst>
                <a:path w="741044" h="353695">
                  <a:moveTo>
                    <a:pt x="273380" y="252577"/>
                  </a:moveTo>
                  <a:lnTo>
                    <a:pt x="253974" y="218897"/>
                  </a:lnTo>
                  <a:lnTo>
                    <a:pt x="0" y="218897"/>
                  </a:lnTo>
                  <a:lnTo>
                    <a:pt x="0" y="252577"/>
                  </a:lnTo>
                  <a:lnTo>
                    <a:pt x="273380" y="252577"/>
                  </a:lnTo>
                  <a:close/>
                </a:path>
                <a:path w="741044" h="353695">
                  <a:moveTo>
                    <a:pt x="488327" y="109448"/>
                  </a:moveTo>
                  <a:lnTo>
                    <a:pt x="479056" y="66878"/>
                  </a:lnTo>
                  <a:lnTo>
                    <a:pt x="454926" y="33680"/>
                  </a:lnTo>
                  <a:lnTo>
                    <a:pt x="453771" y="32080"/>
                  </a:lnTo>
                  <a:lnTo>
                    <a:pt x="437819" y="22098"/>
                  </a:lnTo>
                  <a:lnTo>
                    <a:pt x="437819" y="101028"/>
                  </a:lnTo>
                  <a:lnTo>
                    <a:pt x="432523" y="127228"/>
                  </a:lnTo>
                  <a:lnTo>
                    <a:pt x="418071" y="148640"/>
                  </a:lnTo>
                  <a:lnTo>
                    <a:pt x="396659" y="163080"/>
                  </a:lnTo>
                  <a:lnTo>
                    <a:pt x="370459" y="168389"/>
                  </a:lnTo>
                  <a:lnTo>
                    <a:pt x="344258" y="163080"/>
                  </a:lnTo>
                  <a:lnTo>
                    <a:pt x="322846" y="148640"/>
                  </a:lnTo>
                  <a:lnTo>
                    <a:pt x="308406" y="127228"/>
                  </a:lnTo>
                  <a:lnTo>
                    <a:pt x="303110" y="101028"/>
                  </a:lnTo>
                  <a:lnTo>
                    <a:pt x="308406" y="74828"/>
                  </a:lnTo>
                  <a:lnTo>
                    <a:pt x="322846" y="53416"/>
                  </a:lnTo>
                  <a:lnTo>
                    <a:pt x="344258" y="38976"/>
                  </a:lnTo>
                  <a:lnTo>
                    <a:pt x="370459" y="33680"/>
                  </a:lnTo>
                  <a:lnTo>
                    <a:pt x="396659" y="38976"/>
                  </a:lnTo>
                  <a:lnTo>
                    <a:pt x="418071" y="53416"/>
                  </a:lnTo>
                  <a:lnTo>
                    <a:pt x="432523" y="74828"/>
                  </a:lnTo>
                  <a:lnTo>
                    <a:pt x="437819" y="101028"/>
                  </a:lnTo>
                  <a:lnTo>
                    <a:pt x="437819" y="22098"/>
                  </a:lnTo>
                  <a:lnTo>
                    <a:pt x="416293" y="8610"/>
                  </a:lnTo>
                  <a:lnTo>
                    <a:pt x="370459" y="0"/>
                  </a:lnTo>
                  <a:lnTo>
                    <a:pt x="324624" y="8610"/>
                  </a:lnTo>
                  <a:lnTo>
                    <a:pt x="287159" y="32080"/>
                  </a:lnTo>
                  <a:lnTo>
                    <a:pt x="261861" y="66878"/>
                  </a:lnTo>
                  <a:lnTo>
                    <a:pt x="252590" y="109448"/>
                  </a:lnTo>
                  <a:lnTo>
                    <a:pt x="252590" y="121754"/>
                  </a:lnTo>
                  <a:lnTo>
                    <a:pt x="264820" y="170294"/>
                  </a:lnTo>
                  <a:lnTo>
                    <a:pt x="370459" y="353542"/>
                  </a:lnTo>
                  <a:lnTo>
                    <a:pt x="476364" y="169837"/>
                  </a:lnTo>
                  <a:lnTo>
                    <a:pt x="488327" y="121754"/>
                  </a:lnTo>
                  <a:lnTo>
                    <a:pt x="488327" y="109448"/>
                  </a:lnTo>
                  <a:close/>
                </a:path>
                <a:path w="741044" h="353695">
                  <a:moveTo>
                    <a:pt x="740918" y="218897"/>
                  </a:moveTo>
                  <a:lnTo>
                    <a:pt x="488327" y="218897"/>
                  </a:lnTo>
                  <a:lnTo>
                    <a:pt x="488327" y="216471"/>
                  </a:lnTo>
                  <a:lnTo>
                    <a:pt x="467550" y="252577"/>
                  </a:lnTo>
                  <a:lnTo>
                    <a:pt x="740918" y="252577"/>
                  </a:lnTo>
                  <a:lnTo>
                    <a:pt x="740918" y="218897"/>
                  </a:lnTo>
                  <a:close/>
                </a:path>
              </a:pathLst>
            </a:custGeom>
            <a:solidFill>
              <a:srgbClr val="83BE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08620" y="5917756"/>
              <a:ext cx="84194" cy="8419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97979" y="5917756"/>
              <a:ext cx="84194" cy="8419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26492" y="5917756"/>
              <a:ext cx="84194" cy="8419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472869" y="5715698"/>
              <a:ext cx="909319" cy="657225"/>
            </a:xfrm>
            <a:custGeom>
              <a:avLst/>
              <a:gdLst/>
              <a:ahLst/>
              <a:cxnLst/>
              <a:rect l="l" t="t" r="r" b="b"/>
              <a:pathLst>
                <a:path w="909319" h="657225">
                  <a:moveTo>
                    <a:pt x="875614" y="319087"/>
                  </a:moveTo>
                  <a:lnTo>
                    <a:pt x="872858" y="319405"/>
                  </a:lnTo>
                  <a:lnTo>
                    <a:pt x="870089" y="319938"/>
                  </a:lnTo>
                  <a:lnTo>
                    <a:pt x="867194" y="319938"/>
                  </a:lnTo>
                  <a:lnTo>
                    <a:pt x="849845" y="317893"/>
                  </a:lnTo>
                  <a:lnTo>
                    <a:pt x="833958" y="312077"/>
                  </a:lnTo>
                  <a:lnTo>
                    <a:pt x="819962" y="303009"/>
                  </a:lnTo>
                  <a:lnTo>
                    <a:pt x="808266" y="291198"/>
                  </a:lnTo>
                  <a:lnTo>
                    <a:pt x="796569" y="303009"/>
                  </a:lnTo>
                  <a:lnTo>
                    <a:pt x="782574" y="312077"/>
                  </a:lnTo>
                  <a:lnTo>
                    <a:pt x="766686" y="317893"/>
                  </a:lnTo>
                  <a:lnTo>
                    <a:pt x="749325" y="319938"/>
                  </a:lnTo>
                  <a:lnTo>
                    <a:pt x="731964" y="317893"/>
                  </a:lnTo>
                  <a:lnTo>
                    <a:pt x="724065" y="315010"/>
                  </a:lnTo>
                  <a:lnTo>
                    <a:pt x="724065" y="437807"/>
                  </a:lnTo>
                  <a:lnTo>
                    <a:pt x="724065" y="471487"/>
                  </a:lnTo>
                  <a:lnTo>
                    <a:pt x="690397" y="471487"/>
                  </a:lnTo>
                  <a:lnTo>
                    <a:pt x="690397" y="437807"/>
                  </a:lnTo>
                  <a:lnTo>
                    <a:pt x="724065" y="437807"/>
                  </a:lnTo>
                  <a:lnTo>
                    <a:pt x="724065" y="315010"/>
                  </a:lnTo>
                  <a:lnTo>
                    <a:pt x="716089" y="312077"/>
                  </a:lnTo>
                  <a:lnTo>
                    <a:pt x="702094" y="303009"/>
                  </a:lnTo>
                  <a:lnTo>
                    <a:pt x="690397" y="291198"/>
                  </a:lnTo>
                  <a:lnTo>
                    <a:pt x="683323" y="298894"/>
                  </a:lnTo>
                  <a:lnTo>
                    <a:pt x="675309" y="305549"/>
                  </a:lnTo>
                  <a:lnTo>
                    <a:pt x="666407" y="311048"/>
                  </a:lnTo>
                  <a:lnTo>
                    <a:pt x="656717" y="315264"/>
                  </a:lnTo>
                  <a:lnTo>
                    <a:pt x="656717" y="656717"/>
                  </a:lnTo>
                  <a:lnTo>
                    <a:pt x="875614" y="656717"/>
                  </a:lnTo>
                  <a:lnTo>
                    <a:pt x="875614" y="471487"/>
                  </a:lnTo>
                  <a:lnTo>
                    <a:pt x="875614" y="437807"/>
                  </a:lnTo>
                  <a:lnTo>
                    <a:pt x="875614" y="319938"/>
                  </a:lnTo>
                  <a:lnTo>
                    <a:pt x="875614" y="319087"/>
                  </a:lnTo>
                  <a:close/>
                </a:path>
                <a:path w="909319" h="657225">
                  <a:moveTo>
                    <a:pt x="909294" y="155498"/>
                  </a:moveTo>
                  <a:lnTo>
                    <a:pt x="831545" y="0"/>
                  </a:lnTo>
                  <a:lnTo>
                    <a:pt x="532333" y="0"/>
                  </a:lnTo>
                  <a:lnTo>
                    <a:pt x="454647" y="134772"/>
                  </a:lnTo>
                  <a:lnTo>
                    <a:pt x="377037" y="0"/>
                  </a:lnTo>
                  <a:lnTo>
                    <a:pt x="77749" y="0"/>
                  </a:lnTo>
                  <a:lnTo>
                    <a:pt x="0" y="155498"/>
                  </a:lnTo>
                  <a:lnTo>
                    <a:pt x="0" y="168389"/>
                  </a:lnTo>
                  <a:lnTo>
                    <a:pt x="909294" y="168389"/>
                  </a:lnTo>
                  <a:lnTo>
                    <a:pt x="909294" y="155498"/>
                  </a:lnTo>
                  <a:close/>
                </a:path>
              </a:pathLst>
            </a:custGeom>
            <a:solidFill>
              <a:srgbClr val="83BE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80107" y="5917756"/>
              <a:ext cx="84194" cy="8419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62235" y="5917756"/>
              <a:ext cx="84194" cy="8419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44363" y="5917756"/>
              <a:ext cx="84194" cy="84194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927883" y="4161159"/>
            <a:ext cx="670560" cy="489373"/>
            <a:chOff x="1433951" y="6780215"/>
            <a:chExt cx="1005840" cy="734060"/>
          </a:xfrm>
        </p:grpSpPr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31473" y="6862861"/>
              <a:ext cx="210274" cy="21072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36471" y="7102677"/>
              <a:ext cx="193852" cy="232977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433944" y="6780225"/>
              <a:ext cx="1005840" cy="734060"/>
            </a:xfrm>
            <a:custGeom>
              <a:avLst/>
              <a:gdLst/>
              <a:ahLst/>
              <a:cxnLst/>
              <a:rect l="l" t="t" r="r" b="b"/>
              <a:pathLst>
                <a:path w="1005839" h="734059">
                  <a:moveTo>
                    <a:pt x="376910" y="431342"/>
                  </a:moveTo>
                  <a:lnTo>
                    <a:pt x="316128" y="431342"/>
                  </a:lnTo>
                  <a:lnTo>
                    <a:pt x="316128" y="446519"/>
                  </a:lnTo>
                  <a:lnTo>
                    <a:pt x="376910" y="446519"/>
                  </a:lnTo>
                  <a:lnTo>
                    <a:pt x="376910" y="431342"/>
                  </a:lnTo>
                  <a:close/>
                </a:path>
                <a:path w="1005839" h="734059">
                  <a:moveTo>
                    <a:pt x="630377" y="596099"/>
                  </a:moveTo>
                  <a:lnTo>
                    <a:pt x="375031" y="596099"/>
                  </a:lnTo>
                  <a:lnTo>
                    <a:pt x="375031" y="624217"/>
                  </a:lnTo>
                  <a:lnTo>
                    <a:pt x="630377" y="624217"/>
                  </a:lnTo>
                  <a:lnTo>
                    <a:pt x="630377" y="596099"/>
                  </a:lnTo>
                  <a:close/>
                </a:path>
                <a:path w="1005839" h="734059">
                  <a:moveTo>
                    <a:pt x="682675" y="431342"/>
                  </a:moveTo>
                  <a:lnTo>
                    <a:pt x="621893" y="431342"/>
                  </a:lnTo>
                  <a:lnTo>
                    <a:pt x="621893" y="446519"/>
                  </a:lnTo>
                  <a:lnTo>
                    <a:pt x="682675" y="446519"/>
                  </a:lnTo>
                  <a:lnTo>
                    <a:pt x="682675" y="431342"/>
                  </a:lnTo>
                  <a:close/>
                </a:path>
                <a:path w="1005839" h="734059">
                  <a:moveTo>
                    <a:pt x="1005319" y="48818"/>
                  </a:moveTo>
                  <a:lnTo>
                    <a:pt x="1001458" y="29819"/>
                  </a:lnTo>
                  <a:lnTo>
                    <a:pt x="990993" y="14300"/>
                  </a:lnTo>
                  <a:lnTo>
                    <a:pt x="975448" y="3835"/>
                  </a:lnTo>
                  <a:lnTo>
                    <a:pt x="956411" y="0"/>
                  </a:lnTo>
                  <a:lnTo>
                    <a:pt x="956411" y="179298"/>
                  </a:lnTo>
                  <a:lnTo>
                    <a:pt x="956411" y="554685"/>
                  </a:lnTo>
                  <a:lnTo>
                    <a:pt x="905649" y="564934"/>
                  </a:lnTo>
                  <a:lnTo>
                    <a:pt x="864196" y="592886"/>
                  </a:lnTo>
                  <a:lnTo>
                    <a:pt x="836256" y="634365"/>
                  </a:lnTo>
                  <a:lnTo>
                    <a:pt x="826008" y="685177"/>
                  </a:lnTo>
                  <a:lnTo>
                    <a:pt x="179298" y="685177"/>
                  </a:lnTo>
                  <a:lnTo>
                    <a:pt x="169037" y="634365"/>
                  </a:lnTo>
                  <a:lnTo>
                    <a:pt x="141071" y="592886"/>
                  </a:lnTo>
                  <a:lnTo>
                    <a:pt x="99606" y="564934"/>
                  </a:lnTo>
                  <a:lnTo>
                    <a:pt x="48907" y="554685"/>
                  </a:lnTo>
                  <a:lnTo>
                    <a:pt x="48907" y="179298"/>
                  </a:lnTo>
                  <a:lnTo>
                    <a:pt x="99669" y="169049"/>
                  </a:lnTo>
                  <a:lnTo>
                    <a:pt x="141122" y="141109"/>
                  </a:lnTo>
                  <a:lnTo>
                    <a:pt x="169062" y="99669"/>
                  </a:lnTo>
                  <a:lnTo>
                    <a:pt x="179324" y="48818"/>
                  </a:lnTo>
                  <a:lnTo>
                    <a:pt x="825995" y="48818"/>
                  </a:lnTo>
                  <a:lnTo>
                    <a:pt x="836256" y="99669"/>
                  </a:lnTo>
                  <a:lnTo>
                    <a:pt x="864196" y="141109"/>
                  </a:lnTo>
                  <a:lnTo>
                    <a:pt x="905649" y="169049"/>
                  </a:lnTo>
                  <a:lnTo>
                    <a:pt x="956411" y="179298"/>
                  </a:lnTo>
                  <a:lnTo>
                    <a:pt x="956411" y="0"/>
                  </a:lnTo>
                  <a:lnTo>
                    <a:pt x="48907" y="0"/>
                  </a:lnTo>
                  <a:lnTo>
                    <a:pt x="29857" y="3835"/>
                  </a:lnTo>
                  <a:lnTo>
                    <a:pt x="14312" y="14300"/>
                  </a:lnTo>
                  <a:lnTo>
                    <a:pt x="3835" y="29819"/>
                  </a:lnTo>
                  <a:lnTo>
                    <a:pt x="0" y="48818"/>
                  </a:lnTo>
                  <a:lnTo>
                    <a:pt x="0" y="685177"/>
                  </a:lnTo>
                  <a:lnTo>
                    <a:pt x="3835" y="704176"/>
                  </a:lnTo>
                  <a:lnTo>
                    <a:pt x="14300" y="719696"/>
                  </a:lnTo>
                  <a:lnTo>
                    <a:pt x="29819" y="730161"/>
                  </a:lnTo>
                  <a:lnTo>
                    <a:pt x="48818" y="733996"/>
                  </a:lnTo>
                  <a:lnTo>
                    <a:pt x="956411" y="733996"/>
                  </a:lnTo>
                  <a:lnTo>
                    <a:pt x="975461" y="730161"/>
                  </a:lnTo>
                  <a:lnTo>
                    <a:pt x="991006" y="719696"/>
                  </a:lnTo>
                  <a:lnTo>
                    <a:pt x="1001483" y="704176"/>
                  </a:lnTo>
                  <a:lnTo>
                    <a:pt x="1005319" y="685177"/>
                  </a:lnTo>
                  <a:lnTo>
                    <a:pt x="1005319" y="48818"/>
                  </a:lnTo>
                  <a:close/>
                </a:path>
              </a:pathLst>
            </a:custGeom>
            <a:solidFill>
              <a:srgbClr val="83BE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/>
          <p:nvPr/>
        </p:nvSpPr>
        <p:spPr>
          <a:xfrm>
            <a:off x="991654" y="5799876"/>
            <a:ext cx="609177" cy="644313"/>
          </a:xfrm>
          <a:custGeom>
            <a:avLst/>
            <a:gdLst/>
            <a:ahLst/>
            <a:cxnLst/>
            <a:rect l="l" t="t" r="r" b="b"/>
            <a:pathLst>
              <a:path w="913764" h="966470">
                <a:moveTo>
                  <a:pt x="283159" y="471932"/>
                </a:moveTo>
                <a:lnTo>
                  <a:pt x="282892" y="467042"/>
                </a:lnTo>
                <a:lnTo>
                  <a:pt x="280212" y="462940"/>
                </a:lnTo>
                <a:lnTo>
                  <a:pt x="274866" y="462140"/>
                </a:lnTo>
                <a:lnTo>
                  <a:pt x="266636" y="467207"/>
                </a:lnTo>
                <a:lnTo>
                  <a:pt x="73152" y="651268"/>
                </a:lnTo>
                <a:lnTo>
                  <a:pt x="62534" y="678395"/>
                </a:lnTo>
                <a:lnTo>
                  <a:pt x="62534" y="959192"/>
                </a:lnTo>
                <a:lnTo>
                  <a:pt x="67246" y="963917"/>
                </a:lnTo>
                <a:lnTo>
                  <a:pt x="278434" y="963917"/>
                </a:lnTo>
                <a:lnTo>
                  <a:pt x="283159" y="959192"/>
                </a:lnTo>
                <a:lnTo>
                  <a:pt x="283159" y="471932"/>
                </a:lnTo>
                <a:close/>
              </a:path>
              <a:path w="913764" h="966470">
                <a:moveTo>
                  <a:pt x="563956" y="504964"/>
                </a:moveTo>
                <a:lnTo>
                  <a:pt x="563016" y="498754"/>
                </a:lnTo>
                <a:lnTo>
                  <a:pt x="559968" y="494195"/>
                </a:lnTo>
                <a:lnTo>
                  <a:pt x="554494" y="493852"/>
                </a:lnTo>
                <a:lnTo>
                  <a:pt x="546252" y="500253"/>
                </a:lnTo>
                <a:lnTo>
                  <a:pt x="453047" y="594626"/>
                </a:lnTo>
                <a:lnTo>
                  <a:pt x="450684" y="595807"/>
                </a:lnTo>
                <a:lnTo>
                  <a:pt x="448335" y="595807"/>
                </a:lnTo>
                <a:lnTo>
                  <a:pt x="362204" y="508508"/>
                </a:lnTo>
                <a:lnTo>
                  <a:pt x="352780" y="501764"/>
                </a:lnTo>
                <a:lnTo>
                  <a:pt x="347014" y="502310"/>
                </a:lnTo>
                <a:lnTo>
                  <a:pt x="344119" y="506844"/>
                </a:lnTo>
                <a:lnTo>
                  <a:pt x="343331" y="512051"/>
                </a:lnTo>
                <a:lnTo>
                  <a:pt x="343331" y="961555"/>
                </a:lnTo>
                <a:lnTo>
                  <a:pt x="348043" y="966279"/>
                </a:lnTo>
                <a:lnTo>
                  <a:pt x="559231" y="966279"/>
                </a:lnTo>
                <a:lnTo>
                  <a:pt x="563956" y="961555"/>
                </a:lnTo>
                <a:lnTo>
                  <a:pt x="563956" y="504964"/>
                </a:lnTo>
                <a:close/>
              </a:path>
              <a:path w="913764" h="966470">
                <a:moveTo>
                  <a:pt x="838847" y="233603"/>
                </a:moveTo>
                <a:lnTo>
                  <a:pt x="838593" y="228053"/>
                </a:lnTo>
                <a:lnTo>
                  <a:pt x="835901" y="223723"/>
                </a:lnTo>
                <a:lnTo>
                  <a:pt x="830554" y="223151"/>
                </a:lnTo>
                <a:lnTo>
                  <a:pt x="822337" y="228892"/>
                </a:lnTo>
                <a:lnTo>
                  <a:pt x="628840" y="412940"/>
                </a:lnTo>
                <a:lnTo>
                  <a:pt x="618223" y="440080"/>
                </a:lnTo>
                <a:lnTo>
                  <a:pt x="618223" y="960374"/>
                </a:lnTo>
                <a:lnTo>
                  <a:pt x="622947" y="965098"/>
                </a:lnTo>
                <a:lnTo>
                  <a:pt x="834136" y="965098"/>
                </a:lnTo>
                <a:lnTo>
                  <a:pt x="838847" y="960374"/>
                </a:lnTo>
                <a:lnTo>
                  <a:pt x="838847" y="233603"/>
                </a:lnTo>
                <a:close/>
              </a:path>
              <a:path w="913764" h="966470">
                <a:moveTo>
                  <a:pt x="913180" y="8267"/>
                </a:moveTo>
                <a:lnTo>
                  <a:pt x="910818" y="5905"/>
                </a:lnTo>
                <a:lnTo>
                  <a:pt x="910818" y="2362"/>
                </a:lnTo>
                <a:lnTo>
                  <a:pt x="908456" y="0"/>
                </a:lnTo>
                <a:lnTo>
                  <a:pt x="903744" y="0"/>
                </a:lnTo>
                <a:lnTo>
                  <a:pt x="756259" y="33032"/>
                </a:lnTo>
                <a:lnTo>
                  <a:pt x="752729" y="33032"/>
                </a:lnTo>
                <a:lnTo>
                  <a:pt x="749185" y="36576"/>
                </a:lnTo>
                <a:lnTo>
                  <a:pt x="749185" y="40119"/>
                </a:lnTo>
                <a:lnTo>
                  <a:pt x="786942" y="77876"/>
                </a:lnTo>
                <a:lnTo>
                  <a:pt x="451866" y="412940"/>
                </a:lnTo>
                <a:lnTo>
                  <a:pt x="391693" y="352767"/>
                </a:lnTo>
                <a:lnTo>
                  <a:pt x="296138" y="257200"/>
                </a:lnTo>
                <a:lnTo>
                  <a:pt x="292595" y="257200"/>
                </a:lnTo>
                <a:lnTo>
                  <a:pt x="0" y="549795"/>
                </a:lnTo>
                <a:lnTo>
                  <a:pt x="0" y="553339"/>
                </a:lnTo>
                <a:lnTo>
                  <a:pt x="44831" y="598170"/>
                </a:lnTo>
                <a:lnTo>
                  <a:pt x="48374" y="598170"/>
                </a:lnTo>
                <a:lnTo>
                  <a:pt x="294957" y="352767"/>
                </a:lnTo>
                <a:lnTo>
                  <a:pt x="450684" y="508508"/>
                </a:lnTo>
                <a:lnTo>
                  <a:pt x="454228" y="508508"/>
                </a:lnTo>
                <a:lnTo>
                  <a:pt x="549795" y="412940"/>
                </a:lnTo>
                <a:lnTo>
                  <a:pt x="835317" y="127419"/>
                </a:lnTo>
                <a:lnTo>
                  <a:pt x="873061" y="165176"/>
                </a:lnTo>
                <a:lnTo>
                  <a:pt x="876604" y="165176"/>
                </a:lnTo>
                <a:lnTo>
                  <a:pt x="880148" y="161632"/>
                </a:lnTo>
                <a:lnTo>
                  <a:pt x="880148" y="159283"/>
                </a:lnTo>
                <a:lnTo>
                  <a:pt x="887107" y="127419"/>
                </a:lnTo>
                <a:lnTo>
                  <a:pt x="913180" y="8267"/>
                </a:lnTo>
                <a:close/>
              </a:path>
            </a:pathLst>
          </a:custGeom>
          <a:solidFill>
            <a:srgbClr val="83BE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37679" y="2316435"/>
            <a:ext cx="717127" cy="717127"/>
          </a:xfrm>
          <a:custGeom>
            <a:avLst/>
            <a:gdLst/>
            <a:ahLst/>
            <a:cxnLst/>
            <a:rect l="l" t="t" r="r" b="b"/>
            <a:pathLst>
              <a:path w="1075689" h="1075689">
                <a:moveTo>
                  <a:pt x="571030" y="570572"/>
                </a:moveTo>
                <a:lnTo>
                  <a:pt x="570572" y="570115"/>
                </a:lnTo>
                <a:lnTo>
                  <a:pt x="570572" y="569214"/>
                </a:lnTo>
                <a:lnTo>
                  <a:pt x="570115" y="568756"/>
                </a:lnTo>
                <a:lnTo>
                  <a:pt x="569658" y="567842"/>
                </a:lnTo>
                <a:lnTo>
                  <a:pt x="568756" y="567385"/>
                </a:lnTo>
                <a:lnTo>
                  <a:pt x="568299" y="566483"/>
                </a:lnTo>
                <a:lnTo>
                  <a:pt x="567385" y="566026"/>
                </a:lnTo>
                <a:lnTo>
                  <a:pt x="566928" y="565569"/>
                </a:lnTo>
                <a:lnTo>
                  <a:pt x="505904" y="565569"/>
                </a:lnTo>
                <a:lnTo>
                  <a:pt x="505460" y="566026"/>
                </a:lnTo>
                <a:lnTo>
                  <a:pt x="504545" y="566483"/>
                </a:lnTo>
                <a:lnTo>
                  <a:pt x="504088" y="567385"/>
                </a:lnTo>
                <a:lnTo>
                  <a:pt x="503174" y="567842"/>
                </a:lnTo>
                <a:lnTo>
                  <a:pt x="502716" y="568756"/>
                </a:lnTo>
                <a:lnTo>
                  <a:pt x="502272" y="569214"/>
                </a:lnTo>
                <a:lnTo>
                  <a:pt x="502272" y="591527"/>
                </a:lnTo>
                <a:lnTo>
                  <a:pt x="503174" y="593344"/>
                </a:lnTo>
                <a:lnTo>
                  <a:pt x="504088" y="593801"/>
                </a:lnTo>
                <a:lnTo>
                  <a:pt x="504545" y="594715"/>
                </a:lnTo>
                <a:lnTo>
                  <a:pt x="506361" y="595617"/>
                </a:lnTo>
                <a:lnTo>
                  <a:pt x="507276" y="595617"/>
                </a:lnTo>
                <a:lnTo>
                  <a:pt x="507733" y="596074"/>
                </a:lnTo>
                <a:lnTo>
                  <a:pt x="565111" y="596074"/>
                </a:lnTo>
                <a:lnTo>
                  <a:pt x="565569" y="595617"/>
                </a:lnTo>
                <a:lnTo>
                  <a:pt x="566470" y="595617"/>
                </a:lnTo>
                <a:lnTo>
                  <a:pt x="568299" y="594715"/>
                </a:lnTo>
                <a:lnTo>
                  <a:pt x="568756" y="593801"/>
                </a:lnTo>
                <a:lnTo>
                  <a:pt x="569658" y="593344"/>
                </a:lnTo>
                <a:lnTo>
                  <a:pt x="570572" y="591527"/>
                </a:lnTo>
                <a:lnTo>
                  <a:pt x="570572" y="590613"/>
                </a:lnTo>
                <a:lnTo>
                  <a:pt x="571030" y="590156"/>
                </a:lnTo>
                <a:lnTo>
                  <a:pt x="571030" y="570572"/>
                </a:lnTo>
                <a:close/>
              </a:path>
              <a:path w="1075689" h="1075689">
                <a:moveTo>
                  <a:pt x="852449" y="478142"/>
                </a:moveTo>
                <a:lnTo>
                  <a:pt x="592886" y="563295"/>
                </a:lnTo>
                <a:lnTo>
                  <a:pt x="592886" y="563740"/>
                </a:lnTo>
                <a:lnTo>
                  <a:pt x="593344" y="564197"/>
                </a:lnTo>
                <a:lnTo>
                  <a:pt x="593344" y="564654"/>
                </a:lnTo>
                <a:lnTo>
                  <a:pt x="593801" y="566483"/>
                </a:lnTo>
                <a:lnTo>
                  <a:pt x="594245" y="568756"/>
                </a:lnTo>
                <a:lnTo>
                  <a:pt x="594245" y="591985"/>
                </a:lnTo>
                <a:lnTo>
                  <a:pt x="593801" y="594258"/>
                </a:lnTo>
                <a:lnTo>
                  <a:pt x="593686" y="594715"/>
                </a:lnTo>
                <a:lnTo>
                  <a:pt x="592429" y="599719"/>
                </a:lnTo>
                <a:lnTo>
                  <a:pt x="591515" y="601548"/>
                </a:lnTo>
                <a:lnTo>
                  <a:pt x="590156" y="604735"/>
                </a:lnTo>
                <a:lnTo>
                  <a:pt x="587870" y="607466"/>
                </a:lnTo>
                <a:lnTo>
                  <a:pt x="582409" y="612927"/>
                </a:lnTo>
                <a:lnTo>
                  <a:pt x="579678" y="615200"/>
                </a:lnTo>
                <a:lnTo>
                  <a:pt x="576491" y="616572"/>
                </a:lnTo>
                <a:lnTo>
                  <a:pt x="574675" y="617474"/>
                </a:lnTo>
                <a:lnTo>
                  <a:pt x="569201" y="618845"/>
                </a:lnTo>
                <a:lnTo>
                  <a:pt x="566928" y="619302"/>
                </a:lnTo>
                <a:lnTo>
                  <a:pt x="505904" y="619302"/>
                </a:lnTo>
                <a:lnTo>
                  <a:pt x="503631" y="618845"/>
                </a:lnTo>
                <a:lnTo>
                  <a:pt x="498170" y="617474"/>
                </a:lnTo>
                <a:lnTo>
                  <a:pt x="496341" y="616572"/>
                </a:lnTo>
                <a:lnTo>
                  <a:pt x="493153" y="615200"/>
                </a:lnTo>
                <a:lnTo>
                  <a:pt x="490423" y="612927"/>
                </a:lnTo>
                <a:lnTo>
                  <a:pt x="484962" y="607466"/>
                </a:lnTo>
                <a:lnTo>
                  <a:pt x="482688" y="604735"/>
                </a:lnTo>
                <a:lnTo>
                  <a:pt x="481317" y="601548"/>
                </a:lnTo>
                <a:lnTo>
                  <a:pt x="480415" y="599719"/>
                </a:lnTo>
                <a:lnTo>
                  <a:pt x="479158" y="594715"/>
                </a:lnTo>
                <a:lnTo>
                  <a:pt x="479272" y="565569"/>
                </a:lnTo>
                <a:lnTo>
                  <a:pt x="479501" y="564654"/>
                </a:lnTo>
                <a:lnTo>
                  <a:pt x="479501" y="564197"/>
                </a:lnTo>
                <a:lnTo>
                  <a:pt x="479958" y="563740"/>
                </a:lnTo>
                <a:lnTo>
                  <a:pt x="479958" y="563295"/>
                </a:lnTo>
                <a:lnTo>
                  <a:pt x="220853" y="478142"/>
                </a:lnTo>
                <a:lnTo>
                  <a:pt x="220853" y="717664"/>
                </a:lnTo>
                <a:lnTo>
                  <a:pt x="225386" y="737133"/>
                </a:lnTo>
                <a:lnTo>
                  <a:pt x="237350" y="754202"/>
                </a:lnTo>
                <a:lnTo>
                  <a:pt x="254279" y="766330"/>
                </a:lnTo>
                <a:lnTo>
                  <a:pt x="273672" y="770940"/>
                </a:lnTo>
                <a:lnTo>
                  <a:pt x="799172" y="770940"/>
                </a:lnTo>
                <a:lnTo>
                  <a:pt x="818629" y="766330"/>
                </a:lnTo>
                <a:lnTo>
                  <a:pt x="835710" y="754202"/>
                </a:lnTo>
                <a:lnTo>
                  <a:pt x="847839" y="737133"/>
                </a:lnTo>
                <a:lnTo>
                  <a:pt x="852449" y="717664"/>
                </a:lnTo>
                <a:lnTo>
                  <a:pt x="852449" y="619302"/>
                </a:lnTo>
                <a:lnTo>
                  <a:pt x="852449" y="478142"/>
                </a:lnTo>
                <a:close/>
              </a:path>
              <a:path w="1075689" h="1075689">
                <a:moveTo>
                  <a:pt x="852449" y="406184"/>
                </a:moveTo>
                <a:lnTo>
                  <a:pt x="847839" y="386791"/>
                </a:lnTo>
                <a:lnTo>
                  <a:pt x="835710" y="369874"/>
                </a:lnTo>
                <a:lnTo>
                  <a:pt x="818629" y="357911"/>
                </a:lnTo>
                <a:lnTo>
                  <a:pt x="799172" y="353364"/>
                </a:lnTo>
                <a:lnTo>
                  <a:pt x="673481" y="353364"/>
                </a:lnTo>
                <a:lnTo>
                  <a:pt x="673481" y="331965"/>
                </a:lnTo>
                <a:lnTo>
                  <a:pt x="673036" y="328777"/>
                </a:lnTo>
                <a:lnTo>
                  <a:pt x="672922" y="328320"/>
                </a:lnTo>
                <a:lnTo>
                  <a:pt x="672122" y="325132"/>
                </a:lnTo>
                <a:lnTo>
                  <a:pt x="672058" y="324675"/>
                </a:lnTo>
                <a:lnTo>
                  <a:pt x="671664" y="321945"/>
                </a:lnTo>
                <a:lnTo>
                  <a:pt x="670687" y="319671"/>
                </a:lnTo>
                <a:lnTo>
                  <a:pt x="670293" y="318757"/>
                </a:lnTo>
                <a:lnTo>
                  <a:pt x="668934" y="316026"/>
                </a:lnTo>
                <a:lnTo>
                  <a:pt x="666203" y="310108"/>
                </a:lnTo>
                <a:lnTo>
                  <a:pt x="662559" y="304647"/>
                </a:lnTo>
                <a:lnTo>
                  <a:pt x="657542" y="300545"/>
                </a:lnTo>
                <a:lnTo>
                  <a:pt x="652995" y="295986"/>
                </a:lnTo>
                <a:lnTo>
                  <a:pt x="647979" y="291896"/>
                </a:lnTo>
                <a:lnTo>
                  <a:pt x="642061" y="289610"/>
                </a:lnTo>
                <a:lnTo>
                  <a:pt x="638873" y="288251"/>
                </a:lnTo>
                <a:lnTo>
                  <a:pt x="638873" y="334238"/>
                </a:lnTo>
                <a:lnTo>
                  <a:pt x="638873" y="353364"/>
                </a:lnTo>
                <a:lnTo>
                  <a:pt x="433959" y="353364"/>
                </a:lnTo>
                <a:lnTo>
                  <a:pt x="433959" y="334238"/>
                </a:lnTo>
                <a:lnTo>
                  <a:pt x="434416" y="333324"/>
                </a:lnTo>
                <a:lnTo>
                  <a:pt x="434416" y="332422"/>
                </a:lnTo>
                <a:lnTo>
                  <a:pt x="435330" y="330593"/>
                </a:lnTo>
                <a:lnTo>
                  <a:pt x="436245" y="328320"/>
                </a:lnTo>
                <a:lnTo>
                  <a:pt x="438975" y="324675"/>
                </a:lnTo>
                <a:lnTo>
                  <a:pt x="442607" y="321945"/>
                </a:lnTo>
                <a:lnTo>
                  <a:pt x="444893" y="321030"/>
                </a:lnTo>
                <a:lnTo>
                  <a:pt x="446709" y="320128"/>
                </a:lnTo>
                <a:lnTo>
                  <a:pt x="447624" y="320128"/>
                </a:lnTo>
                <a:lnTo>
                  <a:pt x="448538" y="319671"/>
                </a:lnTo>
                <a:lnTo>
                  <a:pt x="623849" y="319671"/>
                </a:lnTo>
                <a:lnTo>
                  <a:pt x="624763" y="320128"/>
                </a:lnTo>
                <a:lnTo>
                  <a:pt x="625678" y="320128"/>
                </a:lnTo>
                <a:lnTo>
                  <a:pt x="627494" y="321030"/>
                </a:lnTo>
                <a:lnTo>
                  <a:pt x="629767" y="321945"/>
                </a:lnTo>
                <a:lnTo>
                  <a:pt x="631596" y="323316"/>
                </a:lnTo>
                <a:lnTo>
                  <a:pt x="633412" y="325132"/>
                </a:lnTo>
                <a:lnTo>
                  <a:pt x="635228" y="326504"/>
                </a:lnTo>
                <a:lnTo>
                  <a:pt x="636600" y="328777"/>
                </a:lnTo>
                <a:lnTo>
                  <a:pt x="638416" y="332422"/>
                </a:lnTo>
                <a:lnTo>
                  <a:pt x="638416" y="333324"/>
                </a:lnTo>
                <a:lnTo>
                  <a:pt x="638873" y="334238"/>
                </a:lnTo>
                <a:lnTo>
                  <a:pt x="638873" y="288251"/>
                </a:lnTo>
                <a:lnTo>
                  <a:pt x="635685" y="286880"/>
                </a:lnTo>
                <a:lnTo>
                  <a:pt x="632498" y="286423"/>
                </a:lnTo>
                <a:lnTo>
                  <a:pt x="629310" y="285521"/>
                </a:lnTo>
                <a:lnTo>
                  <a:pt x="626122" y="285064"/>
                </a:lnTo>
                <a:lnTo>
                  <a:pt x="446252" y="285064"/>
                </a:lnTo>
                <a:lnTo>
                  <a:pt x="443064" y="285521"/>
                </a:lnTo>
                <a:lnTo>
                  <a:pt x="439877" y="286423"/>
                </a:lnTo>
                <a:lnTo>
                  <a:pt x="436689" y="286880"/>
                </a:lnTo>
                <a:lnTo>
                  <a:pt x="430314" y="289610"/>
                </a:lnTo>
                <a:lnTo>
                  <a:pt x="424395" y="291896"/>
                </a:lnTo>
                <a:lnTo>
                  <a:pt x="419392" y="295986"/>
                </a:lnTo>
                <a:lnTo>
                  <a:pt x="410286" y="305092"/>
                </a:lnTo>
                <a:lnTo>
                  <a:pt x="406184" y="310108"/>
                </a:lnTo>
                <a:lnTo>
                  <a:pt x="403910" y="316026"/>
                </a:lnTo>
                <a:lnTo>
                  <a:pt x="401180" y="322402"/>
                </a:lnTo>
                <a:lnTo>
                  <a:pt x="400723" y="325589"/>
                </a:lnTo>
                <a:lnTo>
                  <a:pt x="399808" y="328777"/>
                </a:lnTo>
                <a:lnTo>
                  <a:pt x="399351" y="331965"/>
                </a:lnTo>
                <a:lnTo>
                  <a:pt x="399351" y="353364"/>
                </a:lnTo>
                <a:lnTo>
                  <a:pt x="273672" y="353364"/>
                </a:lnTo>
                <a:lnTo>
                  <a:pt x="254279" y="357911"/>
                </a:lnTo>
                <a:lnTo>
                  <a:pt x="237350" y="369874"/>
                </a:lnTo>
                <a:lnTo>
                  <a:pt x="225386" y="386791"/>
                </a:lnTo>
                <a:lnTo>
                  <a:pt x="220853" y="406184"/>
                </a:lnTo>
                <a:lnTo>
                  <a:pt x="220853" y="453999"/>
                </a:lnTo>
                <a:lnTo>
                  <a:pt x="497255" y="544169"/>
                </a:lnTo>
                <a:lnTo>
                  <a:pt x="498627" y="543712"/>
                </a:lnTo>
                <a:lnTo>
                  <a:pt x="500443" y="543255"/>
                </a:lnTo>
                <a:lnTo>
                  <a:pt x="501815" y="542798"/>
                </a:lnTo>
                <a:lnTo>
                  <a:pt x="503631" y="542340"/>
                </a:lnTo>
                <a:lnTo>
                  <a:pt x="569201" y="542340"/>
                </a:lnTo>
                <a:lnTo>
                  <a:pt x="571030" y="542798"/>
                </a:lnTo>
                <a:lnTo>
                  <a:pt x="572389" y="543255"/>
                </a:lnTo>
                <a:lnTo>
                  <a:pt x="574217" y="543712"/>
                </a:lnTo>
                <a:lnTo>
                  <a:pt x="576033" y="544626"/>
                </a:lnTo>
                <a:lnTo>
                  <a:pt x="582980" y="542340"/>
                </a:lnTo>
                <a:lnTo>
                  <a:pt x="852449" y="453999"/>
                </a:lnTo>
                <a:lnTo>
                  <a:pt x="852449" y="406184"/>
                </a:lnTo>
                <a:close/>
              </a:path>
              <a:path w="1075689" h="1075689">
                <a:moveTo>
                  <a:pt x="1075575" y="537794"/>
                </a:moveTo>
                <a:lnTo>
                  <a:pt x="1072883" y="481647"/>
                </a:lnTo>
                <a:lnTo>
                  <a:pt x="1064983" y="427418"/>
                </a:lnTo>
                <a:lnTo>
                  <a:pt x="1052144" y="375335"/>
                </a:lnTo>
                <a:lnTo>
                  <a:pt x="1040968" y="343662"/>
                </a:lnTo>
                <a:lnTo>
                  <a:pt x="1040968" y="537794"/>
                </a:lnTo>
                <a:lnTo>
                  <a:pt x="1038440" y="590537"/>
                </a:lnTo>
                <a:lnTo>
                  <a:pt x="1031011" y="641438"/>
                </a:lnTo>
                <a:lnTo>
                  <a:pt x="1018870" y="690384"/>
                </a:lnTo>
                <a:lnTo>
                  <a:pt x="1002258" y="737247"/>
                </a:lnTo>
                <a:lnTo>
                  <a:pt x="981659" y="781164"/>
                </a:lnTo>
                <a:lnTo>
                  <a:pt x="956957" y="822566"/>
                </a:lnTo>
                <a:lnTo>
                  <a:pt x="928497" y="861148"/>
                </a:lnTo>
                <a:lnTo>
                  <a:pt x="896620" y="896620"/>
                </a:lnTo>
                <a:lnTo>
                  <a:pt x="861148" y="928497"/>
                </a:lnTo>
                <a:lnTo>
                  <a:pt x="822566" y="956957"/>
                </a:lnTo>
                <a:lnTo>
                  <a:pt x="781164" y="981659"/>
                </a:lnTo>
                <a:lnTo>
                  <a:pt x="737235" y="1002271"/>
                </a:lnTo>
                <a:lnTo>
                  <a:pt x="690384" y="1018882"/>
                </a:lnTo>
                <a:lnTo>
                  <a:pt x="641438" y="1031011"/>
                </a:lnTo>
                <a:lnTo>
                  <a:pt x="590524" y="1038440"/>
                </a:lnTo>
                <a:lnTo>
                  <a:pt x="537781" y="1040968"/>
                </a:lnTo>
                <a:lnTo>
                  <a:pt x="485038" y="1038440"/>
                </a:lnTo>
                <a:lnTo>
                  <a:pt x="434136" y="1031011"/>
                </a:lnTo>
                <a:lnTo>
                  <a:pt x="385191" y="1018882"/>
                </a:lnTo>
                <a:lnTo>
                  <a:pt x="338340" y="1002271"/>
                </a:lnTo>
                <a:lnTo>
                  <a:pt x="294411" y="981659"/>
                </a:lnTo>
                <a:lnTo>
                  <a:pt x="253009" y="956957"/>
                </a:lnTo>
                <a:lnTo>
                  <a:pt x="214426" y="928497"/>
                </a:lnTo>
                <a:lnTo>
                  <a:pt x="178955" y="896620"/>
                </a:lnTo>
                <a:lnTo>
                  <a:pt x="147078" y="861148"/>
                </a:lnTo>
                <a:lnTo>
                  <a:pt x="118618" y="822566"/>
                </a:lnTo>
                <a:lnTo>
                  <a:pt x="93916" y="781164"/>
                </a:lnTo>
                <a:lnTo>
                  <a:pt x="73304" y="737247"/>
                </a:lnTo>
                <a:lnTo>
                  <a:pt x="56692" y="690384"/>
                </a:lnTo>
                <a:lnTo>
                  <a:pt x="44564" y="641438"/>
                </a:lnTo>
                <a:lnTo>
                  <a:pt x="37134" y="590537"/>
                </a:lnTo>
                <a:lnTo>
                  <a:pt x="34607" y="537794"/>
                </a:lnTo>
                <a:lnTo>
                  <a:pt x="37134" y="485051"/>
                </a:lnTo>
                <a:lnTo>
                  <a:pt x="44564" y="434136"/>
                </a:lnTo>
                <a:lnTo>
                  <a:pt x="56692" y="385191"/>
                </a:lnTo>
                <a:lnTo>
                  <a:pt x="73304" y="338340"/>
                </a:lnTo>
                <a:lnTo>
                  <a:pt x="93916" y="294411"/>
                </a:lnTo>
                <a:lnTo>
                  <a:pt x="118618" y="253009"/>
                </a:lnTo>
                <a:lnTo>
                  <a:pt x="147078" y="214426"/>
                </a:lnTo>
                <a:lnTo>
                  <a:pt x="178955" y="178955"/>
                </a:lnTo>
                <a:lnTo>
                  <a:pt x="214426" y="147078"/>
                </a:lnTo>
                <a:lnTo>
                  <a:pt x="253009" y="118618"/>
                </a:lnTo>
                <a:lnTo>
                  <a:pt x="294411" y="93916"/>
                </a:lnTo>
                <a:lnTo>
                  <a:pt x="338340" y="73317"/>
                </a:lnTo>
                <a:lnTo>
                  <a:pt x="385191" y="56705"/>
                </a:lnTo>
                <a:lnTo>
                  <a:pt x="434136" y="44564"/>
                </a:lnTo>
                <a:lnTo>
                  <a:pt x="485038" y="37134"/>
                </a:lnTo>
                <a:lnTo>
                  <a:pt x="537781" y="34607"/>
                </a:lnTo>
                <a:lnTo>
                  <a:pt x="590524" y="37134"/>
                </a:lnTo>
                <a:lnTo>
                  <a:pt x="641438" y="44564"/>
                </a:lnTo>
                <a:lnTo>
                  <a:pt x="690384" y="56705"/>
                </a:lnTo>
                <a:lnTo>
                  <a:pt x="737235" y="73317"/>
                </a:lnTo>
                <a:lnTo>
                  <a:pt x="781164" y="93916"/>
                </a:lnTo>
                <a:lnTo>
                  <a:pt x="822566" y="118618"/>
                </a:lnTo>
                <a:lnTo>
                  <a:pt x="861148" y="147078"/>
                </a:lnTo>
                <a:lnTo>
                  <a:pt x="896620" y="178955"/>
                </a:lnTo>
                <a:lnTo>
                  <a:pt x="928497" y="214426"/>
                </a:lnTo>
                <a:lnTo>
                  <a:pt x="956957" y="253009"/>
                </a:lnTo>
                <a:lnTo>
                  <a:pt x="981659" y="294411"/>
                </a:lnTo>
                <a:lnTo>
                  <a:pt x="1002258" y="338340"/>
                </a:lnTo>
                <a:lnTo>
                  <a:pt x="1018870" y="385191"/>
                </a:lnTo>
                <a:lnTo>
                  <a:pt x="1031011" y="434136"/>
                </a:lnTo>
                <a:lnTo>
                  <a:pt x="1038440" y="485051"/>
                </a:lnTo>
                <a:lnTo>
                  <a:pt x="1040968" y="537794"/>
                </a:lnTo>
                <a:lnTo>
                  <a:pt x="1040968" y="343662"/>
                </a:lnTo>
                <a:lnTo>
                  <a:pt x="1012253" y="278218"/>
                </a:lnTo>
                <a:lnTo>
                  <a:pt x="985697" y="233883"/>
                </a:lnTo>
                <a:lnTo>
                  <a:pt x="955128" y="192709"/>
                </a:lnTo>
                <a:lnTo>
                  <a:pt x="920750" y="154825"/>
                </a:lnTo>
                <a:lnTo>
                  <a:pt x="882865" y="120446"/>
                </a:lnTo>
                <a:lnTo>
                  <a:pt x="841692" y="89877"/>
                </a:lnTo>
                <a:lnTo>
                  <a:pt x="797356" y="63322"/>
                </a:lnTo>
                <a:lnTo>
                  <a:pt x="749985" y="40982"/>
                </a:lnTo>
                <a:lnTo>
                  <a:pt x="731913" y="34607"/>
                </a:lnTo>
                <a:lnTo>
                  <a:pt x="700239" y="23431"/>
                </a:lnTo>
                <a:lnTo>
                  <a:pt x="648157" y="10591"/>
                </a:lnTo>
                <a:lnTo>
                  <a:pt x="593928" y="2692"/>
                </a:lnTo>
                <a:lnTo>
                  <a:pt x="537781" y="0"/>
                </a:lnTo>
                <a:lnTo>
                  <a:pt x="481634" y="2692"/>
                </a:lnTo>
                <a:lnTo>
                  <a:pt x="427418" y="10591"/>
                </a:lnTo>
                <a:lnTo>
                  <a:pt x="375323" y="23431"/>
                </a:lnTo>
                <a:lnTo>
                  <a:pt x="325589" y="40982"/>
                </a:lnTo>
                <a:lnTo>
                  <a:pt x="278218" y="63322"/>
                </a:lnTo>
                <a:lnTo>
                  <a:pt x="233883" y="89877"/>
                </a:lnTo>
                <a:lnTo>
                  <a:pt x="192709" y="120446"/>
                </a:lnTo>
                <a:lnTo>
                  <a:pt x="154825" y="154825"/>
                </a:lnTo>
                <a:lnTo>
                  <a:pt x="120446" y="192709"/>
                </a:lnTo>
                <a:lnTo>
                  <a:pt x="89877" y="233883"/>
                </a:lnTo>
                <a:lnTo>
                  <a:pt x="63309" y="278218"/>
                </a:lnTo>
                <a:lnTo>
                  <a:pt x="40982" y="325589"/>
                </a:lnTo>
                <a:lnTo>
                  <a:pt x="23431" y="375335"/>
                </a:lnTo>
                <a:lnTo>
                  <a:pt x="10579" y="427418"/>
                </a:lnTo>
                <a:lnTo>
                  <a:pt x="2679" y="481647"/>
                </a:lnTo>
                <a:lnTo>
                  <a:pt x="0" y="537794"/>
                </a:lnTo>
                <a:lnTo>
                  <a:pt x="2679" y="593940"/>
                </a:lnTo>
                <a:lnTo>
                  <a:pt x="10579" y="648157"/>
                </a:lnTo>
                <a:lnTo>
                  <a:pt x="23431" y="700252"/>
                </a:lnTo>
                <a:lnTo>
                  <a:pt x="40982" y="749998"/>
                </a:lnTo>
                <a:lnTo>
                  <a:pt x="63309" y="797356"/>
                </a:lnTo>
                <a:lnTo>
                  <a:pt x="89877" y="841692"/>
                </a:lnTo>
                <a:lnTo>
                  <a:pt x="120446" y="882865"/>
                </a:lnTo>
                <a:lnTo>
                  <a:pt x="154825" y="920750"/>
                </a:lnTo>
                <a:lnTo>
                  <a:pt x="192709" y="955128"/>
                </a:lnTo>
                <a:lnTo>
                  <a:pt x="233883" y="985697"/>
                </a:lnTo>
                <a:lnTo>
                  <a:pt x="278218" y="1012266"/>
                </a:lnTo>
                <a:lnTo>
                  <a:pt x="325589" y="1034592"/>
                </a:lnTo>
                <a:lnTo>
                  <a:pt x="375323" y="1052144"/>
                </a:lnTo>
                <a:lnTo>
                  <a:pt x="427418" y="1064996"/>
                </a:lnTo>
                <a:lnTo>
                  <a:pt x="481634" y="1072896"/>
                </a:lnTo>
                <a:lnTo>
                  <a:pt x="537781" y="1075575"/>
                </a:lnTo>
                <a:lnTo>
                  <a:pt x="593928" y="1072896"/>
                </a:lnTo>
                <a:lnTo>
                  <a:pt x="648157" y="1064996"/>
                </a:lnTo>
                <a:lnTo>
                  <a:pt x="700239" y="1052144"/>
                </a:lnTo>
                <a:lnTo>
                  <a:pt x="731913" y="1040968"/>
                </a:lnTo>
                <a:lnTo>
                  <a:pt x="749985" y="1034592"/>
                </a:lnTo>
                <a:lnTo>
                  <a:pt x="797356" y="1012266"/>
                </a:lnTo>
                <a:lnTo>
                  <a:pt x="841692" y="985697"/>
                </a:lnTo>
                <a:lnTo>
                  <a:pt x="882865" y="955128"/>
                </a:lnTo>
                <a:lnTo>
                  <a:pt x="920750" y="920750"/>
                </a:lnTo>
                <a:lnTo>
                  <a:pt x="955128" y="882865"/>
                </a:lnTo>
                <a:lnTo>
                  <a:pt x="985697" y="841692"/>
                </a:lnTo>
                <a:lnTo>
                  <a:pt x="1012253" y="797356"/>
                </a:lnTo>
                <a:lnTo>
                  <a:pt x="1034592" y="749998"/>
                </a:lnTo>
                <a:lnTo>
                  <a:pt x="1052144" y="700252"/>
                </a:lnTo>
                <a:lnTo>
                  <a:pt x="1064983" y="648157"/>
                </a:lnTo>
                <a:lnTo>
                  <a:pt x="1072883" y="593940"/>
                </a:lnTo>
                <a:lnTo>
                  <a:pt x="1075575" y="537794"/>
                </a:lnTo>
                <a:close/>
              </a:path>
            </a:pathLst>
          </a:custGeom>
          <a:solidFill>
            <a:srgbClr val="82BE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2022187" y="445584"/>
            <a:ext cx="9077935" cy="460746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73"/>
              </a:spcBef>
            </a:pPr>
            <a:r>
              <a:rPr lang="en-US">
                <a:solidFill>
                  <a:srgbClr val="094E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Jersey’s Economic Momentum</a:t>
            </a:r>
            <a:endParaRPr>
              <a:solidFill>
                <a:srgbClr val="094E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1614898" y="5952653"/>
            <a:ext cx="318347" cy="716280"/>
          </a:xfrm>
          <a:custGeom>
            <a:avLst/>
            <a:gdLst/>
            <a:ahLst/>
            <a:cxnLst/>
            <a:rect l="l" t="t" r="r" b="b"/>
            <a:pathLst>
              <a:path w="477519" h="1074420">
                <a:moveTo>
                  <a:pt x="271534" y="1074248"/>
                </a:moveTo>
                <a:lnTo>
                  <a:pt x="268060" y="1074248"/>
                </a:lnTo>
                <a:lnTo>
                  <a:pt x="262832" y="1070774"/>
                </a:lnTo>
                <a:lnTo>
                  <a:pt x="262832" y="1067301"/>
                </a:lnTo>
                <a:lnTo>
                  <a:pt x="264587" y="1063827"/>
                </a:lnTo>
                <a:lnTo>
                  <a:pt x="264587" y="1056881"/>
                </a:lnTo>
                <a:lnTo>
                  <a:pt x="261078" y="1039478"/>
                </a:lnTo>
                <a:lnTo>
                  <a:pt x="271534" y="990707"/>
                </a:lnTo>
                <a:lnTo>
                  <a:pt x="269779" y="973304"/>
                </a:lnTo>
                <a:lnTo>
                  <a:pt x="259359" y="959375"/>
                </a:lnTo>
                <a:lnTo>
                  <a:pt x="254131" y="957620"/>
                </a:lnTo>
                <a:lnTo>
                  <a:pt x="247184" y="957620"/>
                </a:lnTo>
                <a:lnTo>
                  <a:pt x="234973" y="959375"/>
                </a:lnTo>
                <a:lnTo>
                  <a:pt x="222799" y="964567"/>
                </a:lnTo>
                <a:lnTo>
                  <a:pt x="219325" y="964567"/>
                </a:lnTo>
                <a:lnTo>
                  <a:pt x="219325" y="959375"/>
                </a:lnTo>
                <a:lnTo>
                  <a:pt x="215852" y="955901"/>
                </a:lnTo>
                <a:lnTo>
                  <a:pt x="210624" y="954182"/>
                </a:lnTo>
                <a:lnTo>
                  <a:pt x="205396" y="957656"/>
                </a:lnTo>
                <a:lnTo>
                  <a:pt x="194940" y="961129"/>
                </a:lnTo>
                <a:lnTo>
                  <a:pt x="189712" y="966357"/>
                </a:lnTo>
                <a:lnTo>
                  <a:pt x="187993" y="969831"/>
                </a:lnTo>
                <a:lnTo>
                  <a:pt x="184484" y="973304"/>
                </a:lnTo>
                <a:lnTo>
                  <a:pt x="179256" y="975059"/>
                </a:lnTo>
                <a:lnTo>
                  <a:pt x="179256" y="973268"/>
                </a:lnTo>
                <a:lnTo>
                  <a:pt x="172273" y="971514"/>
                </a:lnTo>
                <a:lnTo>
                  <a:pt x="168800" y="968040"/>
                </a:lnTo>
                <a:lnTo>
                  <a:pt x="168800" y="957620"/>
                </a:lnTo>
                <a:lnTo>
                  <a:pt x="163572" y="952392"/>
                </a:lnTo>
                <a:lnTo>
                  <a:pt x="149642" y="945409"/>
                </a:lnTo>
                <a:lnTo>
                  <a:pt x="144450" y="945409"/>
                </a:lnTo>
                <a:lnTo>
                  <a:pt x="140941" y="943655"/>
                </a:lnTo>
                <a:lnTo>
                  <a:pt x="133958" y="934953"/>
                </a:lnTo>
                <a:lnTo>
                  <a:pt x="120029" y="936672"/>
                </a:lnTo>
                <a:lnTo>
                  <a:pt x="114801" y="936672"/>
                </a:lnTo>
                <a:lnTo>
                  <a:pt x="106099" y="924462"/>
                </a:lnTo>
                <a:lnTo>
                  <a:pt x="100871" y="920952"/>
                </a:lnTo>
                <a:lnTo>
                  <a:pt x="97398" y="920952"/>
                </a:lnTo>
                <a:lnTo>
                  <a:pt x="93925" y="924462"/>
                </a:lnTo>
                <a:lnTo>
                  <a:pt x="92170" y="924462"/>
                </a:lnTo>
                <a:lnTo>
                  <a:pt x="88697" y="922707"/>
                </a:lnTo>
                <a:lnTo>
                  <a:pt x="85187" y="919234"/>
                </a:lnTo>
                <a:lnTo>
                  <a:pt x="43399" y="889620"/>
                </a:lnTo>
                <a:lnTo>
                  <a:pt x="31296" y="884464"/>
                </a:lnTo>
                <a:lnTo>
                  <a:pt x="20840" y="877481"/>
                </a:lnTo>
                <a:lnTo>
                  <a:pt x="15612" y="863552"/>
                </a:lnTo>
                <a:lnTo>
                  <a:pt x="19085" y="867025"/>
                </a:lnTo>
                <a:lnTo>
                  <a:pt x="22559" y="868744"/>
                </a:lnTo>
                <a:lnTo>
                  <a:pt x="20804" y="860043"/>
                </a:lnTo>
                <a:lnTo>
                  <a:pt x="20804" y="839166"/>
                </a:lnTo>
                <a:lnTo>
                  <a:pt x="19121" y="833974"/>
                </a:lnTo>
                <a:lnTo>
                  <a:pt x="0" y="820045"/>
                </a:lnTo>
                <a:lnTo>
                  <a:pt x="0" y="816571"/>
                </a:lnTo>
                <a:lnTo>
                  <a:pt x="5192" y="807870"/>
                </a:lnTo>
                <a:lnTo>
                  <a:pt x="10420" y="802642"/>
                </a:lnTo>
                <a:lnTo>
                  <a:pt x="12139" y="799169"/>
                </a:lnTo>
                <a:lnTo>
                  <a:pt x="12139" y="783484"/>
                </a:lnTo>
                <a:lnTo>
                  <a:pt x="15648" y="778256"/>
                </a:lnTo>
                <a:lnTo>
                  <a:pt x="15648" y="774783"/>
                </a:lnTo>
                <a:lnTo>
                  <a:pt x="17402" y="771310"/>
                </a:lnTo>
                <a:lnTo>
                  <a:pt x="20876" y="769555"/>
                </a:lnTo>
                <a:lnTo>
                  <a:pt x="20876" y="766082"/>
                </a:lnTo>
                <a:lnTo>
                  <a:pt x="33086" y="726012"/>
                </a:lnTo>
                <a:lnTo>
                  <a:pt x="73156" y="694644"/>
                </a:lnTo>
                <a:lnTo>
                  <a:pt x="81857" y="692890"/>
                </a:lnTo>
                <a:lnTo>
                  <a:pt x="87121" y="691171"/>
                </a:lnTo>
                <a:lnTo>
                  <a:pt x="97577" y="682469"/>
                </a:lnTo>
                <a:lnTo>
                  <a:pt x="104560" y="678996"/>
                </a:lnTo>
                <a:lnTo>
                  <a:pt x="104560" y="677241"/>
                </a:lnTo>
                <a:lnTo>
                  <a:pt x="106278" y="677241"/>
                </a:lnTo>
                <a:lnTo>
                  <a:pt x="106278" y="675523"/>
                </a:lnTo>
                <a:lnTo>
                  <a:pt x="113225" y="675523"/>
                </a:lnTo>
                <a:lnTo>
                  <a:pt x="116699" y="670295"/>
                </a:lnTo>
                <a:lnTo>
                  <a:pt x="120172" y="663312"/>
                </a:lnTo>
                <a:lnTo>
                  <a:pt x="125400" y="658084"/>
                </a:lnTo>
                <a:lnTo>
                  <a:pt x="118417" y="652856"/>
                </a:lnTo>
                <a:lnTo>
                  <a:pt x="114944" y="645873"/>
                </a:lnTo>
                <a:lnTo>
                  <a:pt x="114944" y="640645"/>
                </a:lnTo>
                <a:lnTo>
                  <a:pt x="120172" y="640645"/>
                </a:lnTo>
                <a:lnTo>
                  <a:pt x="123681" y="633663"/>
                </a:lnTo>
                <a:lnTo>
                  <a:pt x="127155" y="637136"/>
                </a:lnTo>
                <a:lnTo>
                  <a:pt x="135856" y="612786"/>
                </a:lnTo>
                <a:lnTo>
                  <a:pt x="139330" y="605804"/>
                </a:lnTo>
                <a:lnTo>
                  <a:pt x="153223" y="593629"/>
                </a:lnTo>
                <a:lnTo>
                  <a:pt x="167153" y="570998"/>
                </a:lnTo>
                <a:lnTo>
                  <a:pt x="182801" y="562297"/>
                </a:lnTo>
                <a:lnTo>
                  <a:pt x="191502" y="548367"/>
                </a:lnTo>
                <a:lnTo>
                  <a:pt x="193221" y="546613"/>
                </a:lnTo>
                <a:lnTo>
                  <a:pt x="201922" y="543139"/>
                </a:lnTo>
                <a:lnTo>
                  <a:pt x="212378" y="537911"/>
                </a:lnTo>
                <a:lnTo>
                  <a:pt x="221080" y="529210"/>
                </a:lnTo>
                <a:lnTo>
                  <a:pt x="222834" y="518790"/>
                </a:lnTo>
                <a:lnTo>
                  <a:pt x="217606" y="510088"/>
                </a:lnTo>
                <a:lnTo>
                  <a:pt x="207186" y="503106"/>
                </a:lnTo>
                <a:lnTo>
                  <a:pt x="184555" y="492650"/>
                </a:lnTo>
                <a:lnTo>
                  <a:pt x="151433" y="463108"/>
                </a:lnTo>
                <a:lnTo>
                  <a:pt x="130557" y="450933"/>
                </a:lnTo>
                <a:lnTo>
                  <a:pt x="121855" y="435285"/>
                </a:lnTo>
                <a:lnTo>
                  <a:pt x="116663" y="428302"/>
                </a:lnTo>
                <a:lnTo>
                  <a:pt x="104452" y="437004"/>
                </a:lnTo>
                <a:lnTo>
                  <a:pt x="95751" y="433530"/>
                </a:lnTo>
                <a:lnTo>
                  <a:pt x="83576" y="417882"/>
                </a:lnTo>
                <a:lnTo>
                  <a:pt x="73120" y="384795"/>
                </a:lnTo>
                <a:lnTo>
                  <a:pt x="64419" y="374375"/>
                </a:lnTo>
                <a:lnTo>
                  <a:pt x="47016" y="372620"/>
                </a:lnTo>
                <a:lnTo>
                  <a:pt x="38314" y="377848"/>
                </a:lnTo>
                <a:lnTo>
                  <a:pt x="33086" y="376094"/>
                </a:lnTo>
                <a:lnTo>
                  <a:pt x="27858" y="365674"/>
                </a:lnTo>
                <a:lnTo>
                  <a:pt x="26140" y="360446"/>
                </a:lnTo>
                <a:lnTo>
                  <a:pt x="24313" y="356901"/>
                </a:lnTo>
                <a:lnTo>
                  <a:pt x="24313" y="351708"/>
                </a:lnTo>
                <a:lnTo>
                  <a:pt x="20840" y="337779"/>
                </a:lnTo>
                <a:lnTo>
                  <a:pt x="19121" y="334270"/>
                </a:lnTo>
                <a:lnTo>
                  <a:pt x="19121" y="330796"/>
                </a:lnTo>
                <a:lnTo>
                  <a:pt x="15612" y="320340"/>
                </a:lnTo>
                <a:lnTo>
                  <a:pt x="15612" y="315112"/>
                </a:lnTo>
                <a:lnTo>
                  <a:pt x="17367" y="301183"/>
                </a:lnTo>
                <a:lnTo>
                  <a:pt x="15612" y="301183"/>
                </a:lnTo>
                <a:lnTo>
                  <a:pt x="12139" y="294236"/>
                </a:lnTo>
                <a:lnTo>
                  <a:pt x="15612" y="290763"/>
                </a:lnTo>
                <a:lnTo>
                  <a:pt x="17367" y="287289"/>
                </a:lnTo>
                <a:lnTo>
                  <a:pt x="19121" y="278588"/>
                </a:lnTo>
                <a:lnTo>
                  <a:pt x="26104" y="280307"/>
                </a:lnTo>
                <a:lnTo>
                  <a:pt x="31296" y="278588"/>
                </a:lnTo>
                <a:lnTo>
                  <a:pt x="36524" y="273360"/>
                </a:lnTo>
                <a:lnTo>
                  <a:pt x="36524" y="254202"/>
                </a:lnTo>
                <a:lnTo>
                  <a:pt x="43471" y="243746"/>
                </a:lnTo>
                <a:lnTo>
                  <a:pt x="45225" y="236764"/>
                </a:lnTo>
                <a:lnTo>
                  <a:pt x="41716" y="228062"/>
                </a:lnTo>
                <a:lnTo>
                  <a:pt x="34769" y="221116"/>
                </a:lnTo>
                <a:lnTo>
                  <a:pt x="29541" y="217642"/>
                </a:lnTo>
                <a:lnTo>
                  <a:pt x="26068" y="214133"/>
                </a:lnTo>
                <a:lnTo>
                  <a:pt x="24313" y="210660"/>
                </a:lnTo>
                <a:lnTo>
                  <a:pt x="17367" y="210660"/>
                </a:lnTo>
                <a:lnTo>
                  <a:pt x="17367" y="207186"/>
                </a:lnTo>
                <a:lnTo>
                  <a:pt x="12139" y="200239"/>
                </a:lnTo>
                <a:lnTo>
                  <a:pt x="6911" y="195011"/>
                </a:lnTo>
                <a:lnTo>
                  <a:pt x="8665" y="186310"/>
                </a:lnTo>
                <a:lnTo>
                  <a:pt x="20840" y="170626"/>
                </a:lnTo>
                <a:lnTo>
                  <a:pt x="26068" y="168871"/>
                </a:lnTo>
                <a:lnTo>
                  <a:pt x="33015" y="163643"/>
                </a:lnTo>
                <a:lnTo>
                  <a:pt x="38243" y="158415"/>
                </a:lnTo>
                <a:lnTo>
                  <a:pt x="46944" y="137503"/>
                </a:lnTo>
                <a:lnTo>
                  <a:pt x="48699" y="137503"/>
                </a:lnTo>
                <a:lnTo>
                  <a:pt x="48699" y="135820"/>
                </a:lnTo>
                <a:lnTo>
                  <a:pt x="46980" y="130592"/>
                </a:lnTo>
                <a:lnTo>
                  <a:pt x="48699" y="128838"/>
                </a:lnTo>
                <a:lnTo>
                  <a:pt x="50418" y="125364"/>
                </a:lnTo>
                <a:lnTo>
                  <a:pt x="59119" y="116663"/>
                </a:lnTo>
                <a:lnTo>
                  <a:pt x="71294" y="88804"/>
                </a:lnTo>
                <a:lnTo>
                  <a:pt x="74803" y="67892"/>
                </a:lnTo>
                <a:lnTo>
                  <a:pt x="74803" y="47016"/>
                </a:lnTo>
                <a:lnTo>
                  <a:pt x="88732" y="26104"/>
                </a:lnTo>
                <a:lnTo>
                  <a:pt x="88732" y="24385"/>
                </a:lnTo>
                <a:lnTo>
                  <a:pt x="90451" y="19157"/>
                </a:lnTo>
                <a:lnTo>
                  <a:pt x="90451" y="17402"/>
                </a:lnTo>
                <a:lnTo>
                  <a:pt x="92206" y="15648"/>
                </a:lnTo>
                <a:lnTo>
                  <a:pt x="95715" y="15648"/>
                </a:lnTo>
                <a:lnTo>
                  <a:pt x="99188" y="10420"/>
                </a:lnTo>
                <a:lnTo>
                  <a:pt x="109644" y="5228"/>
                </a:lnTo>
                <a:lnTo>
                  <a:pt x="114872" y="0"/>
                </a:lnTo>
                <a:lnTo>
                  <a:pt x="261185" y="48770"/>
                </a:lnTo>
                <a:lnTo>
                  <a:pt x="372549" y="85295"/>
                </a:lnTo>
                <a:lnTo>
                  <a:pt x="409109" y="97470"/>
                </a:lnTo>
                <a:lnTo>
                  <a:pt x="410828" y="106171"/>
                </a:lnTo>
                <a:lnTo>
                  <a:pt x="412582" y="125328"/>
                </a:lnTo>
                <a:lnTo>
                  <a:pt x="407390" y="158415"/>
                </a:lnTo>
                <a:lnTo>
                  <a:pt x="398689" y="184520"/>
                </a:lnTo>
                <a:lnTo>
                  <a:pt x="398689" y="196694"/>
                </a:lnTo>
                <a:lnTo>
                  <a:pt x="396934" y="205396"/>
                </a:lnTo>
                <a:lnTo>
                  <a:pt x="398689" y="210624"/>
                </a:lnTo>
                <a:lnTo>
                  <a:pt x="398689" y="222799"/>
                </a:lnTo>
                <a:lnTo>
                  <a:pt x="391706" y="231500"/>
                </a:lnTo>
                <a:lnTo>
                  <a:pt x="379496" y="252448"/>
                </a:lnTo>
                <a:lnTo>
                  <a:pt x="370794" y="255957"/>
                </a:lnTo>
                <a:lnTo>
                  <a:pt x="372549" y="236800"/>
                </a:lnTo>
                <a:lnTo>
                  <a:pt x="370794" y="231572"/>
                </a:lnTo>
                <a:lnTo>
                  <a:pt x="363847" y="238554"/>
                </a:lnTo>
                <a:lnTo>
                  <a:pt x="362093" y="242028"/>
                </a:lnTo>
                <a:lnTo>
                  <a:pt x="362093" y="250729"/>
                </a:lnTo>
                <a:lnTo>
                  <a:pt x="358619" y="257676"/>
                </a:lnTo>
                <a:lnTo>
                  <a:pt x="353391" y="262904"/>
                </a:lnTo>
                <a:lnTo>
                  <a:pt x="351637" y="266377"/>
                </a:lnTo>
                <a:lnTo>
                  <a:pt x="349882" y="275079"/>
                </a:lnTo>
                <a:lnTo>
                  <a:pt x="349882" y="292481"/>
                </a:lnTo>
                <a:lnTo>
                  <a:pt x="348128" y="301183"/>
                </a:lnTo>
                <a:lnTo>
                  <a:pt x="346373" y="304656"/>
                </a:lnTo>
                <a:lnTo>
                  <a:pt x="341145" y="311603"/>
                </a:lnTo>
                <a:lnTo>
                  <a:pt x="339462" y="315112"/>
                </a:lnTo>
                <a:lnTo>
                  <a:pt x="341217" y="316867"/>
                </a:lnTo>
                <a:lnTo>
                  <a:pt x="342971" y="330796"/>
                </a:lnTo>
                <a:lnTo>
                  <a:pt x="346445" y="332551"/>
                </a:lnTo>
                <a:lnTo>
                  <a:pt x="342935" y="341252"/>
                </a:lnTo>
                <a:lnTo>
                  <a:pt x="344690" y="349954"/>
                </a:lnTo>
                <a:lnTo>
                  <a:pt x="348163" y="355182"/>
                </a:lnTo>
                <a:lnTo>
                  <a:pt x="360338" y="355182"/>
                </a:lnTo>
                <a:lnTo>
                  <a:pt x="367321" y="358655"/>
                </a:lnTo>
                <a:lnTo>
                  <a:pt x="370794" y="358655"/>
                </a:lnTo>
                <a:lnTo>
                  <a:pt x="386478" y="351708"/>
                </a:lnTo>
                <a:lnTo>
                  <a:pt x="395180" y="351708"/>
                </a:lnTo>
                <a:lnTo>
                  <a:pt x="426512" y="355182"/>
                </a:lnTo>
                <a:lnTo>
                  <a:pt x="442196" y="360410"/>
                </a:lnTo>
                <a:lnTo>
                  <a:pt x="447424" y="356936"/>
                </a:lnTo>
                <a:lnTo>
                  <a:pt x="442196" y="351708"/>
                </a:lnTo>
                <a:lnTo>
                  <a:pt x="435249" y="343007"/>
                </a:lnTo>
                <a:lnTo>
                  <a:pt x="431740" y="334305"/>
                </a:lnTo>
                <a:lnTo>
                  <a:pt x="435249" y="330832"/>
                </a:lnTo>
                <a:lnTo>
                  <a:pt x="442196" y="336060"/>
                </a:lnTo>
                <a:lnTo>
                  <a:pt x="447424" y="346480"/>
                </a:lnTo>
                <a:lnTo>
                  <a:pt x="464862" y="403953"/>
                </a:lnTo>
                <a:lnTo>
                  <a:pt x="464862" y="414409"/>
                </a:lnTo>
                <a:lnTo>
                  <a:pt x="461353" y="424829"/>
                </a:lnTo>
                <a:lnTo>
                  <a:pt x="459634" y="435285"/>
                </a:lnTo>
                <a:lnTo>
                  <a:pt x="463108" y="447460"/>
                </a:lnTo>
                <a:lnTo>
                  <a:pt x="459634" y="485739"/>
                </a:lnTo>
                <a:lnTo>
                  <a:pt x="456161" y="497949"/>
                </a:lnTo>
                <a:lnTo>
                  <a:pt x="463108" y="501423"/>
                </a:lnTo>
                <a:lnTo>
                  <a:pt x="468336" y="508405"/>
                </a:lnTo>
                <a:lnTo>
                  <a:pt x="470055" y="518861"/>
                </a:lnTo>
                <a:lnTo>
                  <a:pt x="468336" y="536264"/>
                </a:lnTo>
                <a:lnTo>
                  <a:pt x="470055" y="557176"/>
                </a:lnTo>
                <a:lnTo>
                  <a:pt x="470055" y="564123"/>
                </a:lnTo>
                <a:lnTo>
                  <a:pt x="471809" y="565878"/>
                </a:lnTo>
                <a:lnTo>
                  <a:pt x="471809" y="581526"/>
                </a:lnTo>
                <a:lnTo>
                  <a:pt x="477037" y="628542"/>
                </a:lnTo>
                <a:lnTo>
                  <a:pt x="473528" y="638998"/>
                </a:lnTo>
                <a:lnTo>
                  <a:pt x="463108" y="565878"/>
                </a:lnTo>
                <a:lnTo>
                  <a:pt x="464862" y="550194"/>
                </a:lnTo>
                <a:lnTo>
                  <a:pt x="466581" y="541492"/>
                </a:lnTo>
                <a:lnTo>
                  <a:pt x="464862" y="532791"/>
                </a:lnTo>
                <a:lnTo>
                  <a:pt x="461353" y="522335"/>
                </a:lnTo>
                <a:lnTo>
                  <a:pt x="457880" y="515352"/>
                </a:lnTo>
                <a:lnTo>
                  <a:pt x="454406" y="511879"/>
                </a:lnTo>
                <a:lnTo>
                  <a:pt x="449178" y="518861"/>
                </a:lnTo>
                <a:lnTo>
                  <a:pt x="449178" y="522335"/>
                </a:lnTo>
                <a:lnTo>
                  <a:pt x="456161" y="520580"/>
                </a:lnTo>
                <a:lnTo>
                  <a:pt x="457880" y="524054"/>
                </a:lnTo>
                <a:lnTo>
                  <a:pt x="456161" y="531036"/>
                </a:lnTo>
                <a:lnTo>
                  <a:pt x="452652" y="536264"/>
                </a:lnTo>
                <a:lnTo>
                  <a:pt x="449178" y="539738"/>
                </a:lnTo>
                <a:lnTo>
                  <a:pt x="443950" y="541456"/>
                </a:lnTo>
                <a:lnTo>
                  <a:pt x="440477" y="544930"/>
                </a:lnTo>
                <a:lnTo>
                  <a:pt x="440477" y="551912"/>
                </a:lnTo>
                <a:lnTo>
                  <a:pt x="445741" y="548439"/>
                </a:lnTo>
                <a:lnTo>
                  <a:pt x="449214" y="555386"/>
                </a:lnTo>
                <a:lnTo>
                  <a:pt x="447495" y="565842"/>
                </a:lnTo>
                <a:lnTo>
                  <a:pt x="442267" y="572789"/>
                </a:lnTo>
                <a:lnTo>
                  <a:pt x="454442" y="574543"/>
                </a:lnTo>
                <a:lnTo>
                  <a:pt x="457916" y="576298"/>
                </a:lnTo>
                <a:lnTo>
                  <a:pt x="452688" y="584999"/>
                </a:lnTo>
                <a:lnTo>
                  <a:pt x="450969" y="591982"/>
                </a:lnTo>
                <a:lnTo>
                  <a:pt x="450969" y="598929"/>
                </a:lnTo>
                <a:lnTo>
                  <a:pt x="452688" y="609385"/>
                </a:lnTo>
                <a:lnTo>
                  <a:pt x="449214" y="619841"/>
                </a:lnTo>
                <a:lnTo>
                  <a:pt x="447495" y="628542"/>
                </a:lnTo>
                <a:lnTo>
                  <a:pt x="445777" y="644226"/>
                </a:lnTo>
                <a:lnTo>
                  <a:pt x="445777" y="658155"/>
                </a:lnTo>
                <a:lnTo>
                  <a:pt x="452723" y="661629"/>
                </a:lnTo>
                <a:lnTo>
                  <a:pt x="457987" y="663348"/>
                </a:lnTo>
                <a:lnTo>
                  <a:pt x="457987" y="670330"/>
                </a:lnTo>
                <a:lnTo>
                  <a:pt x="452723" y="680786"/>
                </a:lnTo>
                <a:lnTo>
                  <a:pt x="450897" y="694680"/>
                </a:lnTo>
                <a:lnTo>
                  <a:pt x="447424" y="701663"/>
                </a:lnTo>
                <a:lnTo>
                  <a:pt x="440441" y="706855"/>
                </a:lnTo>
                <a:lnTo>
                  <a:pt x="436968" y="717311"/>
                </a:lnTo>
                <a:lnTo>
                  <a:pt x="429985" y="727767"/>
                </a:lnTo>
                <a:lnTo>
                  <a:pt x="426512" y="729486"/>
                </a:lnTo>
                <a:lnTo>
                  <a:pt x="423038" y="734714"/>
                </a:lnTo>
                <a:lnTo>
                  <a:pt x="419565" y="748643"/>
                </a:lnTo>
                <a:lnTo>
                  <a:pt x="424757" y="757344"/>
                </a:lnTo>
                <a:lnTo>
                  <a:pt x="431740" y="764291"/>
                </a:lnTo>
                <a:lnTo>
                  <a:pt x="431740" y="771274"/>
                </a:lnTo>
                <a:lnTo>
                  <a:pt x="426512" y="772993"/>
                </a:lnTo>
                <a:lnTo>
                  <a:pt x="421284" y="762572"/>
                </a:lnTo>
                <a:lnTo>
                  <a:pt x="405636" y="757344"/>
                </a:lnTo>
                <a:lnTo>
                  <a:pt x="402126" y="760818"/>
                </a:lnTo>
                <a:lnTo>
                  <a:pt x="396934" y="762572"/>
                </a:lnTo>
                <a:lnTo>
                  <a:pt x="393425" y="760818"/>
                </a:lnTo>
                <a:lnTo>
                  <a:pt x="389952" y="757344"/>
                </a:lnTo>
                <a:lnTo>
                  <a:pt x="393425" y="774747"/>
                </a:lnTo>
                <a:lnTo>
                  <a:pt x="396934" y="781694"/>
                </a:lnTo>
                <a:lnTo>
                  <a:pt x="402126" y="783449"/>
                </a:lnTo>
                <a:lnTo>
                  <a:pt x="405636" y="786922"/>
                </a:lnTo>
                <a:lnTo>
                  <a:pt x="405636" y="793869"/>
                </a:lnTo>
                <a:lnTo>
                  <a:pt x="403881" y="804325"/>
                </a:lnTo>
                <a:lnTo>
                  <a:pt x="398653" y="804325"/>
                </a:lnTo>
                <a:lnTo>
                  <a:pt x="395144" y="802570"/>
                </a:lnTo>
                <a:lnTo>
                  <a:pt x="391670" y="804325"/>
                </a:lnTo>
                <a:lnTo>
                  <a:pt x="386478" y="809553"/>
                </a:lnTo>
                <a:lnTo>
                  <a:pt x="384724" y="813026"/>
                </a:lnTo>
                <a:lnTo>
                  <a:pt x="384724" y="818254"/>
                </a:lnTo>
                <a:lnTo>
                  <a:pt x="383005" y="825201"/>
                </a:lnTo>
                <a:lnTo>
                  <a:pt x="384724" y="830429"/>
                </a:lnTo>
                <a:lnTo>
                  <a:pt x="389952" y="826956"/>
                </a:lnTo>
                <a:lnTo>
                  <a:pt x="396934" y="830429"/>
                </a:lnTo>
                <a:lnTo>
                  <a:pt x="402126" y="837376"/>
                </a:lnTo>
                <a:lnTo>
                  <a:pt x="407354" y="846077"/>
                </a:lnTo>
                <a:lnTo>
                  <a:pt x="398653" y="851305"/>
                </a:lnTo>
                <a:lnTo>
                  <a:pt x="381250" y="868708"/>
                </a:lnTo>
                <a:lnTo>
                  <a:pt x="372549" y="873936"/>
                </a:lnTo>
                <a:lnTo>
                  <a:pt x="376022" y="858360"/>
                </a:lnTo>
                <a:lnTo>
                  <a:pt x="382969" y="847904"/>
                </a:lnTo>
                <a:lnTo>
                  <a:pt x="372549" y="842676"/>
                </a:lnTo>
                <a:lnTo>
                  <a:pt x="362093" y="868780"/>
                </a:lnTo>
                <a:lnTo>
                  <a:pt x="365566" y="874008"/>
                </a:lnTo>
                <a:lnTo>
                  <a:pt x="365566" y="875762"/>
                </a:lnTo>
                <a:lnTo>
                  <a:pt x="344690" y="880990"/>
                </a:lnTo>
                <a:lnTo>
                  <a:pt x="335989" y="884464"/>
                </a:lnTo>
                <a:lnTo>
                  <a:pt x="330761" y="893165"/>
                </a:lnTo>
                <a:lnTo>
                  <a:pt x="342971" y="893165"/>
                </a:lnTo>
                <a:lnTo>
                  <a:pt x="346445" y="894920"/>
                </a:lnTo>
                <a:lnTo>
                  <a:pt x="351673" y="894920"/>
                </a:lnTo>
                <a:lnTo>
                  <a:pt x="369075" y="884464"/>
                </a:lnTo>
                <a:lnTo>
                  <a:pt x="369075" y="887937"/>
                </a:lnTo>
                <a:lnTo>
                  <a:pt x="360374" y="896639"/>
                </a:lnTo>
                <a:lnTo>
                  <a:pt x="351673" y="919269"/>
                </a:lnTo>
                <a:lnTo>
                  <a:pt x="344726" y="924497"/>
                </a:lnTo>
                <a:lnTo>
                  <a:pt x="334270" y="968040"/>
                </a:lnTo>
                <a:lnTo>
                  <a:pt x="329042" y="966286"/>
                </a:lnTo>
                <a:lnTo>
                  <a:pt x="325568" y="966286"/>
                </a:lnTo>
                <a:lnTo>
                  <a:pt x="320340" y="974987"/>
                </a:lnTo>
                <a:lnTo>
                  <a:pt x="322059" y="973233"/>
                </a:lnTo>
                <a:lnTo>
                  <a:pt x="322059" y="974987"/>
                </a:lnTo>
                <a:lnTo>
                  <a:pt x="323849" y="974987"/>
                </a:lnTo>
                <a:lnTo>
                  <a:pt x="323849" y="976706"/>
                </a:lnTo>
                <a:lnTo>
                  <a:pt x="327323" y="973233"/>
                </a:lnTo>
                <a:lnTo>
                  <a:pt x="330796" y="973233"/>
                </a:lnTo>
                <a:lnTo>
                  <a:pt x="332551" y="974987"/>
                </a:lnTo>
                <a:lnTo>
                  <a:pt x="334306" y="980215"/>
                </a:lnTo>
                <a:lnTo>
                  <a:pt x="327323" y="994145"/>
                </a:lnTo>
                <a:lnTo>
                  <a:pt x="325568" y="1002846"/>
                </a:lnTo>
                <a:lnTo>
                  <a:pt x="320340" y="1008038"/>
                </a:lnTo>
                <a:lnTo>
                  <a:pt x="313358" y="1011512"/>
                </a:lnTo>
                <a:lnTo>
                  <a:pt x="313358" y="1014985"/>
                </a:lnTo>
                <a:lnTo>
                  <a:pt x="292446" y="1060282"/>
                </a:lnTo>
                <a:lnTo>
                  <a:pt x="275043" y="1072493"/>
                </a:lnTo>
                <a:lnTo>
                  <a:pt x="271534" y="1074248"/>
                </a:lnTo>
                <a:close/>
              </a:path>
            </a:pathLst>
          </a:custGeom>
          <a:solidFill>
            <a:srgbClr val="82BE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1434877" y="6185586"/>
            <a:ext cx="142663" cy="24045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1467" b="1" spc="13">
                <a:solidFill>
                  <a:srgbClr val="1B4454"/>
                </a:solidFill>
                <a:latin typeface="Tahoma"/>
                <a:cs typeface="Tahoma"/>
              </a:rPr>
              <a:t>1</a:t>
            </a:r>
            <a:endParaRPr sz="1467">
              <a:latin typeface="Tahoma"/>
              <a:cs typeface="Tahoma"/>
            </a:endParaRPr>
          </a:p>
        </p:txBody>
      </p:sp>
      <p:sp>
        <p:nvSpPr>
          <p:cNvPr id="40" name="object 4">
            <a:extLst>
              <a:ext uri="{FF2B5EF4-FFF2-40B4-BE49-F238E27FC236}">
                <a16:creationId xmlns:a16="http://schemas.microsoft.com/office/drawing/2014/main" id="{D91621C9-47FA-59BD-CC3D-63276F9AC130}"/>
              </a:ext>
            </a:extLst>
          </p:cNvPr>
          <p:cNvSpPr txBox="1"/>
          <p:nvPr/>
        </p:nvSpPr>
        <p:spPr>
          <a:xfrm>
            <a:off x="1873240" y="1526632"/>
            <a:ext cx="7743190" cy="303502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87"/>
              </a:spcBef>
            </a:pPr>
            <a:r>
              <a:rPr sz="1900" spc="203">
                <a:solidFill>
                  <a:srgbClr val="094E6F"/>
                </a:solidFill>
                <a:latin typeface="Tahoma"/>
                <a:cs typeface="Tahoma"/>
              </a:rPr>
              <a:t>NJ</a:t>
            </a:r>
            <a:r>
              <a:rPr sz="1900" spc="-60">
                <a:solidFill>
                  <a:srgbClr val="094E6F"/>
                </a:solidFill>
                <a:latin typeface="Tahoma"/>
                <a:cs typeface="Tahoma"/>
              </a:rPr>
              <a:t> </a:t>
            </a:r>
            <a:r>
              <a:rPr sz="1900" spc="73">
                <a:solidFill>
                  <a:srgbClr val="094E6F"/>
                </a:solidFill>
                <a:latin typeface="Tahoma"/>
                <a:cs typeface="Tahoma"/>
              </a:rPr>
              <a:t>IS</a:t>
            </a:r>
            <a:r>
              <a:rPr sz="1900" spc="-57">
                <a:solidFill>
                  <a:srgbClr val="094E6F"/>
                </a:solidFill>
                <a:latin typeface="Tahoma"/>
                <a:cs typeface="Tahoma"/>
              </a:rPr>
              <a:t> </a:t>
            </a:r>
            <a:r>
              <a:rPr sz="1900" spc="247">
                <a:solidFill>
                  <a:srgbClr val="094E6F"/>
                </a:solidFill>
                <a:latin typeface="Tahoma"/>
                <a:cs typeface="Tahoma"/>
              </a:rPr>
              <a:t>ADDING</a:t>
            </a:r>
            <a:r>
              <a:rPr sz="1900" spc="-76">
                <a:solidFill>
                  <a:srgbClr val="094E6F"/>
                </a:solidFill>
                <a:latin typeface="Tahoma"/>
                <a:cs typeface="Tahoma"/>
              </a:rPr>
              <a:t> </a:t>
            </a:r>
            <a:r>
              <a:rPr sz="1900" b="1" spc="83">
                <a:solidFill>
                  <a:srgbClr val="094E6F"/>
                </a:solidFill>
                <a:latin typeface="Tahoma"/>
                <a:cs typeface="Tahoma"/>
              </a:rPr>
              <a:t>JOBS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41" name="object 4">
            <a:extLst>
              <a:ext uri="{FF2B5EF4-FFF2-40B4-BE49-F238E27FC236}">
                <a16:creationId xmlns:a16="http://schemas.microsoft.com/office/drawing/2014/main" id="{728D898E-D015-57E1-8FB3-E353B7A02FDA}"/>
              </a:ext>
            </a:extLst>
          </p:cNvPr>
          <p:cNvSpPr txBox="1"/>
          <p:nvPr/>
        </p:nvSpPr>
        <p:spPr>
          <a:xfrm>
            <a:off x="1898049" y="2092106"/>
            <a:ext cx="8959317" cy="637867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8467" marR="3387">
              <a:lnSpc>
                <a:spcPct val="263100"/>
              </a:lnSpc>
              <a:spcBef>
                <a:spcPts val="623"/>
              </a:spcBef>
            </a:pPr>
            <a:r>
              <a:rPr lang="en-US" sz="1900" spc="203">
                <a:solidFill>
                  <a:srgbClr val="094E6F"/>
                </a:solidFill>
                <a:latin typeface="Tahoma"/>
                <a:cs typeface="Tahoma"/>
              </a:rPr>
              <a:t>NJ</a:t>
            </a:r>
            <a:r>
              <a:rPr lang="en-US" sz="1900" spc="-53">
                <a:solidFill>
                  <a:srgbClr val="094E6F"/>
                </a:solidFill>
                <a:latin typeface="Tahoma"/>
                <a:cs typeface="Tahoma"/>
              </a:rPr>
              <a:t> </a:t>
            </a:r>
            <a:r>
              <a:rPr lang="en-US" sz="1900" spc="339">
                <a:solidFill>
                  <a:srgbClr val="094E6F"/>
                </a:solidFill>
                <a:latin typeface="Tahoma"/>
                <a:cs typeface="Tahoma"/>
              </a:rPr>
              <a:t>RANKED</a:t>
            </a:r>
            <a:r>
              <a:rPr lang="en-US" sz="1900" spc="-50">
                <a:solidFill>
                  <a:srgbClr val="094E6F"/>
                </a:solidFill>
                <a:latin typeface="Tahoma"/>
                <a:cs typeface="Tahoma"/>
              </a:rPr>
              <a:t> </a:t>
            </a:r>
            <a:r>
              <a:rPr lang="en-US" sz="1900" b="1" spc="60">
                <a:solidFill>
                  <a:srgbClr val="094E6F"/>
                </a:solidFill>
                <a:latin typeface="Tahoma"/>
                <a:cs typeface="Tahoma"/>
              </a:rPr>
              <a:t>#1</a:t>
            </a:r>
            <a:r>
              <a:rPr lang="en-US" sz="1900" b="1" spc="-30">
                <a:solidFill>
                  <a:srgbClr val="094E6F"/>
                </a:solidFill>
                <a:latin typeface="Tahoma"/>
                <a:cs typeface="Tahoma"/>
              </a:rPr>
              <a:t> </a:t>
            </a:r>
            <a:r>
              <a:rPr lang="en-US" sz="1900" spc="120">
                <a:solidFill>
                  <a:srgbClr val="094E6F"/>
                </a:solidFill>
                <a:latin typeface="Tahoma"/>
                <a:cs typeface="Tahoma"/>
              </a:rPr>
              <a:t>IN</a:t>
            </a:r>
            <a:r>
              <a:rPr lang="en-US" sz="1900" spc="-50">
                <a:solidFill>
                  <a:srgbClr val="094E6F"/>
                </a:solidFill>
                <a:latin typeface="Tahoma"/>
                <a:cs typeface="Tahoma"/>
              </a:rPr>
              <a:t> </a:t>
            </a:r>
            <a:r>
              <a:rPr lang="en-US" sz="1900" spc="287">
                <a:solidFill>
                  <a:srgbClr val="094E6F"/>
                </a:solidFill>
                <a:latin typeface="Tahoma"/>
                <a:cs typeface="Tahoma"/>
              </a:rPr>
              <a:t>NORTHEAST</a:t>
            </a:r>
            <a:r>
              <a:rPr lang="en-US" sz="1900" spc="-50">
                <a:solidFill>
                  <a:srgbClr val="094E6F"/>
                </a:solidFill>
                <a:latin typeface="Tahoma"/>
                <a:cs typeface="Tahoma"/>
              </a:rPr>
              <a:t> </a:t>
            </a:r>
            <a:r>
              <a:rPr lang="en-US" sz="1900" b="1" spc="90">
                <a:solidFill>
                  <a:srgbClr val="094E6F"/>
                </a:solidFill>
                <a:latin typeface="Tahoma"/>
                <a:cs typeface="Tahoma"/>
              </a:rPr>
              <a:t>JOB</a:t>
            </a:r>
            <a:r>
              <a:rPr lang="en-US" sz="1900" b="1" spc="-33">
                <a:solidFill>
                  <a:srgbClr val="094E6F"/>
                </a:solidFill>
                <a:latin typeface="Tahoma"/>
                <a:cs typeface="Tahoma"/>
              </a:rPr>
              <a:t> </a:t>
            </a:r>
            <a:r>
              <a:rPr lang="en-US" sz="1900" b="1" spc="130">
                <a:solidFill>
                  <a:srgbClr val="094E6F"/>
                </a:solidFill>
                <a:latin typeface="Tahoma"/>
                <a:cs typeface="Tahoma"/>
              </a:rPr>
              <a:t>CREATION</a:t>
            </a:r>
            <a:r>
              <a:rPr lang="en-US" sz="1900" b="1" spc="-13">
                <a:solidFill>
                  <a:srgbClr val="094E6F"/>
                </a:solidFill>
                <a:latin typeface="Tahoma"/>
                <a:cs typeface="Tahoma"/>
              </a:rPr>
              <a:t> </a:t>
            </a:r>
            <a:r>
              <a:rPr lang="en-US" sz="1900" spc="230">
                <a:solidFill>
                  <a:srgbClr val="094E6F"/>
                </a:solidFill>
                <a:latin typeface="Tahoma"/>
                <a:cs typeface="Tahoma"/>
              </a:rPr>
              <a:t>SINCE</a:t>
            </a:r>
            <a:r>
              <a:rPr lang="en-US" sz="1900" spc="-50">
                <a:solidFill>
                  <a:srgbClr val="094E6F"/>
                </a:solidFill>
                <a:latin typeface="Tahoma"/>
                <a:cs typeface="Tahoma"/>
              </a:rPr>
              <a:t> JUNE </a:t>
            </a:r>
            <a:r>
              <a:rPr lang="en-US" sz="1900" spc="169">
                <a:solidFill>
                  <a:srgbClr val="094E6F"/>
                </a:solidFill>
                <a:latin typeface="Tahoma"/>
                <a:cs typeface="Tahoma"/>
              </a:rPr>
              <a:t>2020</a:t>
            </a:r>
          </a:p>
        </p:txBody>
      </p:sp>
      <p:sp>
        <p:nvSpPr>
          <p:cNvPr id="42" name="object 4">
            <a:extLst>
              <a:ext uri="{FF2B5EF4-FFF2-40B4-BE49-F238E27FC236}">
                <a16:creationId xmlns:a16="http://schemas.microsoft.com/office/drawing/2014/main" id="{3D03F5D8-BF77-31C9-10A6-B4C7B9497D9C}"/>
              </a:ext>
            </a:extLst>
          </p:cNvPr>
          <p:cNvSpPr txBox="1"/>
          <p:nvPr/>
        </p:nvSpPr>
        <p:spPr>
          <a:xfrm>
            <a:off x="1896868" y="3277249"/>
            <a:ext cx="7743190" cy="303502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8467">
              <a:lnSpc>
                <a:spcPct val="100000"/>
              </a:lnSpc>
            </a:pPr>
            <a:r>
              <a:rPr sz="1900" spc="203">
                <a:solidFill>
                  <a:srgbClr val="094E6F"/>
                </a:solidFill>
                <a:latin typeface="Tahoma"/>
                <a:cs typeface="Tahoma"/>
              </a:rPr>
              <a:t>NJ</a:t>
            </a:r>
            <a:r>
              <a:rPr sz="1900" spc="-60">
                <a:solidFill>
                  <a:srgbClr val="094E6F"/>
                </a:solidFill>
                <a:latin typeface="Tahoma"/>
                <a:cs typeface="Tahoma"/>
              </a:rPr>
              <a:t> </a:t>
            </a:r>
            <a:r>
              <a:rPr sz="1900" spc="73">
                <a:solidFill>
                  <a:srgbClr val="094E6F"/>
                </a:solidFill>
                <a:latin typeface="Tahoma"/>
                <a:cs typeface="Tahoma"/>
              </a:rPr>
              <a:t>IS</a:t>
            </a:r>
            <a:r>
              <a:rPr sz="1900" spc="-57">
                <a:solidFill>
                  <a:srgbClr val="094E6F"/>
                </a:solidFill>
                <a:latin typeface="Tahoma"/>
                <a:cs typeface="Tahoma"/>
              </a:rPr>
              <a:t> </a:t>
            </a:r>
            <a:r>
              <a:rPr sz="1900" spc="257">
                <a:solidFill>
                  <a:srgbClr val="094E6F"/>
                </a:solidFill>
                <a:latin typeface="Tahoma"/>
                <a:cs typeface="Tahoma"/>
              </a:rPr>
              <a:t>GROWING</a:t>
            </a:r>
            <a:r>
              <a:rPr sz="1900" spc="-73">
                <a:solidFill>
                  <a:srgbClr val="094E6F"/>
                </a:solidFill>
                <a:latin typeface="Tahoma"/>
                <a:cs typeface="Tahoma"/>
              </a:rPr>
              <a:t> </a:t>
            </a:r>
            <a:r>
              <a:rPr sz="1900" b="1" spc="203">
                <a:solidFill>
                  <a:srgbClr val="094E6F"/>
                </a:solidFill>
                <a:latin typeface="Tahoma"/>
                <a:cs typeface="Tahoma"/>
              </a:rPr>
              <a:t>NEW</a:t>
            </a:r>
            <a:r>
              <a:rPr sz="1900" b="1" spc="-37">
                <a:solidFill>
                  <a:srgbClr val="094E6F"/>
                </a:solidFill>
                <a:latin typeface="Tahoma"/>
                <a:cs typeface="Tahoma"/>
              </a:rPr>
              <a:t> </a:t>
            </a:r>
            <a:r>
              <a:rPr sz="1900" b="1" spc="217">
                <a:solidFill>
                  <a:srgbClr val="094E6F"/>
                </a:solidFill>
                <a:latin typeface="Tahoma"/>
                <a:cs typeface="Tahoma"/>
              </a:rPr>
              <a:t>SMALL</a:t>
            </a:r>
            <a:r>
              <a:rPr sz="1900" b="1" spc="-37">
                <a:solidFill>
                  <a:srgbClr val="094E6F"/>
                </a:solidFill>
                <a:latin typeface="Tahoma"/>
                <a:cs typeface="Tahoma"/>
              </a:rPr>
              <a:t> </a:t>
            </a:r>
            <a:r>
              <a:rPr sz="1900" b="1" spc="120">
                <a:solidFill>
                  <a:srgbClr val="094E6F"/>
                </a:solidFill>
                <a:latin typeface="Tahoma"/>
                <a:cs typeface="Tahoma"/>
              </a:rPr>
              <a:t>BUSINESSES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43" name="object 4">
            <a:extLst>
              <a:ext uri="{FF2B5EF4-FFF2-40B4-BE49-F238E27FC236}">
                <a16:creationId xmlns:a16="http://schemas.microsoft.com/office/drawing/2014/main" id="{7C45431E-6AA1-4ABD-BAF6-865288E7EC61}"/>
              </a:ext>
            </a:extLst>
          </p:cNvPr>
          <p:cNvSpPr txBox="1"/>
          <p:nvPr/>
        </p:nvSpPr>
        <p:spPr>
          <a:xfrm>
            <a:off x="1899230" y="4194900"/>
            <a:ext cx="7743190" cy="303502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8467">
              <a:lnSpc>
                <a:spcPct val="100000"/>
              </a:lnSpc>
            </a:pPr>
            <a:r>
              <a:rPr sz="1900" spc="217">
                <a:solidFill>
                  <a:srgbClr val="094E6F"/>
                </a:solidFill>
                <a:latin typeface="Tahoma"/>
                <a:cs typeface="Tahoma"/>
              </a:rPr>
              <a:t>NJ’S</a:t>
            </a:r>
            <a:r>
              <a:rPr sz="1900" spc="-57">
                <a:solidFill>
                  <a:srgbClr val="094E6F"/>
                </a:solidFill>
                <a:latin typeface="Tahoma"/>
                <a:cs typeface="Tahoma"/>
              </a:rPr>
              <a:t> </a:t>
            </a:r>
            <a:r>
              <a:rPr sz="1900" b="1" spc="203">
                <a:solidFill>
                  <a:srgbClr val="094E6F"/>
                </a:solidFill>
                <a:latin typeface="Tahoma"/>
                <a:cs typeface="Tahoma"/>
              </a:rPr>
              <a:t>ECONOMY</a:t>
            </a:r>
            <a:r>
              <a:rPr sz="1900" b="1" spc="-33">
                <a:solidFill>
                  <a:srgbClr val="094E6F"/>
                </a:solidFill>
                <a:latin typeface="Tahoma"/>
                <a:cs typeface="Tahoma"/>
              </a:rPr>
              <a:t> </a:t>
            </a:r>
            <a:r>
              <a:rPr sz="1900" spc="73">
                <a:solidFill>
                  <a:srgbClr val="094E6F"/>
                </a:solidFill>
                <a:latin typeface="Tahoma"/>
                <a:cs typeface="Tahoma"/>
              </a:rPr>
              <a:t>IS</a:t>
            </a:r>
            <a:r>
              <a:rPr sz="1900" spc="-53">
                <a:solidFill>
                  <a:srgbClr val="094E6F"/>
                </a:solidFill>
                <a:latin typeface="Tahoma"/>
                <a:cs typeface="Tahoma"/>
              </a:rPr>
              <a:t> </a:t>
            </a:r>
            <a:r>
              <a:rPr sz="1900" spc="250">
                <a:solidFill>
                  <a:srgbClr val="094E6F"/>
                </a:solidFill>
                <a:latin typeface="Tahoma"/>
                <a:cs typeface="Tahoma"/>
              </a:rPr>
              <a:t>GROWING</a:t>
            </a:r>
            <a:endParaRPr sz="1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6223" y="498479"/>
            <a:ext cx="0" cy="588433"/>
          </a:xfrm>
          <a:custGeom>
            <a:avLst/>
            <a:gdLst/>
            <a:ahLst/>
            <a:cxnLst/>
            <a:rect l="l" t="t" r="r" b="b"/>
            <a:pathLst>
              <a:path h="882650">
                <a:moveTo>
                  <a:pt x="0" y="882649"/>
                </a:moveTo>
                <a:lnTo>
                  <a:pt x="0" y="0"/>
                </a:lnTo>
              </a:path>
            </a:pathLst>
          </a:custGeom>
          <a:ln w="476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2" y="587412"/>
            <a:ext cx="1168399" cy="3873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2042" y="2790021"/>
            <a:ext cx="9957047" cy="212574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81788" y="441268"/>
            <a:ext cx="8674946" cy="569472"/>
          </a:xfrm>
          <a:prstGeom prst="rect">
            <a:avLst/>
          </a:prstGeom>
        </p:spPr>
        <p:txBody>
          <a:bodyPr vert="horz" wrap="square" lIns="0" tIns="10160" rIns="0" bIns="0" rtlCol="0" anchor="ctr">
            <a:spAutoFit/>
          </a:bodyPr>
          <a:lstStyle/>
          <a:p>
            <a:pPr marL="8468">
              <a:spcBef>
                <a:spcPts val="80"/>
              </a:spcBef>
            </a:pPr>
            <a:r>
              <a:rPr sz="3634" spc="187">
                <a:solidFill>
                  <a:srgbClr val="094E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sz="3634" spc="-113">
                <a:solidFill>
                  <a:srgbClr val="094E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634" spc="200">
                <a:solidFill>
                  <a:srgbClr val="094E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Authority's</a:t>
            </a:r>
            <a:r>
              <a:rPr sz="3634" spc="-110">
                <a:solidFill>
                  <a:srgbClr val="094E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634" spc="120">
                <a:solidFill>
                  <a:srgbClr val="094E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Strategic</a:t>
            </a:r>
            <a:r>
              <a:rPr sz="3634" spc="-113">
                <a:solidFill>
                  <a:srgbClr val="094E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634" spc="143">
                <a:solidFill>
                  <a:srgbClr val="094E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Priorities</a:t>
            </a:r>
            <a:endParaRPr sz="3634">
              <a:solidFill>
                <a:srgbClr val="094E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69600" y="1073240"/>
            <a:ext cx="3270360" cy="179882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204914" marR="200257" algn="ctr">
              <a:lnSpc>
                <a:spcPct val="106800"/>
              </a:lnSpc>
              <a:spcBef>
                <a:spcPts val="67"/>
              </a:spcBef>
            </a:pPr>
            <a:r>
              <a:rPr sz="1333" b="1" spc="63">
                <a:solidFill>
                  <a:srgbClr val="1B44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Investing in</a:t>
            </a:r>
            <a:r>
              <a:rPr sz="1333" b="1" spc="67">
                <a:solidFill>
                  <a:srgbClr val="1B44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33" b="1" spc="80">
                <a:solidFill>
                  <a:srgbClr val="1B44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Strong </a:t>
            </a:r>
            <a:r>
              <a:rPr sz="1333" b="1" spc="-460">
                <a:solidFill>
                  <a:srgbClr val="1B44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33" b="1" spc="100">
                <a:solidFill>
                  <a:srgbClr val="1B44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Communities</a:t>
            </a:r>
            <a:endParaRPr sz="1333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468" marR="3388" algn="ctr">
              <a:lnSpc>
                <a:spcPct val="121400"/>
              </a:lnSpc>
              <a:spcBef>
                <a:spcPts val="1077"/>
              </a:spcBef>
            </a:pPr>
            <a:r>
              <a:rPr lang="en-US" sz="1333" spc="107">
                <a:solidFill>
                  <a:srgbClr val="1B44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 in strong, resilient communities through strategic infrastructure, housing, innovation, and economic opportunity that drive inclusive growth across New Jersey.</a:t>
            </a:r>
            <a:endParaRPr sz="1333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97930" y="4679110"/>
            <a:ext cx="3036743" cy="203444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80358" marR="175278" indent="-423" algn="ctr">
              <a:lnSpc>
                <a:spcPct val="106000"/>
              </a:lnSpc>
              <a:spcBef>
                <a:spcPts val="67"/>
              </a:spcBef>
            </a:pPr>
            <a:r>
              <a:rPr lang="en-US" sz="1333" b="1" spc="97">
                <a:solidFill>
                  <a:srgbClr val="1B44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Expanding Education &amp; Strengthening Workforce</a:t>
            </a:r>
            <a:endParaRPr sz="1333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468" marR="3388" algn="ctr">
              <a:lnSpc>
                <a:spcPct val="121400"/>
              </a:lnSpc>
              <a:spcBef>
                <a:spcPts val="993"/>
              </a:spcBef>
            </a:pPr>
            <a:r>
              <a:rPr lang="en-US" sz="1333" spc="97">
                <a:solidFill>
                  <a:srgbClr val="1B44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Expanding access to high-quality education and strengthening workforce pathways through training and skills development that prepare New Jersey residents for in-demand jobs.</a:t>
            </a:r>
            <a:endParaRPr sz="1333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97489" y="4584800"/>
            <a:ext cx="2814687" cy="206522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207030" marR="201527" algn="ctr">
              <a:lnSpc>
                <a:spcPct val="106000"/>
              </a:lnSpc>
              <a:spcBef>
                <a:spcPts val="67"/>
              </a:spcBef>
            </a:pPr>
            <a:r>
              <a:rPr lang="en-US" sz="1333" b="1" spc="76">
                <a:solidFill>
                  <a:srgbClr val="1B44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Advancing Affordability</a:t>
            </a:r>
            <a:endParaRPr sz="1333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468" marR="3388" algn="ctr">
              <a:lnSpc>
                <a:spcPct val="121400"/>
              </a:lnSpc>
              <a:spcBef>
                <a:spcPts val="993"/>
              </a:spcBef>
            </a:pPr>
            <a:r>
              <a:rPr lang="en-US" sz="1333" spc="103">
                <a:solidFill>
                  <a:srgbClr val="1B44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Making New Jersey more affordable by expanding housing opportunity, lowering costs for working families, and fostering a more competitive and inclusive statewide economy.</a:t>
            </a:r>
            <a:endParaRPr sz="1333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99200" y="1086912"/>
            <a:ext cx="3185139" cy="1772622"/>
          </a:xfrm>
          <a:prstGeom prst="rect">
            <a:avLst/>
          </a:prstGeom>
        </p:spPr>
        <p:txBody>
          <a:bodyPr vert="horz" wrap="square" lIns="0" tIns="8467" rIns="0" bIns="0" rtlCol="0" anchor="t">
            <a:spAutoFit/>
          </a:bodyPr>
          <a:lstStyle/>
          <a:p>
            <a:pPr marL="147320" marR="142240" algn="ctr">
              <a:lnSpc>
                <a:spcPct val="106800"/>
              </a:lnSpc>
              <a:spcBef>
                <a:spcPts val="67"/>
              </a:spcBef>
            </a:pPr>
            <a:r>
              <a:rPr lang="en-US" sz="1333" b="1" spc="103">
                <a:solidFill>
                  <a:srgbClr val="1B44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Enhancing Agency Visibility Across Platforms</a:t>
            </a:r>
            <a:endParaRPr lang="en-US" sz="1333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255" marR="3175" algn="ctr">
              <a:lnSpc>
                <a:spcPct val="121400"/>
              </a:lnSpc>
              <a:spcBef>
                <a:spcPts val="1077"/>
              </a:spcBef>
            </a:pPr>
            <a:r>
              <a:rPr lang="en-US" sz="1300" spc="97">
                <a:solidFill>
                  <a:srgbClr val="1B4454"/>
                </a:solidFill>
                <a:latin typeface="Tahoma"/>
                <a:ea typeface="Tahoma"/>
                <a:cs typeface="Tahoma"/>
              </a:rPr>
              <a:t>Increasing public awareness of NJEDA programs and services and deepening engagement with stakeholders to continuously improve on market offerings.</a:t>
            </a: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BD4C4FDC-851F-F91D-7C2F-88D9FCAD3DAD}"/>
              </a:ext>
            </a:extLst>
          </p:cNvPr>
          <p:cNvSpPr txBox="1"/>
          <p:nvPr/>
        </p:nvSpPr>
        <p:spPr>
          <a:xfrm>
            <a:off x="232283" y="4768610"/>
            <a:ext cx="3275419" cy="178617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80358" marR="175278" indent="-423" algn="ctr">
              <a:lnSpc>
                <a:spcPct val="106000"/>
              </a:lnSpc>
              <a:spcBef>
                <a:spcPts val="67"/>
              </a:spcBef>
            </a:pPr>
            <a:r>
              <a:rPr lang="en-US" sz="1333" b="1" spc="97">
                <a:solidFill>
                  <a:srgbClr val="1B44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 a More Efficient and Responsive Government</a:t>
            </a:r>
            <a:endParaRPr sz="1333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468" marR="3388" algn="ctr">
              <a:lnSpc>
                <a:spcPct val="121400"/>
              </a:lnSpc>
              <a:spcBef>
                <a:spcPts val="993"/>
              </a:spcBef>
            </a:pPr>
            <a:r>
              <a:rPr lang="en-US" sz="1333" spc="97">
                <a:solidFill>
                  <a:srgbClr val="1B44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Streamlining processes, improving transparency and accountability, and delivering more accessible, effective services for residents, communities, and businesses.</a:t>
            </a:r>
            <a:endParaRPr sz="1333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bject 38">
            <a:extLst>
              <a:ext uri="{FF2B5EF4-FFF2-40B4-BE49-F238E27FC236}">
                <a16:creationId xmlns:a16="http://schemas.microsoft.com/office/drawing/2014/main" id="{89296781-0957-32B1-6C26-3E789AABA01D}"/>
              </a:ext>
            </a:extLst>
          </p:cNvPr>
          <p:cNvSpPr/>
          <p:nvPr/>
        </p:nvSpPr>
        <p:spPr>
          <a:xfrm>
            <a:off x="11614898" y="5952653"/>
            <a:ext cx="318347" cy="716280"/>
          </a:xfrm>
          <a:custGeom>
            <a:avLst/>
            <a:gdLst/>
            <a:ahLst/>
            <a:cxnLst/>
            <a:rect l="l" t="t" r="r" b="b"/>
            <a:pathLst>
              <a:path w="477519" h="1074420">
                <a:moveTo>
                  <a:pt x="271534" y="1074248"/>
                </a:moveTo>
                <a:lnTo>
                  <a:pt x="268060" y="1074248"/>
                </a:lnTo>
                <a:lnTo>
                  <a:pt x="262832" y="1070774"/>
                </a:lnTo>
                <a:lnTo>
                  <a:pt x="262832" y="1067301"/>
                </a:lnTo>
                <a:lnTo>
                  <a:pt x="264587" y="1063827"/>
                </a:lnTo>
                <a:lnTo>
                  <a:pt x="264587" y="1056881"/>
                </a:lnTo>
                <a:lnTo>
                  <a:pt x="261078" y="1039478"/>
                </a:lnTo>
                <a:lnTo>
                  <a:pt x="271534" y="990707"/>
                </a:lnTo>
                <a:lnTo>
                  <a:pt x="269779" y="973304"/>
                </a:lnTo>
                <a:lnTo>
                  <a:pt x="259359" y="959375"/>
                </a:lnTo>
                <a:lnTo>
                  <a:pt x="254131" y="957620"/>
                </a:lnTo>
                <a:lnTo>
                  <a:pt x="247184" y="957620"/>
                </a:lnTo>
                <a:lnTo>
                  <a:pt x="234973" y="959375"/>
                </a:lnTo>
                <a:lnTo>
                  <a:pt x="222799" y="964567"/>
                </a:lnTo>
                <a:lnTo>
                  <a:pt x="219325" y="964567"/>
                </a:lnTo>
                <a:lnTo>
                  <a:pt x="219325" y="959375"/>
                </a:lnTo>
                <a:lnTo>
                  <a:pt x="215852" y="955901"/>
                </a:lnTo>
                <a:lnTo>
                  <a:pt x="210624" y="954182"/>
                </a:lnTo>
                <a:lnTo>
                  <a:pt x="205396" y="957656"/>
                </a:lnTo>
                <a:lnTo>
                  <a:pt x="194940" y="961129"/>
                </a:lnTo>
                <a:lnTo>
                  <a:pt x="189712" y="966357"/>
                </a:lnTo>
                <a:lnTo>
                  <a:pt x="187993" y="969831"/>
                </a:lnTo>
                <a:lnTo>
                  <a:pt x="184484" y="973304"/>
                </a:lnTo>
                <a:lnTo>
                  <a:pt x="179256" y="975059"/>
                </a:lnTo>
                <a:lnTo>
                  <a:pt x="179256" y="973268"/>
                </a:lnTo>
                <a:lnTo>
                  <a:pt x="172273" y="971514"/>
                </a:lnTo>
                <a:lnTo>
                  <a:pt x="168800" y="968040"/>
                </a:lnTo>
                <a:lnTo>
                  <a:pt x="168800" y="957620"/>
                </a:lnTo>
                <a:lnTo>
                  <a:pt x="163572" y="952392"/>
                </a:lnTo>
                <a:lnTo>
                  <a:pt x="149642" y="945409"/>
                </a:lnTo>
                <a:lnTo>
                  <a:pt x="144450" y="945409"/>
                </a:lnTo>
                <a:lnTo>
                  <a:pt x="140941" y="943655"/>
                </a:lnTo>
                <a:lnTo>
                  <a:pt x="133958" y="934953"/>
                </a:lnTo>
                <a:lnTo>
                  <a:pt x="120029" y="936672"/>
                </a:lnTo>
                <a:lnTo>
                  <a:pt x="114801" y="936672"/>
                </a:lnTo>
                <a:lnTo>
                  <a:pt x="106099" y="924462"/>
                </a:lnTo>
                <a:lnTo>
                  <a:pt x="100871" y="920952"/>
                </a:lnTo>
                <a:lnTo>
                  <a:pt x="97398" y="920952"/>
                </a:lnTo>
                <a:lnTo>
                  <a:pt x="93925" y="924462"/>
                </a:lnTo>
                <a:lnTo>
                  <a:pt x="92170" y="924462"/>
                </a:lnTo>
                <a:lnTo>
                  <a:pt x="88697" y="922707"/>
                </a:lnTo>
                <a:lnTo>
                  <a:pt x="85187" y="919234"/>
                </a:lnTo>
                <a:lnTo>
                  <a:pt x="43399" y="889620"/>
                </a:lnTo>
                <a:lnTo>
                  <a:pt x="31296" y="884464"/>
                </a:lnTo>
                <a:lnTo>
                  <a:pt x="20840" y="877481"/>
                </a:lnTo>
                <a:lnTo>
                  <a:pt x="15612" y="863552"/>
                </a:lnTo>
                <a:lnTo>
                  <a:pt x="19085" y="867025"/>
                </a:lnTo>
                <a:lnTo>
                  <a:pt x="22559" y="868744"/>
                </a:lnTo>
                <a:lnTo>
                  <a:pt x="20804" y="860043"/>
                </a:lnTo>
                <a:lnTo>
                  <a:pt x="20804" y="839166"/>
                </a:lnTo>
                <a:lnTo>
                  <a:pt x="19121" y="833974"/>
                </a:lnTo>
                <a:lnTo>
                  <a:pt x="0" y="820045"/>
                </a:lnTo>
                <a:lnTo>
                  <a:pt x="0" y="816571"/>
                </a:lnTo>
                <a:lnTo>
                  <a:pt x="5192" y="807870"/>
                </a:lnTo>
                <a:lnTo>
                  <a:pt x="10420" y="802642"/>
                </a:lnTo>
                <a:lnTo>
                  <a:pt x="12139" y="799169"/>
                </a:lnTo>
                <a:lnTo>
                  <a:pt x="12139" y="783484"/>
                </a:lnTo>
                <a:lnTo>
                  <a:pt x="15648" y="778256"/>
                </a:lnTo>
                <a:lnTo>
                  <a:pt x="15648" y="774783"/>
                </a:lnTo>
                <a:lnTo>
                  <a:pt x="17402" y="771310"/>
                </a:lnTo>
                <a:lnTo>
                  <a:pt x="20876" y="769555"/>
                </a:lnTo>
                <a:lnTo>
                  <a:pt x="20876" y="766082"/>
                </a:lnTo>
                <a:lnTo>
                  <a:pt x="33086" y="726012"/>
                </a:lnTo>
                <a:lnTo>
                  <a:pt x="73156" y="694644"/>
                </a:lnTo>
                <a:lnTo>
                  <a:pt x="81857" y="692890"/>
                </a:lnTo>
                <a:lnTo>
                  <a:pt x="87121" y="691171"/>
                </a:lnTo>
                <a:lnTo>
                  <a:pt x="97577" y="682469"/>
                </a:lnTo>
                <a:lnTo>
                  <a:pt x="104560" y="678996"/>
                </a:lnTo>
                <a:lnTo>
                  <a:pt x="104560" y="677241"/>
                </a:lnTo>
                <a:lnTo>
                  <a:pt x="106278" y="677241"/>
                </a:lnTo>
                <a:lnTo>
                  <a:pt x="106278" y="675523"/>
                </a:lnTo>
                <a:lnTo>
                  <a:pt x="113225" y="675523"/>
                </a:lnTo>
                <a:lnTo>
                  <a:pt x="116699" y="670295"/>
                </a:lnTo>
                <a:lnTo>
                  <a:pt x="120172" y="663312"/>
                </a:lnTo>
                <a:lnTo>
                  <a:pt x="125400" y="658084"/>
                </a:lnTo>
                <a:lnTo>
                  <a:pt x="118417" y="652856"/>
                </a:lnTo>
                <a:lnTo>
                  <a:pt x="114944" y="645873"/>
                </a:lnTo>
                <a:lnTo>
                  <a:pt x="114944" y="640645"/>
                </a:lnTo>
                <a:lnTo>
                  <a:pt x="120172" y="640645"/>
                </a:lnTo>
                <a:lnTo>
                  <a:pt x="123681" y="633663"/>
                </a:lnTo>
                <a:lnTo>
                  <a:pt x="127155" y="637136"/>
                </a:lnTo>
                <a:lnTo>
                  <a:pt x="135856" y="612786"/>
                </a:lnTo>
                <a:lnTo>
                  <a:pt x="139330" y="605804"/>
                </a:lnTo>
                <a:lnTo>
                  <a:pt x="153223" y="593629"/>
                </a:lnTo>
                <a:lnTo>
                  <a:pt x="167153" y="570998"/>
                </a:lnTo>
                <a:lnTo>
                  <a:pt x="182801" y="562297"/>
                </a:lnTo>
                <a:lnTo>
                  <a:pt x="191502" y="548367"/>
                </a:lnTo>
                <a:lnTo>
                  <a:pt x="193221" y="546613"/>
                </a:lnTo>
                <a:lnTo>
                  <a:pt x="201922" y="543139"/>
                </a:lnTo>
                <a:lnTo>
                  <a:pt x="212378" y="537911"/>
                </a:lnTo>
                <a:lnTo>
                  <a:pt x="221080" y="529210"/>
                </a:lnTo>
                <a:lnTo>
                  <a:pt x="222834" y="518790"/>
                </a:lnTo>
                <a:lnTo>
                  <a:pt x="217606" y="510088"/>
                </a:lnTo>
                <a:lnTo>
                  <a:pt x="207186" y="503106"/>
                </a:lnTo>
                <a:lnTo>
                  <a:pt x="184555" y="492650"/>
                </a:lnTo>
                <a:lnTo>
                  <a:pt x="151433" y="463108"/>
                </a:lnTo>
                <a:lnTo>
                  <a:pt x="130557" y="450933"/>
                </a:lnTo>
                <a:lnTo>
                  <a:pt x="121855" y="435285"/>
                </a:lnTo>
                <a:lnTo>
                  <a:pt x="116663" y="428302"/>
                </a:lnTo>
                <a:lnTo>
                  <a:pt x="104452" y="437004"/>
                </a:lnTo>
                <a:lnTo>
                  <a:pt x="95751" y="433530"/>
                </a:lnTo>
                <a:lnTo>
                  <a:pt x="83576" y="417882"/>
                </a:lnTo>
                <a:lnTo>
                  <a:pt x="73120" y="384795"/>
                </a:lnTo>
                <a:lnTo>
                  <a:pt x="64419" y="374375"/>
                </a:lnTo>
                <a:lnTo>
                  <a:pt x="47016" y="372620"/>
                </a:lnTo>
                <a:lnTo>
                  <a:pt x="38314" y="377848"/>
                </a:lnTo>
                <a:lnTo>
                  <a:pt x="33086" y="376094"/>
                </a:lnTo>
                <a:lnTo>
                  <a:pt x="27858" y="365674"/>
                </a:lnTo>
                <a:lnTo>
                  <a:pt x="26140" y="360446"/>
                </a:lnTo>
                <a:lnTo>
                  <a:pt x="24313" y="356901"/>
                </a:lnTo>
                <a:lnTo>
                  <a:pt x="24313" y="351708"/>
                </a:lnTo>
                <a:lnTo>
                  <a:pt x="20840" y="337779"/>
                </a:lnTo>
                <a:lnTo>
                  <a:pt x="19121" y="334270"/>
                </a:lnTo>
                <a:lnTo>
                  <a:pt x="19121" y="330796"/>
                </a:lnTo>
                <a:lnTo>
                  <a:pt x="15612" y="320340"/>
                </a:lnTo>
                <a:lnTo>
                  <a:pt x="15612" y="315112"/>
                </a:lnTo>
                <a:lnTo>
                  <a:pt x="17367" y="301183"/>
                </a:lnTo>
                <a:lnTo>
                  <a:pt x="15612" y="301183"/>
                </a:lnTo>
                <a:lnTo>
                  <a:pt x="12139" y="294236"/>
                </a:lnTo>
                <a:lnTo>
                  <a:pt x="15612" y="290763"/>
                </a:lnTo>
                <a:lnTo>
                  <a:pt x="17367" y="287289"/>
                </a:lnTo>
                <a:lnTo>
                  <a:pt x="19121" y="278588"/>
                </a:lnTo>
                <a:lnTo>
                  <a:pt x="26104" y="280307"/>
                </a:lnTo>
                <a:lnTo>
                  <a:pt x="31296" y="278588"/>
                </a:lnTo>
                <a:lnTo>
                  <a:pt x="36524" y="273360"/>
                </a:lnTo>
                <a:lnTo>
                  <a:pt x="36524" y="254202"/>
                </a:lnTo>
                <a:lnTo>
                  <a:pt x="43471" y="243746"/>
                </a:lnTo>
                <a:lnTo>
                  <a:pt x="45225" y="236764"/>
                </a:lnTo>
                <a:lnTo>
                  <a:pt x="41716" y="228062"/>
                </a:lnTo>
                <a:lnTo>
                  <a:pt x="34769" y="221116"/>
                </a:lnTo>
                <a:lnTo>
                  <a:pt x="29541" y="217642"/>
                </a:lnTo>
                <a:lnTo>
                  <a:pt x="26068" y="214133"/>
                </a:lnTo>
                <a:lnTo>
                  <a:pt x="24313" y="210660"/>
                </a:lnTo>
                <a:lnTo>
                  <a:pt x="17367" y="210660"/>
                </a:lnTo>
                <a:lnTo>
                  <a:pt x="17367" y="207186"/>
                </a:lnTo>
                <a:lnTo>
                  <a:pt x="12139" y="200239"/>
                </a:lnTo>
                <a:lnTo>
                  <a:pt x="6911" y="195011"/>
                </a:lnTo>
                <a:lnTo>
                  <a:pt x="8665" y="186310"/>
                </a:lnTo>
                <a:lnTo>
                  <a:pt x="20840" y="170626"/>
                </a:lnTo>
                <a:lnTo>
                  <a:pt x="26068" y="168871"/>
                </a:lnTo>
                <a:lnTo>
                  <a:pt x="33015" y="163643"/>
                </a:lnTo>
                <a:lnTo>
                  <a:pt x="38243" y="158415"/>
                </a:lnTo>
                <a:lnTo>
                  <a:pt x="46944" y="137503"/>
                </a:lnTo>
                <a:lnTo>
                  <a:pt x="48699" y="137503"/>
                </a:lnTo>
                <a:lnTo>
                  <a:pt x="48699" y="135820"/>
                </a:lnTo>
                <a:lnTo>
                  <a:pt x="46980" y="130592"/>
                </a:lnTo>
                <a:lnTo>
                  <a:pt x="48699" y="128838"/>
                </a:lnTo>
                <a:lnTo>
                  <a:pt x="50418" y="125364"/>
                </a:lnTo>
                <a:lnTo>
                  <a:pt x="59119" y="116663"/>
                </a:lnTo>
                <a:lnTo>
                  <a:pt x="71294" y="88804"/>
                </a:lnTo>
                <a:lnTo>
                  <a:pt x="74803" y="67892"/>
                </a:lnTo>
                <a:lnTo>
                  <a:pt x="74803" y="47016"/>
                </a:lnTo>
                <a:lnTo>
                  <a:pt x="88732" y="26104"/>
                </a:lnTo>
                <a:lnTo>
                  <a:pt x="88732" y="24385"/>
                </a:lnTo>
                <a:lnTo>
                  <a:pt x="90451" y="19157"/>
                </a:lnTo>
                <a:lnTo>
                  <a:pt x="90451" y="17402"/>
                </a:lnTo>
                <a:lnTo>
                  <a:pt x="92206" y="15648"/>
                </a:lnTo>
                <a:lnTo>
                  <a:pt x="95715" y="15648"/>
                </a:lnTo>
                <a:lnTo>
                  <a:pt x="99188" y="10420"/>
                </a:lnTo>
                <a:lnTo>
                  <a:pt x="109644" y="5228"/>
                </a:lnTo>
                <a:lnTo>
                  <a:pt x="114872" y="0"/>
                </a:lnTo>
                <a:lnTo>
                  <a:pt x="261185" y="48770"/>
                </a:lnTo>
                <a:lnTo>
                  <a:pt x="372549" y="85295"/>
                </a:lnTo>
                <a:lnTo>
                  <a:pt x="409109" y="97470"/>
                </a:lnTo>
                <a:lnTo>
                  <a:pt x="410828" y="106171"/>
                </a:lnTo>
                <a:lnTo>
                  <a:pt x="412582" y="125328"/>
                </a:lnTo>
                <a:lnTo>
                  <a:pt x="407390" y="158415"/>
                </a:lnTo>
                <a:lnTo>
                  <a:pt x="398689" y="184520"/>
                </a:lnTo>
                <a:lnTo>
                  <a:pt x="398689" y="196694"/>
                </a:lnTo>
                <a:lnTo>
                  <a:pt x="396934" y="205396"/>
                </a:lnTo>
                <a:lnTo>
                  <a:pt x="398689" y="210624"/>
                </a:lnTo>
                <a:lnTo>
                  <a:pt x="398689" y="222799"/>
                </a:lnTo>
                <a:lnTo>
                  <a:pt x="391706" y="231500"/>
                </a:lnTo>
                <a:lnTo>
                  <a:pt x="379496" y="252448"/>
                </a:lnTo>
                <a:lnTo>
                  <a:pt x="370794" y="255957"/>
                </a:lnTo>
                <a:lnTo>
                  <a:pt x="372549" y="236800"/>
                </a:lnTo>
                <a:lnTo>
                  <a:pt x="370794" y="231572"/>
                </a:lnTo>
                <a:lnTo>
                  <a:pt x="363847" y="238554"/>
                </a:lnTo>
                <a:lnTo>
                  <a:pt x="362093" y="242028"/>
                </a:lnTo>
                <a:lnTo>
                  <a:pt x="362093" y="250729"/>
                </a:lnTo>
                <a:lnTo>
                  <a:pt x="358619" y="257676"/>
                </a:lnTo>
                <a:lnTo>
                  <a:pt x="353391" y="262904"/>
                </a:lnTo>
                <a:lnTo>
                  <a:pt x="351637" y="266377"/>
                </a:lnTo>
                <a:lnTo>
                  <a:pt x="349882" y="275079"/>
                </a:lnTo>
                <a:lnTo>
                  <a:pt x="349882" y="292481"/>
                </a:lnTo>
                <a:lnTo>
                  <a:pt x="348128" y="301183"/>
                </a:lnTo>
                <a:lnTo>
                  <a:pt x="346373" y="304656"/>
                </a:lnTo>
                <a:lnTo>
                  <a:pt x="341145" y="311603"/>
                </a:lnTo>
                <a:lnTo>
                  <a:pt x="339462" y="315112"/>
                </a:lnTo>
                <a:lnTo>
                  <a:pt x="341217" y="316867"/>
                </a:lnTo>
                <a:lnTo>
                  <a:pt x="342971" y="330796"/>
                </a:lnTo>
                <a:lnTo>
                  <a:pt x="346445" y="332551"/>
                </a:lnTo>
                <a:lnTo>
                  <a:pt x="342935" y="341252"/>
                </a:lnTo>
                <a:lnTo>
                  <a:pt x="344690" y="349954"/>
                </a:lnTo>
                <a:lnTo>
                  <a:pt x="348163" y="355182"/>
                </a:lnTo>
                <a:lnTo>
                  <a:pt x="360338" y="355182"/>
                </a:lnTo>
                <a:lnTo>
                  <a:pt x="367321" y="358655"/>
                </a:lnTo>
                <a:lnTo>
                  <a:pt x="370794" y="358655"/>
                </a:lnTo>
                <a:lnTo>
                  <a:pt x="386478" y="351708"/>
                </a:lnTo>
                <a:lnTo>
                  <a:pt x="395180" y="351708"/>
                </a:lnTo>
                <a:lnTo>
                  <a:pt x="426512" y="355182"/>
                </a:lnTo>
                <a:lnTo>
                  <a:pt x="442196" y="360410"/>
                </a:lnTo>
                <a:lnTo>
                  <a:pt x="447424" y="356936"/>
                </a:lnTo>
                <a:lnTo>
                  <a:pt x="442196" y="351708"/>
                </a:lnTo>
                <a:lnTo>
                  <a:pt x="435249" y="343007"/>
                </a:lnTo>
                <a:lnTo>
                  <a:pt x="431740" y="334305"/>
                </a:lnTo>
                <a:lnTo>
                  <a:pt x="435249" y="330832"/>
                </a:lnTo>
                <a:lnTo>
                  <a:pt x="442196" y="336060"/>
                </a:lnTo>
                <a:lnTo>
                  <a:pt x="447424" y="346480"/>
                </a:lnTo>
                <a:lnTo>
                  <a:pt x="464862" y="403953"/>
                </a:lnTo>
                <a:lnTo>
                  <a:pt x="464862" y="414409"/>
                </a:lnTo>
                <a:lnTo>
                  <a:pt x="461353" y="424829"/>
                </a:lnTo>
                <a:lnTo>
                  <a:pt x="459634" y="435285"/>
                </a:lnTo>
                <a:lnTo>
                  <a:pt x="463108" y="447460"/>
                </a:lnTo>
                <a:lnTo>
                  <a:pt x="459634" y="485739"/>
                </a:lnTo>
                <a:lnTo>
                  <a:pt x="456161" y="497949"/>
                </a:lnTo>
                <a:lnTo>
                  <a:pt x="463108" y="501423"/>
                </a:lnTo>
                <a:lnTo>
                  <a:pt x="468336" y="508405"/>
                </a:lnTo>
                <a:lnTo>
                  <a:pt x="470055" y="518861"/>
                </a:lnTo>
                <a:lnTo>
                  <a:pt x="468336" y="536264"/>
                </a:lnTo>
                <a:lnTo>
                  <a:pt x="470055" y="557176"/>
                </a:lnTo>
                <a:lnTo>
                  <a:pt x="470055" y="564123"/>
                </a:lnTo>
                <a:lnTo>
                  <a:pt x="471809" y="565878"/>
                </a:lnTo>
                <a:lnTo>
                  <a:pt x="471809" y="581526"/>
                </a:lnTo>
                <a:lnTo>
                  <a:pt x="477037" y="628542"/>
                </a:lnTo>
                <a:lnTo>
                  <a:pt x="473528" y="638998"/>
                </a:lnTo>
                <a:lnTo>
                  <a:pt x="463108" y="565878"/>
                </a:lnTo>
                <a:lnTo>
                  <a:pt x="464862" y="550194"/>
                </a:lnTo>
                <a:lnTo>
                  <a:pt x="466581" y="541492"/>
                </a:lnTo>
                <a:lnTo>
                  <a:pt x="464862" y="532791"/>
                </a:lnTo>
                <a:lnTo>
                  <a:pt x="461353" y="522335"/>
                </a:lnTo>
                <a:lnTo>
                  <a:pt x="457880" y="515352"/>
                </a:lnTo>
                <a:lnTo>
                  <a:pt x="454406" y="511879"/>
                </a:lnTo>
                <a:lnTo>
                  <a:pt x="449178" y="518861"/>
                </a:lnTo>
                <a:lnTo>
                  <a:pt x="449178" y="522335"/>
                </a:lnTo>
                <a:lnTo>
                  <a:pt x="456161" y="520580"/>
                </a:lnTo>
                <a:lnTo>
                  <a:pt x="457880" y="524054"/>
                </a:lnTo>
                <a:lnTo>
                  <a:pt x="456161" y="531036"/>
                </a:lnTo>
                <a:lnTo>
                  <a:pt x="452652" y="536264"/>
                </a:lnTo>
                <a:lnTo>
                  <a:pt x="449178" y="539738"/>
                </a:lnTo>
                <a:lnTo>
                  <a:pt x="443950" y="541456"/>
                </a:lnTo>
                <a:lnTo>
                  <a:pt x="440477" y="544930"/>
                </a:lnTo>
                <a:lnTo>
                  <a:pt x="440477" y="551912"/>
                </a:lnTo>
                <a:lnTo>
                  <a:pt x="445741" y="548439"/>
                </a:lnTo>
                <a:lnTo>
                  <a:pt x="449214" y="555386"/>
                </a:lnTo>
                <a:lnTo>
                  <a:pt x="447495" y="565842"/>
                </a:lnTo>
                <a:lnTo>
                  <a:pt x="442267" y="572789"/>
                </a:lnTo>
                <a:lnTo>
                  <a:pt x="454442" y="574543"/>
                </a:lnTo>
                <a:lnTo>
                  <a:pt x="457916" y="576298"/>
                </a:lnTo>
                <a:lnTo>
                  <a:pt x="452688" y="584999"/>
                </a:lnTo>
                <a:lnTo>
                  <a:pt x="450969" y="591982"/>
                </a:lnTo>
                <a:lnTo>
                  <a:pt x="450969" y="598929"/>
                </a:lnTo>
                <a:lnTo>
                  <a:pt x="452688" y="609385"/>
                </a:lnTo>
                <a:lnTo>
                  <a:pt x="449214" y="619841"/>
                </a:lnTo>
                <a:lnTo>
                  <a:pt x="447495" y="628542"/>
                </a:lnTo>
                <a:lnTo>
                  <a:pt x="445777" y="644226"/>
                </a:lnTo>
                <a:lnTo>
                  <a:pt x="445777" y="658155"/>
                </a:lnTo>
                <a:lnTo>
                  <a:pt x="452723" y="661629"/>
                </a:lnTo>
                <a:lnTo>
                  <a:pt x="457987" y="663348"/>
                </a:lnTo>
                <a:lnTo>
                  <a:pt x="457987" y="670330"/>
                </a:lnTo>
                <a:lnTo>
                  <a:pt x="452723" y="680786"/>
                </a:lnTo>
                <a:lnTo>
                  <a:pt x="450897" y="694680"/>
                </a:lnTo>
                <a:lnTo>
                  <a:pt x="447424" y="701663"/>
                </a:lnTo>
                <a:lnTo>
                  <a:pt x="440441" y="706855"/>
                </a:lnTo>
                <a:lnTo>
                  <a:pt x="436968" y="717311"/>
                </a:lnTo>
                <a:lnTo>
                  <a:pt x="429985" y="727767"/>
                </a:lnTo>
                <a:lnTo>
                  <a:pt x="426512" y="729486"/>
                </a:lnTo>
                <a:lnTo>
                  <a:pt x="423038" y="734714"/>
                </a:lnTo>
                <a:lnTo>
                  <a:pt x="419565" y="748643"/>
                </a:lnTo>
                <a:lnTo>
                  <a:pt x="424757" y="757344"/>
                </a:lnTo>
                <a:lnTo>
                  <a:pt x="431740" y="764291"/>
                </a:lnTo>
                <a:lnTo>
                  <a:pt x="431740" y="771274"/>
                </a:lnTo>
                <a:lnTo>
                  <a:pt x="426512" y="772993"/>
                </a:lnTo>
                <a:lnTo>
                  <a:pt x="421284" y="762572"/>
                </a:lnTo>
                <a:lnTo>
                  <a:pt x="405636" y="757344"/>
                </a:lnTo>
                <a:lnTo>
                  <a:pt x="402126" y="760818"/>
                </a:lnTo>
                <a:lnTo>
                  <a:pt x="396934" y="762572"/>
                </a:lnTo>
                <a:lnTo>
                  <a:pt x="393425" y="760818"/>
                </a:lnTo>
                <a:lnTo>
                  <a:pt x="389952" y="757344"/>
                </a:lnTo>
                <a:lnTo>
                  <a:pt x="393425" y="774747"/>
                </a:lnTo>
                <a:lnTo>
                  <a:pt x="396934" y="781694"/>
                </a:lnTo>
                <a:lnTo>
                  <a:pt x="402126" y="783449"/>
                </a:lnTo>
                <a:lnTo>
                  <a:pt x="405636" y="786922"/>
                </a:lnTo>
                <a:lnTo>
                  <a:pt x="405636" y="793869"/>
                </a:lnTo>
                <a:lnTo>
                  <a:pt x="403881" y="804325"/>
                </a:lnTo>
                <a:lnTo>
                  <a:pt x="398653" y="804325"/>
                </a:lnTo>
                <a:lnTo>
                  <a:pt x="395144" y="802570"/>
                </a:lnTo>
                <a:lnTo>
                  <a:pt x="391670" y="804325"/>
                </a:lnTo>
                <a:lnTo>
                  <a:pt x="386478" y="809553"/>
                </a:lnTo>
                <a:lnTo>
                  <a:pt x="384724" y="813026"/>
                </a:lnTo>
                <a:lnTo>
                  <a:pt x="384724" y="818254"/>
                </a:lnTo>
                <a:lnTo>
                  <a:pt x="383005" y="825201"/>
                </a:lnTo>
                <a:lnTo>
                  <a:pt x="384724" y="830429"/>
                </a:lnTo>
                <a:lnTo>
                  <a:pt x="389952" y="826956"/>
                </a:lnTo>
                <a:lnTo>
                  <a:pt x="396934" y="830429"/>
                </a:lnTo>
                <a:lnTo>
                  <a:pt x="402126" y="837376"/>
                </a:lnTo>
                <a:lnTo>
                  <a:pt x="407354" y="846077"/>
                </a:lnTo>
                <a:lnTo>
                  <a:pt x="398653" y="851305"/>
                </a:lnTo>
                <a:lnTo>
                  <a:pt x="381250" y="868708"/>
                </a:lnTo>
                <a:lnTo>
                  <a:pt x="372549" y="873936"/>
                </a:lnTo>
                <a:lnTo>
                  <a:pt x="376022" y="858360"/>
                </a:lnTo>
                <a:lnTo>
                  <a:pt x="382969" y="847904"/>
                </a:lnTo>
                <a:lnTo>
                  <a:pt x="372549" y="842676"/>
                </a:lnTo>
                <a:lnTo>
                  <a:pt x="362093" y="868780"/>
                </a:lnTo>
                <a:lnTo>
                  <a:pt x="365566" y="874008"/>
                </a:lnTo>
                <a:lnTo>
                  <a:pt x="365566" y="875762"/>
                </a:lnTo>
                <a:lnTo>
                  <a:pt x="344690" y="880990"/>
                </a:lnTo>
                <a:lnTo>
                  <a:pt x="335989" y="884464"/>
                </a:lnTo>
                <a:lnTo>
                  <a:pt x="330761" y="893165"/>
                </a:lnTo>
                <a:lnTo>
                  <a:pt x="342971" y="893165"/>
                </a:lnTo>
                <a:lnTo>
                  <a:pt x="346445" y="894920"/>
                </a:lnTo>
                <a:lnTo>
                  <a:pt x="351673" y="894920"/>
                </a:lnTo>
                <a:lnTo>
                  <a:pt x="369075" y="884464"/>
                </a:lnTo>
                <a:lnTo>
                  <a:pt x="369075" y="887937"/>
                </a:lnTo>
                <a:lnTo>
                  <a:pt x="360374" y="896639"/>
                </a:lnTo>
                <a:lnTo>
                  <a:pt x="351673" y="919269"/>
                </a:lnTo>
                <a:lnTo>
                  <a:pt x="344726" y="924497"/>
                </a:lnTo>
                <a:lnTo>
                  <a:pt x="334270" y="968040"/>
                </a:lnTo>
                <a:lnTo>
                  <a:pt x="329042" y="966286"/>
                </a:lnTo>
                <a:lnTo>
                  <a:pt x="325568" y="966286"/>
                </a:lnTo>
                <a:lnTo>
                  <a:pt x="320340" y="974987"/>
                </a:lnTo>
                <a:lnTo>
                  <a:pt x="322059" y="973233"/>
                </a:lnTo>
                <a:lnTo>
                  <a:pt x="322059" y="974987"/>
                </a:lnTo>
                <a:lnTo>
                  <a:pt x="323849" y="974987"/>
                </a:lnTo>
                <a:lnTo>
                  <a:pt x="323849" y="976706"/>
                </a:lnTo>
                <a:lnTo>
                  <a:pt x="327323" y="973233"/>
                </a:lnTo>
                <a:lnTo>
                  <a:pt x="330796" y="973233"/>
                </a:lnTo>
                <a:lnTo>
                  <a:pt x="332551" y="974987"/>
                </a:lnTo>
                <a:lnTo>
                  <a:pt x="334306" y="980215"/>
                </a:lnTo>
                <a:lnTo>
                  <a:pt x="327323" y="994145"/>
                </a:lnTo>
                <a:lnTo>
                  <a:pt x="325568" y="1002846"/>
                </a:lnTo>
                <a:lnTo>
                  <a:pt x="320340" y="1008038"/>
                </a:lnTo>
                <a:lnTo>
                  <a:pt x="313358" y="1011512"/>
                </a:lnTo>
                <a:lnTo>
                  <a:pt x="313358" y="1014985"/>
                </a:lnTo>
                <a:lnTo>
                  <a:pt x="292446" y="1060282"/>
                </a:lnTo>
                <a:lnTo>
                  <a:pt x="275043" y="1072493"/>
                </a:lnTo>
                <a:lnTo>
                  <a:pt x="271534" y="1074248"/>
                </a:lnTo>
                <a:close/>
              </a:path>
            </a:pathLst>
          </a:custGeom>
          <a:solidFill>
            <a:srgbClr val="82BE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9">
            <a:extLst>
              <a:ext uri="{FF2B5EF4-FFF2-40B4-BE49-F238E27FC236}">
                <a16:creationId xmlns:a16="http://schemas.microsoft.com/office/drawing/2014/main" id="{00FBB787-AA33-510D-5485-649441B56315}"/>
              </a:ext>
            </a:extLst>
          </p:cNvPr>
          <p:cNvSpPr txBox="1"/>
          <p:nvPr/>
        </p:nvSpPr>
        <p:spPr>
          <a:xfrm>
            <a:off x="11434877" y="6185586"/>
            <a:ext cx="142663" cy="24045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lang="en-US" sz="1467" b="1" spc="13">
                <a:solidFill>
                  <a:srgbClr val="1B4454"/>
                </a:solidFill>
                <a:latin typeface="Tahoma"/>
                <a:cs typeface="Tahoma"/>
              </a:rPr>
              <a:t>2</a:t>
            </a:r>
            <a:endParaRPr sz="1467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336E0-8D4F-9E34-AEF4-AA93F0936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873C31B3-4030-E0AB-D0FB-47CB14570E9A}"/>
              </a:ext>
            </a:extLst>
          </p:cNvPr>
          <p:cNvSpPr txBox="1"/>
          <p:nvPr/>
        </p:nvSpPr>
        <p:spPr>
          <a:xfrm>
            <a:off x="6853907" y="4985702"/>
            <a:ext cx="5021829" cy="10618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100" spc="47">
                <a:solidFill>
                  <a:srgbClr val="094E6F"/>
                </a:solidFill>
                <a:latin typeface="Tahoma"/>
                <a:ea typeface="Tahoma"/>
                <a:cs typeface="Tahoma"/>
              </a:rPr>
              <a:t>Backing startups developing next‑generation technologies</a:t>
            </a:r>
          </a:p>
          <a:p>
            <a:endParaRPr lang="en-US" sz="2100" spc="47">
              <a:solidFill>
                <a:srgbClr val="094E6F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24E35A-9DB9-BEA0-65E3-2AF1084A0223}"/>
              </a:ext>
            </a:extLst>
          </p:cNvPr>
          <p:cNvSpPr txBox="1"/>
          <p:nvPr/>
        </p:nvSpPr>
        <p:spPr>
          <a:xfrm>
            <a:off x="6853907" y="3473755"/>
            <a:ext cx="4603901" cy="13849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100" spc="47">
                <a:solidFill>
                  <a:srgbClr val="094E6F"/>
                </a:solidFill>
                <a:latin typeface="Tahoma"/>
                <a:ea typeface="Tahoma"/>
                <a:cs typeface="Tahoma"/>
              </a:rPr>
              <a:t>Partnering across state agencies to support storage, solar, and nuclear pathways</a:t>
            </a:r>
            <a:endParaRPr lang="en-US"/>
          </a:p>
          <a:p>
            <a:endParaRPr lang="en-US" sz="2100" spc="47">
              <a:solidFill>
                <a:srgbClr val="094E6F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ACC036-8B4D-CEF5-EC3E-42869860609D}"/>
              </a:ext>
            </a:extLst>
          </p:cNvPr>
          <p:cNvSpPr txBox="1"/>
          <p:nvPr/>
        </p:nvSpPr>
        <p:spPr>
          <a:xfrm>
            <a:off x="6853907" y="2370606"/>
            <a:ext cx="4965939" cy="73866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100" spc="47">
                <a:solidFill>
                  <a:srgbClr val="094E6F"/>
                </a:solidFill>
                <a:latin typeface="Tahoma"/>
                <a:cs typeface="Tahoma"/>
              </a:rPr>
              <a:t>Listening to businesses, addressing rising energy demands</a:t>
            </a:r>
            <a:endParaRPr lang="en-US" sz="2100" spc="47">
              <a:solidFill>
                <a:srgbClr val="094E6F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92B58F37-C020-E0BE-FE5C-E36538669530}"/>
              </a:ext>
            </a:extLst>
          </p:cNvPr>
          <p:cNvSpPr/>
          <p:nvPr/>
        </p:nvSpPr>
        <p:spPr>
          <a:xfrm>
            <a:off x="2066223" y="498479"/>
            <a:ext cx="0" cy="588433"/>
          </a:xfrm>
          <a:custGeom>
            <a:avLst/>
            <a:gdLst/>
            <a:ahLst/>
            <a:cxnLst/>
            <a:rect l="l" t="t" r="r" b="b"/>
            <a:pathLst>
              <a:path h="882650">
                <a:moveTo>
                  <a:pt x="0" y="882649"/>
                </a:moveTo>
                <a:lnTo>
                  <a:pt x="0" y="0"/>
                </a:lnTo>
              </a:path>
            </a:pathLst>
          </a:custGeom>
          <a:ln w="476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94500923-91D6-C8BD-319F-2A446878881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2" y="587412"/>
            <a:ext cx="1168399" cy="387349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74D1423D-38AC-300F-DBDE-7F83698907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78247" y="496350"/>
            <a:ext cx="8674946" cy="569472"/>
          </a:xfrm>
          <a:prstGeom prst="rect">
            <a:avLst/>
          </a:prstGeom>
        </p:spPr>
        <p:txBody>
          <a:bodyPr vert="horz" wrap="square" lIns="0" tIns="10160" rIns="0" bIns="0" rtlCol="0" anchor="ctr">
            <a:spAutoFit/>
          </a:bodyPr>
          <a:lstStyle/>
          <a:p>
            <a:pPr marL="8255">
              <a:spcBef>
                <a:spcPts val="80"/>
              </a:spcBef>
            </a:pPr>
            <a:r>
              <a:rPr lang="en-US" sz="3600" spc="187">
                <a:solidFill>
                  <a:srgbClr val="094E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/>
              </a:rPr>
              <a:t>NJEDA and Nuclear Energy</a:t>
            </a:r>
            <a:endParaRPr lang="en-US"/>
          </a:p>
        </p:txBody>
      </p:sp>
      <p:sp>
        <p:nvSpPr>
          <p:cNvPr id="7" name="object 38">
            <a:extLst>
              <a:ext uri="{FF2B5EF4-FFF2-40B4-BE49-F238E27FC236}">
                <a16:creationId xmlns:a16="http://schemas.microsoft.com/office/drawing/2014/main" id="{E1B937F8-4516-71FE-7C04-B2A285AD920F}"/>
              </a:ext>
            </a:extLst>
          </p:cNvPr>
          <p:cNvSpPr/>
          <p:nvPr/>
        </p:nvSpPr>
        <p:spPr>
          <a:xfrm>
            <a:off x="11614898" y="5952653"/>
            <a:ext cx="318347" cy="716280"/>
          </a:xfrm>
          <a:custGeom>
            <a:avLst/>
            <a:gdLst/>
            <a:ahLst/>
            <a:cxnLst/>
            <a:rect l="l" t="t" r="r" b="b"/>
            <a:pathLst>
              <a:path w="477519" h="1074420">
                <a:moveTo>
                  <a:pt x="271534" y="1074248"/>
                </a:moveTo>
                <a:lnTo>
                  <a:pt x="268060" y="1074248"/>
                </a:lnTo>
                <a:lnTo>
                  <a:pt x="262832" y="1070774"/>
                </a:lnTo>
                <a:lnTo>
                  <a:pt x="262832" y="1067301"/>
                </a:lnTo>
                <a:lnTo>
                  <a:pt x="264587" y="1063827"/>
                </a:lnTo>
                <a:lnTo>
                  <a:pt x="264587" y="1056881"/>
                </a:lnTo>
                <a:lnTo>
                  <a:pt x="261078" y="1039478"/>
                </a:lnTo>
                <a:lnTo>
                  <a:pt x="271534" y="990707"/>
                </a:lnTo>
                <a:lnTo>
                  <a:pt x="269779" y="973304"/>
                </a:lnTo>
                <a:lnTo>
                  <a:pt x="259359" y="959375"/>
                </a:lnTo>
                <a:lnTo>
                  <a:pt x="254131" y="957620"/>
                </a:lnTo>
                <a:lnTo>
                  <a:pt x="247184" y="957620"/>
                </a:lnTo>
                <a:lnTo>
                  <a:pt x="234973" y="959375"/>
                </a:lnTo>
                <a:lnTo>
                  <a:pt x="222799" y="964567"/>
                </a:lnTo>
                <a:lnTo>
                  <a:pt x="219325" y="964567"/>
                </a:lnTo>
                <a:lnTo>
                  <a:pt x="219325" y="959375"/>
                </a:lnTo>
                <a:lnTo>
                  <a:pt x="215852" y="955901"/>
                </a:lnTo>
                <a:lnTo>
                  <a:pt x="210624" y="954182"/>
                </a:lnTo>
                <a:lnTo>
                  <a:pt x="205396" y="957656"/>
                </a:lnTo>
                <a:lnTo>
                  <a:pt x="194940" y="961129"/>
                </a:lnTo>
                <a:lnTo>
                  <a:pt x="189712" y="966357"/>
                </a:lnTo>
                <a:lnTo>
                  <a:pt x="187993" y="969831"/>
                </a:lnTo>
                <a:lnTo>
                  <a:pt x="184484" y="973304"/>
                </a:lnTo>
                <a:lnTo>
                  <a:pt x="179256" y="975059"/>
                </a:lnTo>
                <a:lnTo>
                  <a:pt x="179256" y="973268"/>
                </a:lnTo>
                <a:lnTo>
                  <a:pt x="172273" y="971514"/>
                </a:lnTo>
                <a:lnTo>
                  <a:pt x="168800" y="968040"/>
                </a:lnTo>
                <a:lnTo>
                  <a:pt x="168800" y="957620"/>
                </a:lnTo>
                <a:lnTo>
                  <a:pt x="163572" y="952392"/>
                </a:lnTo>
                <a:lnTo>
                  <a:pt x="149642" y="945409"/>
                </a:lnTo>
                <a:lnTo>
                  <a:pt x="144450" y="945409"/>
                </a:lnTo>
                <a:lnTo>
                  <a:pt x="140941" y="943655"/>
                </a:lnTo>
                <a:lnTo>
                  <a:pt x="133958" y="934953"/>
                </a:lnTo>
                <a:lnTo>
                  <a:pt x="120029" y="936672"/>
                </a:lnTo>
                <a:lnTo>
                  <a:pt x="114801" y="936672"/>
                </a:lnTo>
                <a:lnTo>
                  <a:pt x="106099" y="924462"/>
                </a:lnTo>
                <a:lnTo>
                  <a:pt x="100871" y="920952"/>
                </a:lnTo>
                <a:lnTo>
                  <a:pt x="97398" y="920952"/>
                </a:lnTo>
                <a:lnTo>
                  <a:pt x="93925" y="924462"/>
                </a:lnTo>
                <a:lnTo>
                  <a:pt x="92170" y="924462"/>
                </a:lnTo>
                <a:lnTo>
                  <a:pt x="88697" y="922707"/>
                </a:lnTo>
                <a:lnTo>
                  <a:pt x="85187" y="919234"/>
                </a:lnTo>
                <a:lnTo>
                  <a:pt x="43399" y="889620"/>
                </a:lnTo>
                <a:lnTo>
                  <a:pt x="31296" y="884464"/>
                </a:lnTo>
                <a:lnTo>
                  <a:pt x="20840" y="877481"/>
                </a:lnTo>
                <a:lnTo>
                  <a:pt x="15612" y="863552"/>
                </a:lnTo>
                <a:lnTo>
                  <a:pt x="19085" y="867025"/>
                </a:lnTo>
                <a:lnTo>
                  <a:pt x="22559" y="868744"/>
                </a:lnTo>
                <a:lnTo>
                  <a:pt x="20804" y="860043"/>
                </a:lnTo>
                <a:lnTo>
                  <a:pt x="20804" y="839166"/>
                </a:lnTo>
                <a:lnTo>
                  <a:pt x="19121" y="833974"/>
                </a:lnTo>
                <a:lnTo>
                  <a:pt x="0" y="820045"/>
                </a:lnTo>
                <a:lnTo>
                  <a:pt x="0" y="816571"/>
                </a:lnTo>
                <a:lnTo>
                  <a:pt x="5192" y="807870"/>
                </a:lnTo>
                <a:lnTo>
                  <a:pt x="10420" y="802642"/>
                </a:lnTo>
                <a:lnTo>
                  <a:pt x="12139" y="799169"/>
                </a:lnTo>
                <a:lnTo>
                  <a:pt x="12139" y="783484"/>
                </a:lnTo>
                <a:lnTo>
                  <a:pt x="15648" y="778256"/>
                </a:lnTo>
                <a:lnTo>
                  <a:pt x="15648" y="774783"/>
                </a:lnTo>
                <a:lnTo>
                  <a:pt x="17402" y="771310"/>
                </a:lnTo>
                <a:lnTo>
                  <a:pt x="20876" y="769555"/>
                </a:lnTo>
                <a:lnTo>
                  <a:pt x="20876" y="766082"/>
                </a:lnTo>
                <a:lnTo>
                  <a:pt x="33086" y="726012"/>
                </a:lnTo>
                <a:lnTo>
                  <a:pt x="73156" y="694644"/>
                </a:lnTo>
                <a:lnTo>
                  <a:pt x="81857" y="692890"/>
                </a:lnTo>
                <a:lnTo>
                  <a:pt x="87121" y="691171"/>
                </a:lnTo>
                <a:lnTo>
                  <a:pt x="97577" y="682469"/>
                </a:lnTo>
                <a:lnTo>
                  <a:pt x="104560" y="678996"/>
                </a:lnTo>
                <a:lnTo>
                  <a:pt x="104560" y="677241"/>
                </a:lnTo>
                <a:lnTo>
                  <a:pt x="106278" y="677241"/>
                </a:lnTo>
                <a:lnTo>
                  <a:pt x="106278" y="675523"/>
                </a:lnTo>
                <a:lnTo>
                  <a:pt x="113225" y="675523"/>
                </a:lnTo>
                <a:lnTo>
                  <a:pt x="116699" y="670295"/>
                </a:lnTo>
                <a:lnTo>
                  <a:pt x="120172" y="663312"/>
                </a:lnTo>
                <a:lnTo>
                  <a:pt x="125400" y="658084"/>
                </a:lnTo>
                <a:lnTo>
                  <a:pt x="118417" y="652856"/>
                </a:lnTo>
                <a:lnTo>
                  <a:pt x="114944" y="645873"/>
                </a:lnTo>
                <a:lnTo>
                  <a:pt x="114944" y="640645"/>
                </a:lnTo>
                <a:lnTo>
                  <a:pt x="120172" y="640645"/>
                </a:lnTo>
                <a:lnTo>
                  <a:pt x="123681" y="633663"/>
                </a:lnTo>
                <a:lnTo>
                  <a:pt x="127155" y="637136"/>
                </a:lnTo>
                <a:lnTo>
                  <a:pt x="135856" y="612786"/>
                </a:lnTo>
                <a:lnTo>
                  <a:pt x="139330" y="605804"/>
                </a:lnTo>
                <a:lnTo>
                  <a:pt x="153223" y="593629"/>
                </a:lnTo>
                <a:lnTo>
                  <a:pt x="167153" y="570998"/>
                </a:lnTo>
                <a:lnTo>
                  <a:pt x="182801" y="562297"/>
                </a:lnTo>
                <a:lnTo>
                  <a:pt x="191502" y="548367"/>
                </a:lnTo>
                <a:lnTo>
                  <a:pt x="193221" y="546613"/>
                </a:lnTo>
                <a:lnTo>
                  <a:pt x="201922" y="543139"/>
                </a:lnTo>
                <a:lnTo>
                  <a:pt x="212378" y="537911"/>
                </a:lnTo>
                <a:lnTo>
                  <a:pt x="221080" y="529210"/>
                </a:lnTo>
                <a:lnTo>
                  <a:pt x="222834" y="518790"/>
                </a:lnTo>
                <a:lnTo>
                  <a:pt x="217606" y="510088"/>
                </a:lnTo>
                <a:lnTo>
                  <a:pt x="207186" y="503106"/>
                </a:lnTo>
                <a:lnTo>
                  <a:pt x="184555" y="492650"/>
                </a:lnTo>
                <a:lnTo>
                  <a:pt x="151433" y="463108"/>
                </a:lnTo>
                <a:lnTo>
                  <a:pt x="130557" y="450933"/>
                </a:lnTo>
                <a:lnTo>
                  <a:pt x="121855" y="435285"/>
                </a:lnTo>
                <a:lnTo>
                  <a:pt x="116663" y="428302"/>
                </a:lnTo>
                <a:lnTo>
                  <a:pt x="104452" y="437004"/>
                </a:lnTo>
                <a:lnTo>
                  <a:pt x="95751" y="433530"/>
                </a:lnTo>
                <a:lnTo>
                  <a:pt x="83576" y="417882"/>
                </a:lnTo>
                <a:lnTo>
                  <a:pt x="73120" y="384795"/>
                </a:lnTo>
                <a:lnTo>
                  <a:pt x="64419" y="374375"/>
                </a:lnTo>
                <a:lnTo>
                  <a:pt x="47016" y="372620"/>
                </a:lnTo>
                <a:lnTo>
                  <a:pt x="38314" y="377848"/>
                </a:lnTo>
                <a:lnTo>
                  <a:pt x="33086" y="376094"/>
                </a:lnTo>
                <a:lnTo>
                  <a:pt x="27858" y="365674"/>
                </a:lnTo>
                <a:lnTo>
                  <a:pt x="26140" y="360446"/>
                </a:lnTo>
                <a:lnTo>
                  <a:pt x="24313" y="356901"/>
                </a:lnTo>
                <a:lnTo>
                  <a:pt x="24313" y="351708"/>
                </a:lnTo>
                <a:lnTo>
                  <a:pt x="20840" y="337779"/>
                </a:lnTo>
                <a:lnTo>
                  <a:pt x="19121" y="334270"/>
                </a:lnTo>
                <a:lnTo>
                  <a:pt x="19121" y="330796"/>
                </a:lnTo>
                <a:lnTo>
                  <a:pt x="15612" y="320340"/>
                </a:lnTo>
                <a:lnTo>
                  <a:pt x="15612" y="315112"/>
                </a:lnTo>
                <a:lnTo>
                  <a:pt x="17367" y="301183"/>
                </a:lnTo>
                <a:lnTo>
                  <a:pt x="15612" y="301183"/>
                </a:lnTo>
                <a:lnTo>
                  <a:pt x="12139" y="294236"/>
                </a:lnTo>
                <a:lnTo>
                  <a:pt x="15612" y="290763"/>
                </a:lnTo>
                <a:lnTo>
                  <a:pt x="17367" y="287289"/>
                </a:lnTo>
                <a:lnTo>
                  <a:pt x="19121" y="278588"/>
                </a:lnTo>
                <a:lnTo>
                  <a:pt x="26104" y="280307"/>
                </a:lnTo>
                <a:lnTo>
                  <a:pt x="31296" y="278588"/>
                </a:lnTo>
                <a:lnTo>
                  <a:pt x="36524" y="273360"/>
                </a:lnTo>
                <a:lnTo>
                  <a:pt x="36524" y="254202"/>
                </a:lnTo>
                <a:lnTo>
                  <a:pt x="43471" y="243746"/>
                </a:lnTo>
                <a:lnTo>
                  <a:pt x="45225" y="236764"/>
                </a:lnTo>
                <a:lnTo>
                  <a:pt x="41716" y="228062"/>
                </a:lnTo>
                <a:lnTo>
                  <a:pt x="34769" y="221116"/>
                </a:lnTo>
                <a:lnTo>
                  <a:pt x="29541" y="217642"/>
                </a:lnTo>
                <a:lnTo>
                  <a:pt x="26068" y="214133"/>
                </a:lnTo>
                <a:lnTo>
                  <a:pt x="24313" y="210660"/>
                </a:lnTo>
                <a:lnTo>
                  <a:pt x="17367" y="210660"/>
                </a:lnTo>
                <a:lnTo>
                  <a:pt x="17367" y="207186"/>
                </a:lnTo>
                <a:lnTo>
                  <a:pt x="12139" y="200239"/>
                </a:lnTo>
                <a:lnTo>
                  <a:pt x="6911" y="195011"/>
                </a:lnTo>
                <a:lnTo>
                  <a:pt x="8665" y="186310"/>
                </a:lnTo>
                <a:lnTo>
                  <a:pt x="20840" y="170626"/>
                </a:lnTo>
                <a:lnTo>
                  <a:pt x="26068" y="168871"/>
                </a:lnTo>
                <a:lnTo>
                  <a:pt x="33015" y="163643"/>
                </a:lnTo>
                <a:lnTo>
                  <a:pt x="38243" y="158415"/>
                </a:lnTo>
                <a:lnTo>
                  <a:pt x="46944" y="137503"/>
                </a:lnTo>
                <a:lnTo>
                  <a:pt x="48699" y="137503"/>
                </a:lnTo>
                <a:lnTo>
                  <a:pt x="48699" y="135820"/>
                </a:lnTo>
                <a:lnTo>
                  <a:pt x="46980" y="130592"/>
                </a:lnTo>
                <a:lnTo>
                  <a:pt x="48699" y="128838"/>
                </a:lnTo>
                <a:lnTo>
                  <a:pt x="50418" y="125364"/>
                </a:lnTo>
                <a:lnTo>
                  <a:pt x="59119" y="116663"/>
                </a:lnTo>
                <a:lnTo>
                  <a:pt x="71294" y="88804"/>
                </a:lnTo>
                <a:lnTo>
                  <a:pt x="74803" y="67892"/>
                </a:lnTo>
                <a:lnTo>
                  <a:pt x="74803" y="47016"/>
                </a:lnTo>
                <a:lnTo>
                  <a:pt x="88732" y="26104"/>
                </a:lnTo>
                <a:lnTo>
                  <a:pt x="88732" y="24385"/>
                </a:lnTo>
                <a:lnTo>
                  <a:pt x="90451" y="19157"/>
                </a:lnTo>
                <a:lnTo>
                  <a:pt x="90451" y="17402"/>
                </a:lnTo>
                <a:lnTo>
                  <a:pt x="92206" y="15648"/>
                </a:lnTo>
                <a:lnTo>
                  <a:pt x="95715" y="15648"/>
                </a:lnTo>
                <a:lnTo>
                  <a:pt x="99188" y="10420"/>
                </a:lnTo>
                <a:lnTo>
                  <a:pt x="109644" y="5228"/>
                </a:lnTo>
                <a:lnTo>
                  <a:pt x="114872" y="0"/>
                </a:lnTo>
                <a:lnTo>
                  <a:pt x="261185" y="48770"/>
                </a:lnTo>
                <a:lnTo>
                  <a:pt x="372549" y="85295"/>
                </a:lnTo>
                <a:lnTo>
                  <a:pt x="409109" y="97470"/>
                </a:lnTo>
                <a:lnTo>
                  <a:pt x="410828" y="106171"/>
                </a:lnTo>
                <a:lnTo>
                  <a:pt x="412582" y="125328"/>
                </a:lnTo>
                <a:lnTo>
                  <a:pt x="407390" y="158415"/>
                </a:lnTo>
                <a:lnTo>
                  <a:pt x="398689" y="184520"/>
                </a:lnTo>
                <a:lnTo>
                  <a:pt x="398689" y="196694"/>
                </a:lnTo>
                <a:lnTo>
                  <a:pt x="396934" y="205396"/>
                </a:lnTo>
                <a:lnTo>
                  <a:pt x="398689" y="210624"/>
                </a:lnTo>
                <a:lnTo>
                  <a:pt x="398689" y="222799"/>
                </a:lnTo>
                <a:lnTo>
                  <a:pt x="391706" y="231500"/>
                </a:lnTo>
                <a:lnTo>
                  <a:pt x="379496" y="252448"/>
                </a:lnTo>
                <a:lnTo>
                  <a:pt x="370794" y="255957"/>
                </a:lnTo>
                <a:lnTo>
                  <a:pt x="372549" y="236800"/>
                </a:lnTo>
                <a:lnTo>
                  <a:pt x="370794" y="231572"/>
                </a:lnTo>
                <a:lnTo>
                  <a:pt x="363847" y="238554"/>
                </a:lnTo>
                <a:lnTo>
                  <a:pt x="362093" y="242028"/>
                </a:lnTo>
                <a:lnTo>
                  <a:pt x="362093" y="250729"/>
                </a:lnTo>
                <a:lnTo>
                  <a:pt x="358619" y="257676"/>
                </a:lnTo>
                <a:lnTo>
                  <a:pt x="353391" y="262904"/>
                </a:lnTo>
                <a:lnTo>
                  <a:pt x="351637" y="266377"/>
                </a:lnTo>
                <a:lnTo>
                  <a:pt x="349882" y="275079"/>
                </a:lnTo>
                <a:lnTo>
                  <a:pt x="349882" y="292481"/>
                </a:lnTo>
                <a:lnTo>
                  <a:pt x="348128" y="301183"/>
                </a:lnTo>
                <a:lnTo>
                  <a:pt x="346373" y="304656"/>
                </a:lnTo>
                <a:lnTo>
                  <a:pt x="341145" y="311603"/>
                </a:lnTo>
                <a:lnTo>
                  <a:pt x="339462" y="315112"/>
                </a:lnTo>
                <a:lnTo>
                  <a:pt x="341217" y="316867"/>
                </a:lnTo>
                <a:lnTo>
                  <a:pt x="342971" y="330796"/>
                </a:lnTo>
                <a:lnTo>
                  <a:pt x="346445" y="332551"/>
                </a:lnTo>
                <a:lnTo>
                  <a:pt x="342935" y="341252"/>
                </a:lnTo>
                <a:lnTo>
                  <a:pt x="344690" y="349954"/>
                </a:lnTo>
                <a:lnTo>
                  <a:pt x="348163" y="355182"/>
                </a:lnTo>
                <a:lnTo>
                  <a:pt x="360338" y="355182"/>
                </a:lnTo>
                <a:lnTo>
                  <a:pt x="367321" y="358655"/>
                </a:lnTo>
                <a:lnTo>
                  <a:pt x="370794" y="358655"/>
                </a:lnTo>
                <a:lnTo>
                  <a:pt x="386478" y="351708"/>
                </a:lnTo>
                <a:lnTo>
                  <a:pt x="395180" y="351708"/>
                </a:lnTo>
                <a:lnTo>
                  <a:pt x="426512" y="355182"/>
                </a:lnTo>
                <a:lnTo>
                  <a:pt x="442196" y="360410"/>
                </a:lnTo>
                <a:lnTo>
                  <a:pt x="447424" y="356936"/>
                </a:lnTo>
                <a:lnTo>
                  <a:pt x="442196" y="351708"/>
                </a:lnTo>
                <a:lnTo>
                  <a:pt x="435249" y="343007"/>
                </a:lnTo>
                <a:lnTo>
                  <a:pt x="431740" y="334305"/>
                </a:lnTo>
                <a:lnTo>
                  <a:pt x="435249" y="330832"/>
                </a:lnTo>
                <a:lnTo>
                  <a:pt x="442196" y="336060"/>
                </a:lnTo>
                <a:lnTo>
                  <a:pt x="447424" y="346480"/>
                </a:lnTo>
                <a:lnTo>
                  <a:pt x="464862" y="403953"/>
                </a:lnTo>
                <a:lnTo>
                  <a:pt x="464862" y="414409"/>
                </a:lnTo>
                <a:lnTo>
                  <a:pt x="461353" y="424829"/>
                </a:lnTo>
                <a:lnTo>
                  <a:pt x="459634" y="435285"/>
                </a:lnTo>
                <a:lnTo>
                  <a:pt x="463108" y="447460"/>
                </a:lnTo>
                <a:lnTo>
                  <a:pt x="459634" y="485739"/>
                </a:lnTo>
                <a:lnTo>
                  <a:pt x="456161" y="497949"/>
                </a:lnTo>
                <a:lnTo>
                  <a:pt x="463108" y="501423"/>
                </a:lnTo>
                <a:lnTo>
                  <a:pt x="468336" y="508405"/>
                </a:lnTo>
                <a:lnTo>
                  <a:pt x="470055" y="518861"/>
                </a:lnTo>
                <a:lnTo>
                  <a:pt x="468336" y="536264"/>
                </a:lnTo>
                <a:lnTo>
                  <a:pt x="470055" y="557176"/>
                </a:lnTo>
                <a:lnTo>
                  <a:pt x="470055" y="564123"/>
                </a:lnTo>
                <a:lnTo>
                  <a:pt x="471809" y="565878"/>
                </a:lnTo>
                <a:lnTo>
                  <a:pt x="471809" y="581526"/>
                </a:lnTo>
                <a:lnTo>
                  <a:pt x="477037" y="628542"/>
                </a:lnTo>
                <a:lnTo>
                  <a:pt x="473528" y="638998"/>
                </a:lnTo>
                <a:lnTo>
                  <a:pt x="463108" y="565878"/>
                </a:lnTo>
                <a:lnTo>
                  <a:pt x="464862" y="550194"/>
                </a:lnTo>
                <a:lnTo>
                  <a:pt x="466581" y="541492"/>
                </a:lnTo>
                <a:lnTo>
                  <a:pt x="464862" y="532791"/>
                </a:lnTo>
                <a:lnTo>
                  <a:pt x="461353" y="522335"/>
                </a:lnTo>
                <a:lnTo>
                  <a:pt x="457880" y="515352"/>
                </a:lnTo>
                <a:lnTo>
                  <a:pt x="454406" y="511879"/>
                </a:lnTo>
                <a:lnTo>
                  <a:pt x="449178" y="518861"/>
                </a:lnTo>
                <a:lnTo>
                  <a:pt x="449178" y="522335"/>
                </a:lnTo>
                <a:lnTo>
                  <a:pt x="456161" y="520580"/>
                </a:lnTo>
                <a:lnTo>
                  <a:pt x="457880" y="524054"/>
                </a:lnTo>
                <a:lnTo>
                  <a:pt x="456161" y="531036"/>
                </a:lnTo>
                <a:lnTo>
                  <a:pt x="452652" y="536264"/>
                </a:lnTo>
                <a:lnTo>
                  <a:pt x="449178" y="539738"/>
                </a:lnTo>
                <a:lnTo>
                  <a:pt x="443950" y="541456"/>
                </a:lnTo>
                <a:lnTo>
                  <a:pt x="440477" y="544930"/>
                </a:lnTo>
                <a:lnTo>
                  <a:pt x="440477" y="551912"/>
                </a:lnTo>
                <a:lnTo>
                  <a:pt x="445741" y="548439"/>
                </a:lnTo>
                <a:lnTo>
                  <a:pt x="449214" y="555386"/>
                </a:lnTo>
                <a:lnTo>
                  <a:pt x="447495" y="565842"/>
                </a:lnTo>
                <a:lnTo>
                  <a:pt x="442267" y="572789"/>
                </a:lnTo>
                <a:lnTo>
                  <a:pt x="454442" y="574543"/>
                </a:lnTo>
                <a:lnTo>
                  <a:pt x="457916" y="576298"/>
                </a:lnTo>
                <a:lnTo>
                  <a:pt x="452688" y="584999"/>
                </a:lnTo>
                <a:lnTo>
                  <a:pt x="450969" y="591982"/>
                </a:lnTo>
                <a:lnTo>
                  <a:pt x="450969" y="598929"/>
                </a:lnTo>
                <a:lnTo>
                  <a:pt x="452688" y="609385"/>
                </a:lnTo>
                <a:lnTo>
                  <a:pt x="449214" y="619841"/>
                </a:lnTo>
                <a:lnTo>
                  <a:pt x="447495" y="628542"/>
                </a:lnTo>
                <a:lnTo>
                  <a:pt x="445777" y="644226"/>
                </a:lnTo>
                <a:lnTo>
                  <a:pt x="445777" y="658155"/>
                </a:lnTo>
                <a:lnTo>
                  <a:pt x="452723" y="661629"/>
                </a:lnTo>
                <a:lnTo>
                  <a:pt x="457987" y="663348"/>
                </a:lnTo>
                <a:lnTo>
                  <a:pt x="457987" y="670330"/>
                </a:lnTo>
                <a:lnTo>
                  <a:pt x="452723" y="680786"/>
                </a:lnTo>
                <a:lnTo>
                  <a:pt x="450897" y="694680"/>
                </a:lnTo>
                <a:lnTo>
                  <a:pt x="447424" y="701663"/>
                </a:lnTo>
                <a:lnTo>
                  <a:pt x="440441" y="706855"/>
                </a:lnTo>
                <a:lnTo>
                  <a:pt x="436968" y="717311"/>
                </a:lnTo>
                <a:lnTo>
                  <a:pt x="429985" y="727767"/>
                </a:lnTo>
                <a:lnTo>
                  <a:pt x="426512" y="729486"/>
                </a:lnTo>
                <a:lnTo>
                  <a:pt x="423038" y="734714"/>
                </a:lnTo>
                <a:lnTo>
                  <a:pt x="419565" y="748643"/>
                </a:lnTo>
                <a:lnTo>
                  <a:pt x="424757" y="757344"/>
                </a:lnTo>
                <a:lnTo>
                  <a:pt x="431740" y="764291"/>
                </a:lnTo>
                <a:lnTo>
                  <a:pt x="431740" y="771274"/>
                </a:lnTo>
                <a:lnTo>
                  <a:pt x="426512" y="772993"/>
                </a:lnTo>
                <a:lnTo>
                  <a:pt x="421284" y="762572"/>
                </a:lnTo>
                <a:lnTo>
                  <a:pt x="405636" y="757344"/>
                </a:lnTo>
                <a:lnTo>
                  <a:pt x="402126" y="760818"/>
                </a:lnTo>
                <a:lnTo>
                  <a:pt x="396934" y="762572"/>
                </a:lnTo>
                <a:lnTo>
                  <a:pt x="393425" y="760818"/>
                </a:lnTo>
                <a:lnTo>
                  <a:pt x="389952" y="757344"/>
                </a:lnTo>
                <a:lnTo>
                  <a:pt x="393425" y="774747"/>
                </a:lnTo>
                <a:lnTo>
                  <a:pt x="396934" y="781694"/>
                </a:lnTo>
                <a:lnTo>
                  <a:pt x="402126" y="783449"/>
                </a:lnTo>
                <a:lnTo>
                  <a:pt x="405636" y="786922"/>
                </a:lnTo>
                <a:lnTo>
                  <a:pt x="405636" y="793869"/>
                </a:lnTo>
                <a:lnTo>
                  <a:pt x="403881" y="804325"/>
                </a:lnTo>
                <a:lnTo>
                  <a:pt x="398653" y="804325"/>
                </a:lnTo>
                <a:lnTo>
                  <a:pt x="395144" y="802570"/>
                </a:lnTo>
                <a:lnTo>
                  <a:pt x="391670" y="804325"/>
                </a:lnTo>
                <a:lnTo>
                  <a:pt x="386478" y="809553"/>
                </a:lnTo>
                <a:lnTo>
                  <a:pt x="384724" y="813026"/>
                </a:lnTo>
                <a:lnTo>
                  <a:pt x="384724" y="818254"/>
                </a:lnTo>
                <a:lnTo>
                  <a:pt x="383005" y="825201"/>
                </a:lnTo>
                <a:lnTo>
                  <a:pt x="384724" y="830429"/>
                </a:lnTo>
                <a:lnTo>
                  <a:pt x="389952" y="826956"/>
                </a:lnTo>
                <a:lnTo>
                  <a:pt x="396934" y="830429"/>
                </a:lnTo>
                <a:lnTo>
                  <a:pt x="402126" y="837376"/>
                </a:lnTo>
                <a:lnTo>
                  <a:pt x="407354" y="846077"/>
                </a:lnTo>
                <a:lnTo>
                  <a:pt x="398653" y="851305"/>
                </a:lnTo>
                <a:lnTo>
                  <a:pt x="381250" y="868708"/>
                </a:lnTo>
                <a:lnTo>
                  <a:pt x="372549" y="873936"/>
                </a:lnTo>
                <a:lnTo>
                  <a:pt x="376022" y="858360"/>
                </a:lnTo>
                <a:lnTo>
                  <a:pt x="382969" y="847904"/>
                </a:lnTo>
                <a:lnTo>
                  <a:pt x="372549" y="842676"/>
                </a:lnTo>
                <a:lnTo>
                  <a:pt x="362093" y="868780"/>
                </a:lnTo>
                <a:lnTo>
                  <a:pt x="365566" y="874008"/>
                </a:lnTo>
                <a:lnTo>
                  <a:pt x="365566" y="875762"/>
                </a:lnTo>
                <a:lnTo>
                  <a:pt x="344690" y="880990"/>
                </a:lnTo>
                <a:lnTo>
                  <a:pt x="335989" y="884464"/>
                </a:lnTo>
                <a:lnTo>
                  <a:pt x="330761" y="893165"/>
                </a:lnTo>
                <a:lnTo>
                  <a:pt x="342971" y="893165"/>
                </a:lnTo>
                <a:lnTo>
                  <a:pt x="346445" y="894920"/>
                </a:lnTo>
                <a:lnTo>
                  <a:pt x="351673" y="894920"/>
                </a:lnTo>
                <a:lnTo>
                  <a:pt x="369075" y="884464"/>
                </a:lnTo>
                <a:lnTo>
                  <a:pt x="369075" y="887937"/>
                </a:lnTo>
                <a:lnTo>
                  <a:pt x="360374" y="896639"/>
                </a:lnTo>
                <a:lnTo>
                  <a:pt x="351673" y="919269"/>
                </a:lnTo>
                <a:lnTo>
                  <a:pt x="344726" y="924497"/>
                </a:lnTo>
                <a:lnTo>
                  <a:pt x="334270" y="968040"/>
                </a:lnTo>
                <a:lnTo>
                  <a:pt x="329042" y="966286"/>
                </a:lnTo>
                <a:lnTo>
                  <a:pt x="325568" y="966286"/>
                </a:lnTo>
                <a:lnTo>
                  <a:pt x="320340" y="974987"/>
                </a:lnTo>
                <a:lnTo>
                  <a:pt x="322059" y="973233"/>
                </a:lnTo>
                <a:lnTo>
                  <a:pt x="322059" y="974987"/>
                </a:lnTo>
                <a:lnTo>
                  <a:pt x="323849" y="974987"/>
                </a:lnTo>
                <a:lnTo>
                  <a:pt x="323849" y="976706"/>
                </a:lnTo>
                <a:lnTo>
                  <a:pt x="327323" y="973233"/>
                </a:lnTo>
                <a:lnTo>
                  <a:pt x="330796" y="973233"/>
                </a:lnTo>
                <a:lnTo>
                  <a:pt x="332551" y="974987"/>
                </a:lnTo>
                <a:lnTo>
                  <a:pt x="334306" y="980215"/>
                </a:lnTo>
                <a:lnTo>
                  <a:pt x="327323" y="994145"/>
                </a:lnTo>
                <a:lnTo>
                  <a:pt x="325568" y="1002846"/>
                </a:lnTo>
                <a:lnTo>
                  <a:pt x="320340" y="1008038"/>
                </a:lnTo>
                <a:lnTo>
                  <a:pt x="313358" y="1011512"/>
                </a:lnTo>
                <a:lnTo>
                  <a:pt x="313358" y="1014985"/>
                </a:lnTo>
                <a:lnTo>
                  <a:pt x="292446" y="1060282"/>
                </a:lnTo>
                <a:lnTo>
                  <a:pt x="275043" y="1072493"/>
                </a:lnTo>
                <a:lnTo>
                  <a:pt x="271534" y="1074248"/>
                </a:lnTo>
                <a:close/>
              </a:path>
            </a:pathLst>
          </a:custGeom>
          <a:solidFill>
            <a:srgbClr val="82BE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9">
            <a:extLst>
              <a:ext uri="{FF2B5EF4-FFF2-40B4-BE49-F238E27FC236}">
                <a16:creationId xmlns:a16="http://schemas.microsoft.com/office/drawing/2014/main" id="{6F26F479-D800-9DE7-421D-685C0F718F3A}"/>
              </a:ext>
            </a:extLst>
          </p:cNvPr>
          <p:cNvSpPr txBox="1"/>
          <p:nvPr/>
        </p:nvSpPr>
        <p:spPr>
          <a:xfrm>
            <a:off x="11434877" y="6185586"/>
            <a:ext cx="142663" cy="231688"/>
          </a:xfrm>
          <a:prstGeom prst="rect">
            <a:avLst/>
          </a:prstGeom>
        </p:spPr>
        <p:txBody>
          <a:bodyPr vert="horz" wrap="square" lIns="0" tIns="8467" rIns="0" bIns="0" rtlCol="0" anchor="t">
            <a:spAutoFit/>
          </a:bodyPr>
          <a:lstStyle/>
          <a:p>
            <a:pPr marL="8255">
              <a:lnSpc>
                <a:spcPct val="100000"/>
              </a:lnSpc>
              <a:spcBef>
                <a:spcPts val="67"/>
              </a:spcBef>
            </a:pPr>
            <a:r>
              <a:rPr lang="en-US" sz="1450" b="1" spc="13">
                <a:solidFill>
                  <a:srgbClr val="1B4454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6D288C-22BD-BCA3-7DD3-F559283F3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6232" r="6232"/>
          <a:stretch>
            <a:fillRect/>
          </a:stretch>
        </p:blipFill>
        <p:spPr bwMode="auto">
          <a:xfrm>
            <a:off x="-425360" y="1656698"/>
            <a:ext cx="6433250" cy="44550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DC7F9-9B0D-0EEB-9F73-DFB3915679B8}"/>
              </a:ext>
            </a:extLst>
          </p:cNvPr>
          <p:cNvSpPr/>
          <p:nvPr/>
        </p:nvSpPr>
        <p:spPr>
          <a:xfrm>
            <a:off x="-650299" y="1656699"/>
            <a:ext cx="6828273" cy="4455040"/>
          </a:xfrm>
          <a:prstGeom prst="roundRect">
            <a:avLst/>
          </a:prstGeom>
          <a:noFill/>
          <a:ln w="57150">
            <a:solidFill>
              <a:srgbClr val="83BE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67A2B0-8212-F7DC-2F5C-96DD857D687E}"/>
              </a:ext>
            </a:extLst>
          </p:cNvPr>
          <p:cNvSpPr/>
          <p:nvPr/>
        </p:nvSpPr>
        <p:spPr>
          <a:xfrm>
            <a:off x="-1070175" y="1531661"/>
            <a:ext cx="7484521" cy="4827860"/>
          </a:xfrm>
          <a:prstGeom prst="roundRect">
            <a:avLst/>
          </a:prstGeom>
          <a:noFill/>
          <a:ln w="76200">
            <a:solidFill>
              <a:srgbClr val="094E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ject 22">
            <a:extLst>
              <a:ext uri="{FF2B5EF4-FFF2-40B4-BE49-F238E27FC236}">
                <a16:creationId xmlns:a16="http://schemas.microsoft.com/office/drawing/2014/main" id="{FE7BC2B2-36BF-C48D-7F22-2DEC83A845E8}"/>
              </a:ext>
            </a:extLst>
          </p:cNvPr>
          <p:cNvSpPr txBox="1"/>
          <p:nvPr/>
        </p:nvSpPr>
        <p:spPr>
          <a:xfrm>
            <a:off x="6739410" y="3123637"/>
            <a:ext cx="4273405" cy="379163"/>
          </a:xfrm>
          <a:prstGeom prst="rect">
            <a:avLst/>
          </a:prstGeom>
        </p:spPr>
        <p:txBody>
          <a:bodyPr vert="horz" wrap="square" lIns="0" tIns="9736" rIns="0" bIns="0" rtlCol="0" anchor="t">
            <a:spAutoFit/>
          </a:bodyPr>
          <a:lstStyle/>
          <a:p>
            <a:pPr marL="8255">
              <a:spcBef>
                <a:spcPts val="76"/>
              </a:spcBef>
            </a:pPr>
            <a:r>
              <a:rPr lang="en-US" sz="2400" b="1" spc="136">
                <a:solidFill>
                  <a:srgbClr val="83BE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Strengthening the Grid</a:t>
            </a:r>
            <a:endParaRPr lang="en-US"/>
          </a:p>
        </p:txBody>
      </p:sp>
      <p:sp>
        <p:nvSpPr>
          <p:cNvPr id="19" name="object 22">
            <a:extLst>
              <a:ext uri="{FF2B5EF4-FFF2-40B4-BE49-F238E27FC236}">
                <a16:creationId xmlns:a16="http://schemas.microsoft.com/office/drawing/2014/main" id="{9053F3D7-F869-E6FA-996A-00498F59D963}"/>
              </a:ext>
            </a:extLst>
          </p:cNvPr>
          <p:cNvSpPr txBox="1"/>
          <p:nvPr/>
        </p:nvSpPr>
        <p:spPr>
          <a:xfrm>
            <a:off x="6739410" y="2025057"/>
            <a:ext cx="4845607" cy="379163"/>
          </a:xfrm>
          <a:prstGeom prst="rect">
            <a:avLst/>
          </a:prstGeom>
        </p:spPr>
        <p:txBody>
          <a:bodyPr vert="horz" wrap="square" lIns="0" tIns="9736" rIns="0" bIns="0" rtlCol="0" anchor="t">
            <a:spAutoFit/>
          </a:bodyPr>
          <a:lstStyle/>
          <a:p>
            <a:pPr marL="8255">
              <a:spcBef>
                <a:spcPts val="76"/>
              </a:spcBef>
            </a:pPr>
            <a:r>
              <a:rPr lang="en-US" sz="2400" b="1" spc="136">
                <a:solidFill>
                  <a:srgbClr val="83BE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Advancing Affordability</a:t>
            </a:r>
            <a:endParaRPr lang="en-US"/>
          </a:p>
        </p:txBody>
      </p:sp>
      <p:sp>
        <p:nvSpPr>
          <p:cNvPr id="21" name="object 22">
            <a:extLst>
              <a:ext uri="{FF2B5EF4-FFF2-40B4-BE49-F238E27FC236}">
                <a16:creationId xmlns:a16="http://schemas.microsoft.com/office/drawing/2014/main" id="{49E96FBE-B011-0EC0-FBF8-BBED670816C9}"/>
              </a:ext>
            </a:extLst>
          </p:cNvPr>
          <p:cNvSpPr txBox="1"/>
          <p:nvPr/>
        </p:nvSpPr>
        <p:spPr>
          <a:xfrm>
            <a:off x="6739410" y="4610406"/>
            <a:ext cx="3949655" cy="379163"/>
          </a:xfrm>
          <a:prstGeom prst="rect">
            <a:avLst/>
          </a:prstGeom>
        </p:spPr>
        <p:txBody>
          <a:bodyPr vert="horz" wrap="square" lIns="0" tIns="9736" rIns="0" bIns="0" rtlCol="0" anchor="t">
            <a:spAutoFit/>
          </a:bodyPr>
          <a:lstStyle/>
          <a:p>
            <a:pPr marL="8255">
              <a:spcBef>
                <a:spcPts val="76"/>
              </a:spcBef>
            </a:pPr>
            <a:r>
              <a:rPr lang="en-US" sz="2400" b="1" spc="136">
                <a:solidFill>
                  <a:srgbClr val="83BE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Supporting Innovation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38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F51BD-4F02-C3AA-5F6C-BAA7030F4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368E1898-8BE0-467D-F19D-7A1F14FCAB13}"/>
              </a:ext>
            </a:extLst>
          </p:cNvPr>
          <p:cNvSpPr/>
          <p:nvPr/>
        </p:nvSpPr>
        <p:spPr>
          <a:xfrm>
            <a:off x="387350" y="358775"/>
            <a:ext cx="1168864" cy="388413"/>
          </a:xfrm>
          <a:custGeom>
            <a:avLst/>
            <a:gdLst/>
            <a:ahLst/>
            <a:cxnLst/>
            <a:rect l="l" t="t" r="r" b="b"/>
            <a:pathLst>
              <a:path w="1753296" h="582619">
                <a:moveTo>
                  <a:pt x="0" y="0"/>
                </a:moveTo>
                <a:lnTo>
                  <a:pt x="1753296" y="0"/>
                </a:lnTo>
                <a:lnTo>
                  <a:pt x="1753296" y="582619"/>
                </a:lnTo>
                <a:lnTo>
                  <a:pt x="0" y="5826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EF4E3FF0-8256-54DE-D1BB-EA5BDE2A583E}"/>
              </a:ext>
            </a:extLst>
          </p:cNvPr>
          <p:cNvSpPr txBox="1"/>
          <p:nvPr/>
        </p:nvSpPr>
        <p:spPr>
          <a:xfrm>
            <a:off x="1967832" y="358183"/>
            <a:ext cx="10080631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47"/>
              </a:lnSpc>
            </a:pPr>
            <a:r>
              <a:rPr lang="en-US" sz="3050" b="1">
                <a:solidFill>
                  <a:srgbClr val="0A4F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ahoma"/>
                <a:cs typeface="Tahoma"/>
                <a:sym typeface="Roboto Condensed Bold"/>
              </a:rPr>
              <a:t>Programming Supporting Nuclear Investment</a:t>
            </a:r>
            <a:endParaRPr lang="en-US"/>
          </a:p>
        </p:txBody>
      </p:sp>
      <p:sp>
        <p:nvSpPr>
          <p:cNvPr id="16" name="object 38">
            <a:extLst>
              <a:ext uri="{FF2B5EF4-FFF2-40B4-BE49-F238E27FC236}">
                <a16:creationId xmlns:a16="http://schemas.microsoft.com/office/drawing/2014/main" id="{1F2EB768-FA33-6B91-702E-C3B407D2ACD5}"/>
              </a:ext>
            </a:extLst>
          </p:cNvPr>
          <p:cNvSpPr/>
          <p:nvPr/>
        </p:nvSpPr>
        <p:spPr>
          <a:xfrm>
            <a:off x="11614898" y="5952653"/>
            <a:ext cx="318347" cy="716280"/>
          </a:xfrm>
          <a:custGeom>
            <a:avLst/>
            <a:gdLst/>
            <a:ahLst/>
            <a:cxnLst/>
            <a:rect l="l" t="t" r="r" b="b"/>
            <a:pathLst>
              <a:path w="477519" h="1074420">
                <a:moveTo>
                  <a:pt x="271534" y="1074248"/>
                </a:moveTo>
                <a:lnTo>
                  <a:pt x="268060" y="1074248"/>
                </a:lnTo>
                <a:lnTo>
                  <a:pt x="262832" y="1070774"/>
                </a:lnTo>
                <a:lnTo>
                  <a:pt x="262832" y="1067301"/>
                </a:lnTo>
                <a:lnTo>
                  <a:pt x="264587" y="1063827"/>
                </a:lnTo>
                <a:lnTo>
                  <a:pt x="264587" y="1056881"/>
                </a:lnTo>
                <a:lnTo>
                  <a:pt x="261078" y="1039478"/>
                </a:lnTo>
                <a:lnTo>
                  <a:pt x="271534" y="990707"/>
                </a:lnTo>
                <a:lnTo>
                  <a:pt x="269779" y="973304"/>
                </a:lnTo>
                <a:lnTo>
                  <a:pt x="259359" y="959375"/>
                </a:lnTo>
                <a:lnTo>
                  <a:pt x="254131" y="957620"/>
                </a:lnTo>
                <a:lnTo>
                  <a:pt x="247184" y="957620"/>
                </a:lnTo>
                <a:lnTo>
                  <a:pt x="234973" y="959375"/>
                </a:lnTo>
                <a:lnTo>
                  <a:pt x="222799" y="964567"/>
                </a:lnTo>
                <a:lnTo>
                  <a:pt x="219325" y="964567"/>
                </a:lnTo>
                <a:lnTo>
                  <a:pt x="219325" y="959375"/>
                </a:lnTo>
                <a:lnTo>
                  <a:pt x="215852" y="955901"/>
                </a:lnTo>
                <a:lnTo>
                  <a:pt x="210624" y="954182"/>
                </a:lnTo>
                <a:lnTo>
                  <a:pt x="205396" y="957656"/>
                </a:lnTo>
                <a:lnTo>
                  <a:pt x="194940" y="961129"/>
                </a:lnTo>
                <a:lnTo>
                  <a:pt x="189712" y="966357"/>
                </a:lnTo>
                <a:lnTo>
                  <a:pt x="187993" y="969831"/>
                </a:lnTo>
                <a:lnTo>
                  <a:pt x="184484" y="973304"/>
                </a:lnTo>
                <a:lnTo>
                  <a:pt x="179256" y="975059"/>
                </a:lnTo>
                <a:lnTo>
                  <a:pt x="179256" y="973268"/>
                </a:lnTo>
                <a:lnTo>
                  <a:pt x="172273" y="971514"/>
                </a:lnTo>
                <a:lnTo>
                  <a:pt x="168800" y="968040"/>
                </a:lnTo>
                <a:lnTo>
                  <a:pt x="168800" y="957620"/>
                </a:lnTo>
                <a:lnTo>
                  <a:pt x="163572" y="952392"/>
                </a:lnTo>
                <a:lnTo>
                  <a:pt x="149642" y="945409"/>
                </a:lnTo>
                <a:lnTo>
                  <a:pt x="144450" y="945409"/>
                </a:lnTo>
                <a:lnTo>
                  <a:pt x="140941" y="943655"/>
                </a:lnTo>
                <a:lnTo>
                  <a:pt x="133958" y="934953"/>
                </a:lnTo>
                <a:lnTo>
                  <a:pt x="120029" y="936672"/>
                </a:lnTo>
                <a:lnTo>
                  <a:pt x="114801" y="936672"/>
                </a:lnTo>
                <a:lnTo>
                  <a:pt x="106099" y="924462"/>
                </a:lnTo>
                <a:lnTo>
                  <a:pt x="100871" y="920952"/>
                </a:lnTo>
                <a:lnTo>
                  <a:pt x="97398" y="920952"/>
                </a:lnTo>
                <a:lnTo>
                  <a:pt x="93925" y="924462"/>
                </a:lnTo>
                <a:lnTo>
                  <a:pt x="92170" y="924462"/>
                </a:lnTo>
                <a:lnTo>
                  <a:pt x="88697" y="922707"/>
                </a:lnTo>
                <a:lnTo>
                  <a:pt x="85187" y="919234"/>
                </a:lnTo>
                <a:lnTo>
                  <a:pt x="43399" y="889620"/>
                </a:lnTo>
                <a:lnTo>
                  <a:pt x="31296" y="884464"/>
                </a:lnTo>
                <a:lnTo>
                  <a:pt x="20840" y="877481"/>
                </a:lnTo>
                <a:lnTo>
                  <a:pt x="15612" y="863552"/>
                </a:lnTo>
                <a:lnTo>
                  <a:pt x="19085" y="867025"/>
                </a:lnTo>
                <a:lnTo>
                  <a:pt x="22559" y="868744"/>
                </a:lnTo>
                <a:lnTo>
                  <a:pt x="20804" y="860043"/>
                </a:lnTo>
                <a:lnTo>
                  <a:pt x="20804" y="839166"/>
                </a:lnTo>
                <a:lnTo>
                  <a:pt x="19121" y="833974"/>
                </a:lnTo>
                <a:lnTo>
                  <a:pt x="0" y="820045"/>
                </a:lnTo>
                <a:lnTo>
                  <a:pt x="0" y="816571"/>
                </a:lnTo>
                <a:lnTo>
                  <a:pt x="5192" y="807870"/>
                </a:lnTo>
                <a:lnTo>
                  <a:pt x="10420" y="802642"/>
                </a:lnTo>
                <a:lnTo>
                  <a:pt x="12139" y="799169"/>
                </a:lnTo>
                <a:lnTo>
                  <a:pt x="12139" y="783484"/>
                </a:lnTo>
                <a:lnTo>
                  <a:pt x="15648" y="778256"/>
                </a:lnTo>
                <a:lnTo>
                  <a:pt x="15648" y="774783"/>
                </a:lnTo>
                <a:lnTo>
                  <a:pt x="17402" y="771310"/>
                </a:lnTo>
                <a:lnTo>
                  <a:pt x="20876" y="769555"/>
                </a:lnTo>
                <a:lnTo>
                  <a:pt x="20876" y="766082"/>
                </a:lnTo>
                <a:lnTo>
                  <a:pt x="33086" y="726012"/>
                </a:lnTo>
                <a:lnTo>
                  <a:pt x="73156" y="694644"/>
                </a:lnTo>
                <a:lnTo>
                  <a:pt x="81857" y="692890"/>
                </a:lnTo>
                <a:lnTo>
                  <a:pt x="87121" y="691171"/>
                </a:lnTo>
                <a:lnTo>
                  <a:pt x="97577" y="682469"/>
                </a:lnTo>
                <a:lnTo>
                  <a:pt x="104560" y="678996"/>
                </a:lnTo>
                <a:lnTo>
                  <a:pt x="104560" y="677241"/>
                </a:lnTo>
                <a:lnTo>
                  <a:pt x="106278" y="677241"/>
                </a:lnTo>
                <a:lnTo>
                  <a:pt x="106278" y="675523"/>
                </a:lnTo>
                <a:lnTo>
                  <a:pt x="113225" y="675523"/>
                </a:lnTo>
                <a:lnTo>
                  <a:pt x="116699" y="670295"/>
                </a:lnTo>
                <a:lnTo>
                  <a:pt x="120172" y="663312"/>
                </a:lnTo>
                <a:lnTo>
                  <a:pt x="125400" y="658084"/>
                </a:lnTo>
                <a:lnTo>
                  <a:pt x="118417" y="652856"/>
                </a:lnTo>
                <a:lnTo>
                  <a:pt x="114944" y="645873"/>
                </a:lnTo>
                <a:lnTo>
                  <a:pt x="114944" y="640645"/>
                </a:lnTo>
                <a:lnTo>
                  <a:pt x="120172" y="640645"/>
                </a:lnTo>
                <a:lnTo>
                  <a:pt x="123681" y="633663"/>
                </a:lnTo>
                <a:lnTo>
                  <a:pt x="127155" y="637136"/>
                </a:lnTo>
                <a:lnTo>
                  <a:pt x="135856" y="612786"/>
                </a:lnTo>
                <a:lnTo>
                  <a:pt x="139330" y="605804"/>
                </a:lnTo>
                <a:lnTo>
                  <a:pt x="153223" y="593629"/>
                </a:lnTo>
                <a:lnTo>
                  <a:pt x="167153" y="570998"/>
                </a:lnTo>
                <a:lnTo>
                  <a:pt x="182801" y="562297"/>
                </a:lnTo>
                <a:lnTo>
                  <a:pt x="191502" y="548367"/>
                </a:lnTo>
                <a:lnTo>
                  <a:pt x="193221" y="546613"/>
                </a:lnTo>
                <a:lnTo>
                  <a:pt x="201922" y="543139"/>
                </a:lnTo>
                <a:lnTo>
                  <a:pt x="212378" y="537911"/>
                </a:lnTo>
                <a:lnTo>
                  <a:pt x="221080" y="529210"/>
                </a:lnTo>
                <a:lnTo>
                  <a:pt x="222834" y="518790"/>
                </a:lnTo>
                <a:lnTo>
                  <a:pt x="217606" y="510088"/>
                </a:lnTo>
                <a:lnTo>
                  <a:pt x="207186" y="503106"/>
                </a:lnTo>
                <a:lnTo>
                  <a:pt x="184555" y="492650"/>
                </a:lnTo>
                <a:lnTo>
                  <a:pt x="151433" y="463108"/>
                </a:lnTo>
                <a:lnTo>
                  <a:pt x="130557" y="450933"/>
                </a:lnTo>
                <a:lnTo>
                  <a:pt x="121855" y="435285"/>
                </a:lnTo>
                <a:lnTo>
                  <a:pt x="116663" y="428302"/>
                </a:lnTo>
                <a:lnTo>
                  <a:pt x="104452" y="437004"/>
                </a:lnTo>
                <a:lnTo>
                  <a:pt x="95751" y="433530"/>
                </a:lnTo>
                <a:lnTo>
                  <a:pt x="83576" y="417882"/>
                </a:lnTo>
                <a:lnTo>
                  <a:pt x="73120" y="384795"/>
                </a:lnTo>
                <a:lnTo>
                  <a:pt x="64419" y="374375"/>
                </a:lnTo>
                <a:lnTo>
                  <a:pt x="47016" y="372620"/>
                </a:lnTo>
                <a:lnTo>
                  <a:pt x="38314" y="377848"/>
                </a:lnTo>
                <a:lnTo>
                  <a:pt x="33086" y="376094"/>
                </a:lnTo>
                <a:lnTo>
                  <a:pt x="27858" y="365674"/>
                </a:lnTo>
                <a:lnTo>
                  <a:pt x="26140" y="360446"/>
                </a:lnTo>
                <a:lnTo>
                  <a:pt x="24313" y="356901"/>
                </a:lnTo>
                <a:lnTo>
                  <a:pt x="24313" y="351708"/>
                </a:lnTo>
                <a:lnTo>
                  <a:pt x="20840" y="337779"/>
                </a:lnTo>
                <a:lnTo>
                  <a:pt x="19121" y="334270"/>
                </a:lnTo>
                <a:lnTo>
                  <a:pt x="19121" y="330796"/>
                </a:lnTo>
                <a:lnTo>
                  <a:pt x="15612" y="320340"/>
                </a:lnTo>
                <a:lnTo>
                  <a:pt x="15612" y="315112"/>
                </a:lnTo>
                <a:lnTo>
                  <a:pt x="17367" y="301183"/>
                </a:lnTo>
                <a:lnTo>
                  <a:pt x="15612" y="301183"/>
                </a:lnTo>
                <a:lnTo>
                  <a:pt x="12139" y="294236"/>
                </a:lnTo>
                <a:lnTo>
                  <a:pt x="15612" y="290763"/>
                </a:lnTo>
                <a:lnTo>
                  <a:pt x="17367" y="287289"/>
                </a:lnTo>
                <a:lnTo>
                  <a:pt x="19121" y="278588"/>
                </a:lnTo>
                <a:lnTo>
                  <a:pt x="26104" y="280307"/>
                </a:lnTo>
                <a:lnTo>
                  <a:pt x="31296" y="278588"/>
                </a:lnTo>
                <a:lnTo>
                  <a:pt x="36524" y="273360"/>
                </a:lnTo>
                <a:lnTo>
                  <a:pt x="36524" y="254202"/>
                </a:lnTo>
                <a:lnTo>
                  <a:pt x="43471" y="243746"/>
                </a:lnTo>
                <a:lnTo>
                  <a:pt x="45225" y="236764"/>
                </a:lnTo>
                <a:lnTo>
                  <a:pt x="41716" y="228062"/>
                </a:lnTo>
                <a:lnTo>
                  <a:pt x="34769" y="221116"/>
                </a:lnTo>
                <a:lnTo>
                  <a:pt x="29541" y="217642"/>
                </a:lnTo>
                <a:lnTo>
                  <a:pt x="26068" y="214133"/>
                </a:lnTo>
                <a:lnTo>
                  <a:pt x="24313" y="210660"/>
                </a:lnTo>
                <a:lnTo>
                  <a:pt x="17367" y="210660"/>
                </a:lnTo>
                <a:lnTo>
                  <a:pt x="17367" y="207186"/>
                </a:lnTo>
                <a:lnTo>
                  <a:pt x="12139" y="200239"/>
                </a:lnTo>
                <a:lnTo>
                  <a:pt x="6911" y="195011"/>
                </a:lnTo>
                <a:lnTo>
                  <a:pt x="8665" y="186310"/>
                </a:lnTo>
                <a:lnTo>
                  <a:pt x="20840" y="170626"/>
                </a:lnTo>
                <a:lnTo>
                  <a:pt x="26068" y="168871"/>
                </a:lnTo>
                <a:lnTo>
                  <a:pt x="33015" y="163643"/>
                </a:lnTo>
                <a:lnTo>
                  <a:pt x="38243" y="158415"/>
                </a:lnTo>
                <a:lnTo>
                  <a:pt x="46944" y="137503"/>
                </a:lnTo>
                <a:lnTo>
                  <a:pt x="48699" y="137503"/>
                </a:lnTo>
                <a:lnTo>
                  <a:pt x="48699" y="135820"/>
                </a:lnTo>
                <a:lnTo>
                  <a:pt x="46980" y="130592"/>
                </a:lnTo>
                <a:lnTo>
                  <a:pt x="48699" y="128838"/>
                </a:lnTo>
                <a:lnTo>
                  <a:pt x="50418" y="125364"/>
                </a:lnTo>
                <a:lnTo>
                  <a:pt x="59119" y="116663"/>
                </a:lnTo>
                <a:lnTo>
                  <a:pt x="71294" y="88804"/>
                </a:lnTo>
                <a:lnTo>
                  <a:pt x="74803" y="67892"/>
                </a:lnTo>
                <a:lnTo>
                  <a:pt x="74803" y="47016"/>
                </a:lnTo>
                <a:lnTo>
                  <a:pt x="88732" y="26104"/>
                </a:lnTo>
                <a:lnTo>
                  <a:pt x="88732" y="24385"/>
                </a:lnTo>
                <a:lnTo>
                  <a:pt x="90451" y="19157"/>
                </a:lnTo>
                <a:lnTo>
                  <a:pt x="90451" y="17402"/>
                </a:lnTo>
                <a:lnTo>
                  <a:pt x="92206" y="15648"/>
                </a:lnTo>
                <a:lnTo>
                  <a:pt x="95715" y="15648"/>
                </a:lnTo>
                <a:lnTo>
                  <a:pt x="99188" y="10420"/>
                </a:lnTo>
                <a:lnTo>
                  <a:pt x="109644" y="5228"/>
                </a:lnTo>
                <a:lnTo>
                  <a:pt x="114872" y="0"/>
                </a:lnTo>
                <a:lnTo>
                  <a:pt x="261185" y="48770"/>
                </a:lnTo>
                <a:lnTo>
                  <a:pt x="372549" y="85295"/>
                </a:lnTo>
                <a:lnTo>
                  <a:pt x="409109" y="97470"/>
                </a:lnTo>
                <a:lnTo>
                  <a:pt x="410828" y="106171"/>
                </a:lnTo>
                <a:lnTo>
                  <a:pt x="412582" y="125328"/>
                </a:lnTo>
                <a:lnTo>
                  <a:pt x="407390" y="158415"/>
                </a:lnTo>
                <a:lnTo>
                  <a:pt x="398689" y="184520"/>
                </a:lnTo>
                <a:lnTo>
                  <a:pt x="398689" y="196694"/>
                </a:lnTo>
                <a:lnTo>
                  <a:pt x="396934" y="205396"/>
                </a:lnTo>
                <a:lnTo>
                  <a:pt x="398689" y="210624"/>
                </a:lnTo>
                <a:lnTo>
                  <a:pt x="398689" y="222799"/>
                </a:lnTo>
                <a:lnTo>
                  <a:pt x="391706" y="231500"/>
                </a:lnTo>
                <a:lnTo>
                  <a:pt x="379496" y="252448"/>
                </a:lnTo>
                <a:lnTo>
                  <a:pt x="370794" y="255957"/>
                </a:lnTo>
                <a:lnTo>
                  <a:pt x="372549" y="236800"/>
                </a:lnTo>
                <a:lnTo>
                  <a:pt x="370794" y="231572"/>
                </a:lnTo>
                <a:lnTo>
                  <a:pt x="363847" y="238554"/>
                </a:lnTo>
                <a:lnTo>
                  <a:pt x="362093" y="242028"/>
                </a:lnTo>
                <a:lnTo>
                  <a:pt x="362093" y="250729"/>
                </a:lnTo>
                <a:lnTo>
                  <a:pt x="358619" y="257676"/>
                </a:lnTo>
                <a:lnTo>
                  <a:pt x="353391" y="262904"/>
                </a:lnTo>
                <a:lnTo>
                  <a:pt x="351637" y="266377"/>
                </a:lnTo>
                <a:lnTo>
                  <a:pt x="349882" y="275079"/>
                </a:lnTo>
                <a:lnTo>
                  <a:pt x="349882" y="292481"/>
                </a:lnTo>
                <a:lnTo>
                  <a:pt x="348128" y="301183"/>
                </a:lnTo>
                <a:lnTo>
                  <a:pt x="346373" y="304656"/>
                </a:lnTo>
                <a:lnTo>
                  <a:pt x="341145" y="311603"/>
                </a:lnTo>
                <a:lnTo>
                  <a:pt x="339462" y="315112"/>
                </a:lnTo>
                <a:lnTo>
                  <a:pt x="341217" y="316867"/>
                </a:lnTo>
                <a:lnTo>
                  <a:pt x="342971" y="330796"/>
                </a:lnTo>
                <a:lnTo>
                  <a:pt x="346445" y="332551"/>
                </a:lnTo>
                <a:lnTo>
                  <a:pt x="342935" y="341252"/>
                </a:lnTo>
                <a:lnTo>
                  <a:pt x="344690" y="349954"/>
                </a:lnTo>
                <a:lnTo>
                  <a:pt x="348163" y="355182"/>
                </a:lnTo>
                <a:lnTo>
                  <a:pt x="360338" y="355182"/>
                </a:lnTo>
                <a:lnTo>
                  <a:pt x="367321" y="358655"/>
                </a:lnTo>
                <a:lnTo>
                  <a:pt x="370794" y="358655"/>
                </a:lnTo>
                <a:lnTo>
                  <a:pt x="386478" y="351708"/>
                </a:lnTo>
                <a:lnTo>
                  <a:pt x="395180" y="351708"/>
                </a:lnTo>
                <a:lnTo>
                  <a:pt x="426512" y="355182"/>
                </a:lnTo>
                <a:lnTo>
                  <a:pt x="442196" y="360410"/>
                </a:lnTo>
                <a:lnTo>
                  <a:pt x="447424" y="356936"/>
                </a:lnTo>
                <a:lnTo>
                  <a:pt x="442196" y="351708"/>
                </a:lnTo>
                <a:lnTo>
                  <a:pt x="435249" y="343007"/>
                </a:lnTo>
                <a:lnTo>
                  <a:pt x="431740" y="334305"/>
                </a:lnTo>
                <a:lnTo>
                  <a:pt x="435249" y="330832"/>
                </a:lnTo>
                <a:lnTo>
                  <a:pt x="442196" y="336060"/>
                </a:lnTo>
                <a:lnTo>
                  <a:pt x="447424" y="346480"/>
                </a:lnTo>
                <a:lnTo>
                  <a:pt x="464862" y="403953"/>
                </a:lnTo>
                <a:lnTo>
                  <a:pt x="464862" y="414409"/>
                </a:lnTo>
                <a:lnTo>
                  <a:pt x="461353" y="424829"/>
                </a:lnTo>
                <a:lnTo>
                  <a:pt x="459634" y="435285"/>
                </a:lnTo>
                <a:lnTo>
                  <a:pt x="463108" y="447460"/>
                </a:lnTo>
                <a:lnTo>
                  <a:pt x="459634" y="485739"/>
                </a:lnTo>
                <a:lnTo>
                  <a:pt x="456161" y="497949"/>
                </a:lnTo>
                <a:lnTo>
                  <a:pt x="463108" y="501423"/>
                </a:lnTo>
                <a:lnTo>
                  <a:pt x="468336" y="508405"/>
                </a:lnTo>
                <a:lnTo>
                  <a:pt x="470055" y="518861"/>
                </a:lnTo>
                <a:lnTo>
                  <a:pt x="468336" y="536264"/>
                </a:lnTo>
                <a:lnTo>
                  <a:pt x="470055" y="557176"/>
                </a:lnTo>
                <a:lnTo>
                  <a:pt x="470055" y="564123"/>
                </a:lnTo>
                <a:lnTo>
                  <a:pt x="471809" y="565878"/>
                </a:lnTo>
                <a:lnTo>
                  <a:pt x="471809" y="581526"/>
                </a:lnTo>
                <a:lnTo>
                  <a:pt x="477037" y="628542"/>
                </a:lnTo>
                <a:lnTo>
                  <a:pt x="473528" y="638998"/>
                </a:lnTo>
                <a:lnTo>
                  <a:pt x="463108" y="565878"/>
                </a:lnTo>
                <a:lnTo>
                  <a:pt x="464862" y="550194"/>
                </a:lnTo>
                <a:lnTo>
                  <a:pt x="466581" y="541492"/>
                </a:lnTo>
                <a:lnTo>
                  <a:pt x="464862" y="532791"/>
                </a:lnTo>
                <a:lnTo>
                  <a:pt x="461353" y="522335"/>
                </a:lnTo>
                <a:lnTo>
                  <a:pt x="457880" y="515352"/>
                </a:lnTo>
                <a:lnTo>
                  <a:pt x="454406" y="511879"/>
                </a:lnTo>
                <a:lnTo>
                  <a:pt x="449178" y="518861"/>
                </a:lnTo>
                <a:lnTo>
                  <a:pt x="449178" y="522335"/>
                </a:lnTo>
                <a:lnTo>
                  <a:pt x="456161" y="520580"/>
                </a:lnTo>
                <a:lnTo>
                  <a:pt x="457880" y="524054"/>
                </a:lnTo>
                <a:lnTo>
                  <a:pt x="456161" y="531036"/>
                </a:lnTo>
                <a:lnTo>
                  <a:pt x="452652" y="536264"/>
                </a:lnTo>
                <a:lnTo>
                  <a:pt x="449178" y="539738"/>
                </a:lnTo>
                <a:lnTo>
                  <a:pt x="443950" y="541456"/>
                </a:lnTo>
                <a:lnTo>
                  <a:pt x="440477" y="544930"/>
                </a:lnTo>
                <a:lnTo>
                  <a:pt x="440477" y="551912"/>
                </a:lnTo>
                <a:lnTo>
                  <a:pt x="445741" y="548439"/>
                </a:lnTo>
                <a:lnTo>
                  <a:pt x="449214" y="555386"/>
                </a:lnTo>
                <a:lnTo>
                  <a:pt x="447495" y="565842"/>
                </a:lnTo>
                <a:lnTo>
                  <a:pt x="442267" y="572789"/>
                </a:lnTo>
                <a:lnTo>
                  <a:pt x="454442" y="574543"/>
                </a:lnTo>
                <a:lnTo>
                  <a:pt x="457916" y="576298"/>
                </a:lnTo>
                <a:lnTo>
                  <a:pt x="452688" y="584999"/>
                </a:lnTo>
                <a:lnTo>
                  <a:pt x="450969" y="591982"/>
                </a:lnTo>
                <a:lnTo>
                  <a:pt x="450969" y="598929"/>
                </a:lnTo>
                <a:lnTo>
                  <a:pt x="452688" y="609385"/>
                </a:lnTo>
                <a:lnTo>
                  <a:pt x="449214" y="619841"/>
                </a:lnTo>
                <a:lnTo>
                  <a:pt x="447495" y="628542"/>
                </a:lnTo>
                <a:lnTo>
                  <a:pt x="445777" y="644226"/>
                </a:lnTo>
                <a:lnTo>
                  <a:pt x="445777" y="658155"/>
                </a:lnTo>
                <a:lnTo>
                  <a:pt x="452723" y="661629"/>
                </a:lnTo>
                <a:lnTo>
                  <a:pt x="457987" y="663348"/>
                </a:lnTo>
                <a:lnTo>
                  <a:pt x="457987" y="670330"/>
                </a:lnTo>
                <a:lnTo>
                  <a:pt x="452723" y="680786"/>
                </a:lnTo>
                <a:lnTo>
                  <a:pt x="450897" y="694680"/>
                </a:lnTo>
                <a:lnTo>
                  <a:pt x="447424" y="701663"/>
                </a:lnTo>
                <a:lnTo>
                  <a:pt x="440441" y="706855"/>
                </a:lnTo>
                <a:lnTo>
                  <a:pt x="436968" y="717311"/>
                </a:lnTo>
                <a:lnTo>
                  <a:pt x="429985" y="727767"/>
                </a:lnTo>
                <a:lnTo>
                  <a:pt x="426512" y="729486"/>
                </a:lnTo>
                <a:lnTo>
                  <a:pt x="423038" y="734714"/>
                </a:lnTo>
                <a:lnTo>
                  <a:pt x="419565" y="748643"/>
                </a:lnTo>
                <a:lnTo>
                  <a:pt x="424757" y="757344"/>
                </a:lnTo>
                <a:lnTo>
                  <a:pt x="431740" y="764291"/>
                </a:lnTo>
                <a:lnTo>
                  <a:pt x="431740" y="771274"/>
                </a:lnTo>
                <a:lnTo>
                  <a:pt x="426512" y="772993"/>
                </a:lnTo>
                <a:lnTo>
                  <a:pt x="421284" y="762572"/>
                </a:lnTo>
                <a:lnTo>
                  <a:pt x="405636" y="757344"/>
                </a:lnTo>
                <a:lnTo>
                  <a:pt x="402126" y="760818"/>
                </a:lnTo>
                <a:lnTo>
                  <a:pt x="396934" y="762572"/>
                </a:lnTo>
                <a:lnTo>
                  <a:pt x="393425" y="760818"/>
                </a:lnTo>
                <a:lnTo>
                  <a:pt x="389952" y="757344"/>
                </a:lnTo>
                <a:lnTo>
                  <a:pt x="393425" y="774747"/>
                </a:lnTo>
                <a:lnTo>
                  <a:pt x="396934" y="781694"/>
                </a:lnTo>
                <a:lnTo>
                  <a:pt x="402126" y="783449"/>
                </a:lnTo>
                <a:lnTo>
                  <a:pt x="405636" y="786922"/>
                </a:lnTo>
                <a:lnTo>
                  <a:pt x="405636" y="793869"/>
                </a:lnTo>
                <a:lnTo>
                  <a:pt x="403881" y="804325"/>
                </a:lnTo>
                <a:lnTo>
                  <a:pt x="398653" y="804325"/>
                </a:lnTo>
                <a:lnTo>
                  <a:pt x="395144" y="802570"/>
                </a:lnTo>
                <a:lnTo>
                  <a:pt x="391670" y="804325"/>
                </a:lnTo>
                <a:lnTo>
                  <a:pt x="386478" y="809553"/>
                </a:lnTo>
                <a:lnTo>
                  <a:pt x="384724" y="813026"/>
                </a:lnTo>
                <a:lnTo>
                  <a:pt x="384724" y="818254"/>
                </a:lnTo>
                <a:lnTo>
                  <a:pt x="383005" y="825201"/>
                </a:lnTo>
                <a:lnTo>
                  <a:pt x="384724" y="830429"/>
                </a:lnTo>
                <a:lnTo>
                  <a:pt x="389952" y="826956"/>
                </a:lnTo>
                <a:lnTo>
                  <a:pt x="396934" y="830429"/>
                </a:lnTo>
                <a:lnTo>
                  <a:pt x="402126" y="837376"/>
                </a:lnTo>
                <a:lnTo>
                  <a:pt x="407354" y="846077"/>
                </a:lnTo>
                <a:lnTo>
                  <a:pt x="398653" y="851305"/>
                </a:lnTo>
                <a:lnTo>
                  <a:pt x="381250" y="868708"/>
                </a:lnTo>
                <a:lnTo>
                  <a:pt x="372549" y="873936"/>
                </a:lnTo>
                <a:lnTo>
                  <a:pt x="376022" y="858360"/>
                </a:lnTo>
                <a:lnTo>
                  <a:pt x="382969" y="847904"/>
                </a:lnTo>
                <a:lnTo>
                  <a:pt x="372549" y="842676"/>
                </a:lnTo>
                <a:lnTo>
                  <a:pt x="362093" y="868780"/>
                </a:lnTo>
                <a:lnTo>
                  <a:pt x="365566" y="874008"/>
                </a:lnTo>
                <a:lnTo>
                  <a:pt x="365566" y="875762"/>
                </a:lnTo>
                <a:lnTo>
                  <a:pt x="344690" y="880990"/>
                </a:lnTo>
                <a:lnTo>
                  <a:pt x="335989" y="884464"/>
                </a:lnTo>
                <a:lnTo>
                  <a:pt x="330761" y="893165"/>
                </a:lnTo>
                <a:lnTo>
                  <a:pt x="342971" y="893165"/>
                </a:lnTo>
                <a:lnTo>
                  <a:pt x="346445" y="894920"/>
                </a:lnTo>
                <a:lnTo>
                  <a:pt x="351673" y="894920"/>
                </a:lnTo>
                <a:lnTo>
                  <a:pt x="369075" y="884464"/>
                </a:lnTo>
                <a:lnTo>
                  <a:pt x="369075" y="887937"/>
                </a:lnTo>
                <a:lnTo>
                  <a:pt x="360374" y="896639"/>
                </a:lnTo>
                <a:lnTo>
                  <a:pt x="351673" y="919269"/>
                </a:lnTo>
                <a:lnTo>
                  <a:pt x="344726" y="924497"/>
                </a:lnTo>
                <a:lnTo>
                  <a:pt x="334270" y="968040"/>
                </a:lnTo>
                <a:lnTo>
                  <a:pt x="329042" y="966286"/>
                </a:lnTo>
                <a:lnTo>
                  <a:pt x="325568" y="966286"/>
                </a:lnTo>
                <a:lnTo>
                  <a:pt x="320340" y="974987"/>
                </a:lnTo>
                <a:lnTo>
                  <a:pt x="322059" y="973233"/>
                </a:lnTo>
                <a:lnTo>
                  <a:pt x="322059" y="974987"/>
                </a:lnTo>
                <a:lnTo>
                  <a:pt x="323849" y="974987"/>
                </a:lnTo>
                <a:lnTo>
                  <a:pt x="323849" y="976706"/>
                </a:lnTo>
                <a:lnTo>
                  <a:pt x="327323" y="973233"/>
                </a:lnTo>
                <a:lnTo>
                  <a:pt x="330796" y="973233"/>
                </a:lnTo>
                <a:lnTo>
                  <a:pt x="332551" y="974987"/>
                </a:lnTo>
                <a:lnTo>
                  <a:pt x="334306" y="980215"/>
                </a:lnTo>
                <a:lnTo>
                  <a:pt x="327323" y="994145"/>
                </a:lnTo>
                <a:lnTo>
                  <a:pt x="325568" y="1002846"/>
                </a:lnTo>
                <a:lnTo>
                  <a:pt x="320340" y="1008038"/>
                </a:lnTo>
                <a:lnTo>
                  <a:pt x="313358" y="1011512"/>
                </a:lnTo>
                <a:lnTo>
                  <a:pt x="313358" y="1014985"/>
                </a:lnTo>
                <a:lnTo>
                  <a:pt x="292446" y="1060282"/>
                </a:lnTo>
                <a:lnTo>
                  <a:pt x="275043" y="1072493"/>
                </a:lnTo>
                <a:lnTo>
                  <a:pt x="271534" y="1074248"/>
                </a:lnTo>
                <a:close/>
              </a:path>
            </a:pathLst>
          </a:custGeom>
          <a:solidFill>
            <a:srgbClr val="82BE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9">
            <a:extLst>
              <a:ext uri="{FF2B5EF4-FFF2-40B4-BE49-F238E27FC236}">
                <a16:creationId xmlns:a16="http://schemas.microsoft.com/office/drawing/2014/main" id="{235EBF23-E33E-C4DB-8F42-23B3AF1B4091}"/>
              </a:ext>
            </a:extLst>
          </p:cNvPr>
          <p:cNvSpPr txBox="1"/>
          <p:nvPr/>
        </p:nvSpPr>
        <p:spPr>
          <a:xfrm>
            <a:off x="11434877" y="6185586"/>
            <a:ext cx="142663" cy="240453"/>
          </a:xfrm>
          <a:prstGeom prst="rect">
            <a:avLst/>
          </a:prstGeom>
        </p:spPr>
        <p:txBody>
          <a:bodyPr vert="horz" wrap="square" lIns="0" tIns="8467" rIns="0" bIns="0" rtlCol="0" anchor="t">
            <a:spAutoFit/>
          </a:bodyPr>
          <a:lstStyle/>
          <a:p>
            <a:pPr marL="8255">
              <a:lnSpc>
                <a:spcPct val="100000"/>
              </a:lnSpc>
              <a:spcBef>
                <a:spcPts val="67"/>
              </a:spcBef>
            </a:pPr>
            <a:r>
              <a:rPr lang="en-US" sz="1450" b="1" spc="13">
                <a:solidFill>
                  <a:srgbClr val="1B4454"/>
                </a:solidFill>
                <a:latin typeface="Tahoma"/>
                <a:ea typeface="Tahoma"/>
                <a:cs typeface="Tahoma"/>
              </a:rPr>
              <a:t>4</a:t>
            </a:r>
          </a:p>
        </p:txBody>
      </p:sp>
      <p:sp>
        <p:nvSpPr>
          <p:cNvPr id="27" name="object 2">
            <a:extLst>
              <a:ext uri="{FF2B5EF4-FFF2-40B4-BE49-F238E27FC236}">
                <a16:creationId xmlns:a16="http://schemas.microsoft.com/office/drawing/2014/main" id="{A3618116-2B6F-4791-1848-DA7488D57D5B}"/>
              </a:ext>
            </a:extLst>
          </p:cNvPr>
          <p:cNvSpPr/>
          <p:nvPr/>
        </p:nvSpPr>
        <p:spPr>
          <a:xfrm>
            <a:off x="1778000" y="202989"/>
            <a:ext cx="0" cy="588433"/>
          </a:xfrm>
          <a:custGeom>
            <a:avLst/>
            <a:gdLst/>
            <a:ahLst/>
            <a:cxnLst/>
            <a:rect l="l" t="t" r="r" b="b"/>
            <a:pathLst>
              <a:path h="882650">
                <a:moveTo>
                  <a:pt x="0" y="882649"/>
                </a:moveTo>
                <a:lnTo>
                  <a:pt x="0" y="0"/>
                </a:lnTo>
              </a:path>
            </a:pathLst>
          </a:custGeom>
          <a:ln w="476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 descr="New Jersey Green Bank">
            <a:extLst>
              <a:ext uri="{FF2B5EF4-FFF2-40B4-BE49-F238E27FC236}">
                <a16:creationId xmlns:a16="http://schemas.microsoft.com/office/drawing/2014/main" id="{70CE66F9-7E2F-4938-EEA4-60923F070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520" y="961150"/>
            <a:ext cx="3473867" cy="130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ew Jersey Clean Energy Loans: NJ CELs - NJEDA">
            <a:extLst>
              <a:ext uri="{FF2B5EF4-FFF2-40B4-BE49-F238E27FC236}">
                <a16:creationId xmlns:a16="http://schemas.microsoft.com/office/drawing/2014/main" id="{724DA102-12D7-4984-A793-3CA0C3282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214" y="1122743"/>
            <a:ext cx="3229050" cy="96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118646-F353-214F-A874-A989DB9EF9F6}"/>
              </a:ext>
            </a:extLst>
          </p:cNvPr>
          <p:cNvSpPr txBox="1"/>
          <p:nvPr/>
        </p:nvSpPr>
        <p:spPr>
          <a:xfrm>
            <a:off x="991542" y="2418575"/>
            <a:ext cx="5407504" cy="39703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82BE40"/>
              </a:buClr>
              <a:buFont typeface="Tahoma" panose="020B0604030504040204" pitchFamily="34" charset="0"/>
              <a:buChar char="•"/>
            </a:pPr>
            <a:r>
              <a:rPr lang="en-US" sz="2100" spc="47">
                <a:solidFill>
                  <a:srgbClr val="094E6F"/>
                </a:solidFill>
                <a:latin typeface="Tahoma"/>
                <a:ea typeface="Tahoma"/>
                <a:cs typeface="Tahoma"/>
              </a:rPr>
              <a:t>Working capital or project finance loans ($250K–$10M) for NJ‑based clean‑energy companies or projects.</a:t>
            </a:r>
          </a:p>
          <a:p>
            <a:pPr marL="342900" indent="-342900">
              <a:buClr>
                <a:srgbClr val="82BE40"/>
              </a:buClr>
              <a:buFont typeface="Tahoma" panose="020B0604030504040204" pitchFamily="34" charset="0"/>
              <a:buChar char="•"/>
            </a:pPr>
            <a:endParaRPr lang="en-US" sz="2100" spc="47">
              <a:solidFill>
                <a:srgbClr val="094E6F"/>
              </a:solidFill>
              <a:latin typeface="Tahoma"/>
              <a:ea typeface="Tahoma"/>
              <a:cs typeface="Tahoma"/>
            </a:endParaRPr>
          </a:p>
          <a:p>
            <a:pPr marL="342900" indent="-342900">
              <a:buClr>
                <a:srgbClr val="82BE40"/>
              </a:buClr>
              <a:buFont typeface="Tahoma" panose="020B0604030504040204" pitchFamily="34" charset="0"/>
              <a:buChar char="•"/>
            </a:pPr>
            <a:r>
              <a:rPr lang="en-US" sz="2100" spc="47">
                <a:solidFill>
                  <a:srgbClr val="094E6F"/>
                </a:solidFill>
                <a:latin typeface="Tahoma"/>
                <a:ea typeface="Tahoma"/>
                <a:cs typeface="Tahoma"/>
              </a:rPr>
              <a:t>Nuclear energy is included as one of the eligible clean‑energy technologies. Eligible financing can support SMR-related technologies.</a:t>
            </a:r>
            <a:br>
              <a:rPr lang="en-US" sz="2100" spc="47">
                <a:solidFill>
                  <a:srgbClr val="094E6F"/>
                </a:solidFill>
                <a:latin typeface="Tahoma"/>
                <a:ea typeface="Tahoma"/>
                <a:cs typeface="Tahoma"/>
              </a:rPr>
            </a:br>
            <a:endParaRPr lang="en-US" sz="2100" spc="47">
              <a:solidFill>
                <a:srgbClr val="094E6F"/>
              </a:solidFill>
              <a:latin typeface="Tahoma"/>
              <a:ea typeface="Tahoma"/>
              <a:cs typeface="Tahoma"/>
            </a:endParaRPr>
          </a:p>
          <a:p>
            <a:pPr marL="342900" indent="-342900">
              <a:buClr>
                <a:srgbClr val="82BE40"/>
              </a:buClr>
              <a:buFont typeface="Tahoma" panose="020B0604030504040204" pitchFamily="34" charset="0"/>
              <a:buChar char="•"/>
            </a:pPr>
            <a:r>
              <a:rPr lang="en-US" sz="2100" spc="47">
                <a:solidFill>
                  <a:srgbClr val="094E6F"/>
                </a:solidFill>
                <a:latin typeface="Tahoma"/>
                <a:ea typeface="Tahoma"/>
                <a:cs typeface="Tahoma"/>
              </a:rPr>
              <a:t>Support for advanced‑technology manufacturers and supply‑chain firms.</a:t>
            </a:r>
          </a:p>
          <a:p>
            <a:endParaRPr lang="en-US" sz="2100" spc="47">
              <a:solidFill>
                <a:srgbClr val="094E6F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9D3A53-7412-6B6E-FBB5-48FE7CCD7C64}"/>
              </a:ext>
            </a:extLst>
          </p:cNvPr>
          <p:cNvSpPr txBox="1"/>
          <p:nvPr/>
        </p:nvSpPr>
        <p:spPr>
          <a:xfrm>
            <a:off x="6647151" y="2418575"/>
            <a:ext cx="4750368" cy="300082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82BE40"/>
              </a:buClr>
              <a:buFont typeface="Arial" panose="020B0604020202020204" pitchFamily="34" charset="0"/>
              <a:buChar char="•"/>
            </a:pPr>
            <a:r>
              <a:rPr lang="en-US" sz="2100" spc="47">
                <a:solidFill>
                  <a:srgbClr val="094E6F"/>
                </a:solidFill>
                <a:latin typeface="Tahoma"/>
                <a:ea typeface="Tahoma"/>
                <a:cs typeface="Tahoma"/>
              </a:rPr>
              <a:t>Provides debt financing to attract private capital.</a:t>
            </a:r>
          </a:p>
          <a:p>
            <a:pPr marL="342900" indent="-342900">
              <a:buClr>
                <a:srgbClr val="82BE40"/>
              </a:buClr>
              <a:buFont typeface="Arial" panose="020B0604020202020204" pitchFamily="34" charset="0"/>
              <a:buChar char="•"/>
            </a:pPr>
            <a:endParaRPr lang="en-US" sz="2100" spc="47">
              <a:solidFill>
                <a:srgbClr val="094E6F"/>
              </a:solidFill>
              <a:latin typeface="Tahoma"/>
              <a:ea typeface="Tahoma"/>
              <a:cs typeface="Tahoma"/>
            </a:endParaRPr>
          </a:p>
          <a:p>
            <a:pPr marL="342900" indent="-342900">
              <a:buClr>
                <a:srgbClr val="82BE40"/>
              </a:buClr>
              <a:buFont typeface="Arial" panose="020B0604020202020204" pitchFamily="34" charset="0"/>
              <a:buChar char="•"/>
            </a:pPr>
            <a:r>
              <a:rPr lang="en-US" sz="2100" spc="47">
                <a:solidFill>
                  <a:srgbClr val="094E6F"/>
                </a:solidFill>
                <a:latin typeface="Tahoma"/>
                <a:ea typeface="Tahoma"/>
                <a:cs typeface="Tahoma"/>
              </a:rPr>
              <a:t>De-risks grid and site-readiness investments.</a:t>
            </a:r>
          </a:p>
          <a:p>
            <a:pPr marL="342900" indent="-342900">
              <a:buClr>
                <a:srgbClr val="82BE40"/>
              </a:buClr>
              <a:buFont typeface="Arial" panose="020B0604020202020204" pitchFamily="34" charset="0"/>
              <a:buChar char="•"/>
            </a:pPr>
            <a:endParaRPr lang="en-US" sz="2100" spc="47">
              <a:solidFill>
                <a:srgbClr val="094E6F"/>
              </a:solidFill>
              <a:latin typeface="Tahoma"/>
              <a:ea typeface="Tahoma"/>
              <a:cs typeface="Tahoma"/>
            </a:endParaRPr>
          </a:p>
          <a:p>
            <a:pPr marL="342900" indent="-342900">
              <a:buClr>
                <a:srgbClr val="82BE40"/>
              </a:buClr>
              <a:buFont typeface="Arial" panose="020B0604020202020204" pitchFamily="34" charset="0"/>
              <a:buChar char="•"/>
            </a:pPr>
            <a:r>
              <a:rPr lang="en-US" sz="2100" spc="47">
                <a:solidFill>
                  <a:srgbClr val="094E6F"/>
                </a:solidFill>
                <a:latin typeface="Tahoma"/>
                <a:ea typeface="Tahoma"/>
                <a:cs typeface="Tahoma"/>
              </a:rPr>
              <a:t>Opens nuclear-adjacent projects to institutional investors.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spc="47">
              <a:solidFill>
                <a:srgbClr val="094E6F"/>
              </a:solidFill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48200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55560-AFF4-6C85-7D48-532EAD372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396263D0-830A-0CD7-A2AD-D86E38CCA54B}"/>
              </a:ext>
            </a:extLst>
          </p:cNvPr>
          <p:cNvSpPr/>
          <p:nvPr/>
        </p:nvSpPr>
        <p:spPr>
          <a:xfrm>
            <a:off x="387350" y="358775"/>
            <a:ext cx="1168864" cy="388413"/>
          </a:xfrm>
          <a:custGeom>
            <a:avLst/>
            <a:gdLst/>
            <a:ahLst/>
            <a:cxnLst/>
            <a:rect l="l" t="t" r="r" b="b"/>
            <a:pathLst>
              <a:path w="1753296" h="582619">
                <a:moveTo>
                  <a:pt x="0" y="0"/>
                </a:moveTo>
                <a:lnTo>
                  <a:pt x="1753296" y="0"/>
                </a:lnTo>
                <a:lnTo>
                  <a:pt x="1753296" y="582619"/>
                </a:lnTo>
                <a:lnTo>
                  <a:pt x="0" y="5826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2BFFEC01-CA52-BF49-DAE6-073F109B5DC3}"/>
              </a:ext>
            </a:extLst>
          </p:cNvPr>
          <p:cNvSpPr txBox="1"/>
          <p:nvPr/>
        </p:nvSpPr>
        <p:spPr>
          <a:xfrm>
            <a:off x="1967832" y="358183"/>
            <a:ext cx="10080631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47"/>
              </a:lnSpc>
            </a:pPr>
            <a:r>
              <a:rPr lang="en-US" sz="3050" b="1">
                <a:solidFill>
                  <a:srgbClr val="0A4F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ahoma"/>
                <a:cs typeface="Tahoma"/>
                <a:sym typeface="Roboto Condensed Bold"/>
              </a:rPr>
              <a:t>Grid Strengthening Programming</a:t>
            </a:r>
            <a:endParaRPr lang="en-US"/>
          </a:p>
        </p:txBody>
      </p:sp>
      <p:sp>
        <p:nvSpPr>
          <p:cNvPr id="16" name="object 38">
            <a:extLst>
              <a:ext uri="{FF2B5EF4-FFF2-40B4-BE49-F238E27FC236}">
                <a16:creationId xmlns:a16="http://schemas.microsoft.com/office/drawing/2014/main" id="{D918044C-86F9-9897-FC8C-28468E1E1C88}"/>
              </a:ext>
            </a:extLst>
          </p:cNvPr>
          <p:cNvSpPr/>
          <p:nvPr/>
        </p:nvSpPr>
        <p:spPr>
          <a:xfrm>
            <a:off x="11614898" y="5952653"/>
            <a:ext cx="318347" cy="716280"/>
          </a:xfrm>
          <a:custGeom>
            <a:avLst/>
            <a:gdLst/>
            <a:ahLst/>
            <a:cxnLst/>
            <a:rect l="l" t="t" r="r" b="b"/>
            <a:pathLst>
              <a:path w="477519" h="1074420">
                <a:moveTo>
                  <a:pt x="271534" y="1074248"/>
                </a:moveTo>
                <a:lnTo>
                  <a:pt x="268060" y="1074248"/>
                </a:lnTo>
                <a:lnTo>
                  <a:pt x="262832" y="1070774"/>
                </a:lnTo>
                <a:lnTo>
                  <a:pt x="262832" y="1067301"/>
                </a:lnTo>
                <a:lnTo>
                  <a:pt x="264587" y="1063827"/>
                </a:lnTo>
                <a:lnTo>
                  <a:pt x="264587" y="1056881"/>
                </a:lnTo>
                <a:lnTo>
                  <a:pt x="261078" y="1039478"/>
                </a:lnTo>
                <a:lnTo>
                  <a:pt x="271534" y="990707"/>
                </a:lnTo>
                <a:lnTo>
                  <a:pt x="269779" y="973304"/>
                </a:lnTo>
                <a:lnTo>
                  <a:pt x="259359" y="959375"/>
                </a:lnTo>
                <a:lnTo>
                  <a:pt x="254131" y="957620"/>
                </a:lnTo>
                <a:lnTo>
                  <a:pt x="247184" y="957620"/>
                </a:lnTo>
                <a:lnTo>
                  <a:pt x="234973" y="959375"/>
                </a:lnTo>
                <a:lnTo>
                  <a:pt x="222799" y="964567"/>
                </a:lnTo>
                <a:lnTo>
                  <a:pt x="219325" y="964567"/>
                </a:lnTo>
                <a:lnTo>
                  <a:pt x="219325" y="959375"/>
                </a:lnTo>
                <a:lnTo>
                  <a:pt x="215852" y="955901"/>
                </a:lnTo>
                <a:lnTo>
                  <a:pt x="210624" y="954182"/>
                </a:lnTo>
                <a:lnTo>
                  <a:pt x="205396" y="957656"/>
                </a:lnTo>
                <a:lnTo>
                  <a:pt x="194940" y="961129"/>
                </a:lnTo>
                <a:lnTo>
                  <a:pt x="189712" y="966357"/>
                </a:lnTo>
                <a:lnTo>
                  <a:pt x="187993" y="969831"/>
                </a:lnTo>
                <a:lnTo>
                  <a:pt x="184484" y="973304"/>
                </a:lnTo>
                <a:lnTo>
                  <a:pt x="179256" y="975059"/>
                </a:lnTo>
                <a:lnTo>
                  <a:pt x="179256" y="973268"/>
                </a:lnTo>
                <a:lnTo>
                  <a:pt x="172273" y="971514"/>
                </a:lnTo>
                <a:lnTo>
                  <a:pt x="168800" y="968040"/>
                </a:lnTo>
                <a:lnTo>
                  <a:pt x="168800" y="957620"/>
                </a:lnTo>
                <a:lnTo>
                  <a:pt x="163572" y="952392"/>
                </a:lnTo>
                <a:lnTo>
                  <a:pt x="149642" y="945409"/>
                </a:lnTo>
                <a:lnTo>
                  <a:pt x="144450" y="945409"/>
                </a:lnTo>
                <a:lnTo>
                  <a:pt x="140941" y="943655"/>
                </a:lnTo>
                <a:lnTo>
                  <a:pt x="133958" y="934953"/>
                </a:lnTo>
                <a:lnTo>
                  <a:pt x="120029" y="936672"/>
                </a:lnTo>
                <a:lnTo>
                  <a:pt x="114801" y="936672"/>
                </a:lnTo>
                <a:lnTo>
                  <a:pt x="106099" y="924462"/>
                </a:lnTo>
                <a:lnTo>
                  <a:pt x="100871" y="920952"/>
                </a:lnTo>
                <a:lnTo>
                  <a:pt x="97398" y="920952"/>
                </a:lnTo>
                <a:lnTo>
                  <a:pt x="93925" y="924462"/>
                </a:lnTo>
                <a:lnTo>
                  <a:pt x="92170" y="924462"/>
                </a:lnTo>
                <a:lnTo>
                  <a:pt x="88697" y="922707"/>
                </a:lnTo>
                <a:lnTo>
                  <a:pt x="85187" y="919234"/>
                </a:lnTo>
                <a:lnTo>
                  <a:pt x="43399" y="889620"/>
                </a:lnTo>
                <a:lnTo>
                  <a:pt x="31296" y="884464"/>
                </a:lnTo>
                <a:lnTo>
                  <a:pt x="20840" y="877481"/>
                </a:lnTo>
                <a:lnTo>
                  <a:pt x="15612" y="863552"/>
                </a:lnTo>
                <a:lnTo>
                  <a:pt x="19085" y="867025"/>
                </a:lnTo>
                <a:lnTo>
                  <a:pt x="22559" y="868744"/>
                </a:lnTo>
                <a:lnTo>
                  <a:pt x="20804" y="860043"/>
                </a:lnTo>
                <a:lnTo>
                  <a:pt x="20804" y="839166"/>
                </a:lnTo>
                <a:lnTo>
                  <a:pt x="19121" y="833974"/>
                </a:lnTo>
                <a:lnTo>
                  <a:pt x="0" y="820045"/>
                </a:lnTo>
                <a:lnTo>
                  <a:pt x="0" y="816571"/>
                </a:lnTo>
                <a:lnTo>
                  <a:pt x="5192" y="807870"/>
                </a:lnTo>
                <a:lnTo>
                  <a:pt x="10420" y="802642"/>
                </a:lnTo>
                <a:lnTo>
                  <a:pt x="12139" y="799169"/>
                </a:lnTo>
                <a:lnTo>
                  <a:pt x="12139" y="783484"/>
                </a:lnTo>
                <a:lnTo>
                  <a:pt x="15648" y="778256"/>
                </a:lnTo>
                <a:lnTo>
                  <a:pt x="15648" y="774783"/>
                </a:lnTo>
                <a:lnTo>
                  <a:pt x="17402" y="771310"/>
                </a:lnTo>
                <a:lnTo>
                  <a:pt x="20876" y="769555"/>
                </a:lnTo>
                <a:lnTo>
                  <a:pt x="20876" y="766082"/>
                </a:lnTo>
                <a:lnTo>
                  <a:pt x="33086" y="726012"/>
                </a:lnTo>
                <a:lnTo>
                  <a:pt x="73156" y="694644"/>
                </a:lnTo>
                <a:lnTo>
                  <a:pt x="81857" y="692890"/>
                </a:lnTo>
                <a:lnTo>
                  <a:pt x="87121" y="691171"/>
                </a:lnTo>
                <a:lnTo>
                  <a:pt x="97577" y="682469"/>
                </a:lnTo>
                <a:lnTo>
                  <a:pt x="104560" y="678996"/>
                </a:lnTo>
                <a:lnTo>
                  <a:pt x="104560" y="677241"/>
                </a:lnTo>
                <a:lnTo>
                  <a:pt x="106278" y="677241"/>
                </a:lnTo>
                <a:lnTo>
                  <a:pt x="106278" y="675523"/>
                </a:lnTo>
                <a:lnTo>
                  <a:pt x="113225" y="675523"/>
                </a:lnTo>
                <a:lnTo>
                  <a:pt x="116699" y="670295"/>
                </a:lnTo>
                <a:lnTo>
                  <a:pt x="120172" y="663312"/>
                </a:lnTo>
                <a:lnTo>
                  <a:pt x="125400" y="658084"/>
                </a:lnTo>
                <a:lnTo>
                  <a:pt x="118417" y="652856"/>
                </a:lnTo>
                <a:lnTo>
                  <a:pt x="114944" y="645873"/>
                </a:lnTo>
                <a:lnTo>
                  <a:pt x="114944" y="640645"/>
                </a:lnTo>
                <a:lnTo>
                  <a:pt x="120172" y="640645"/>
                </a:lnTo>
                <a:lnTo>
                  <a:pt x="123681" y="633663"/>
                </a:lnTo>
                <a:lnTo>
                  <a:pt x="127155" y="637136"/>
                </a:lnTo>
                <a:lnTo>
                  <a:pt x="135856" y="612786"/>
                </a:lnTo>
                <a:lnTo>
                  <a:pt x="139330" y="605804"/>
                </a:lnTo>
                <a:lnTo>
                  <a:pt x="153223" y="593629"/>
                </a:lnTo>
                <a:lnTo>
                  <a:pt x="167153" y="570998"/>
                </a:lnTo>
                <a:lnTo>
                  <a:pt x="182801" y="562297"/>
                </a:lnTo>
                <a:lnTo>
                  <a:pt x="191502" y="548367"/>
                </a:lnTo>
                <a:lnTo>
                  <a:pt x="193221" y="546613"/>
                </a:lnTo>
                <a:lnTo>
                  <a:pt x="201922" y="543139"/>
                </a:lnTo>
                <a:lnTo>
                  <a:pt x="212378" y="537911"/>
                </a:lnTo>
                <a:lnTo>
                  <a:pt x="221080" y="529210"/>
                </a:lnTo>
                <a:lnTo>
                  <a:pt x="222834" y="518790"/>
                </a:lnTo>
                <a:lnTo>
                  <a:pt x="217606" y="510088"/>
                </a:lnTo>
                <a:lnTo>
                  <a:pt x="207186" y="503106"/>
                </a:lnTo>
                <a:lnTo>
                  <a:pt x="184555" y="492650"/>
                </a:lnTo>
                <a:lnTo>
                  <a:pt x="151433" y="463108"/>
                </a:lnTo>
                <a:lnTo>
                  <a:pt x="130557" y="450933"/>
                </a:lnTo>
                <a:lnTo>
                  <a:pt x="121855" y="435285"/>
                </a:lnTo>
                <a:lnTo>
                  <a:pt x="116663" y="428302"/>
                </a:lnTo>
                <a:lnTo>
                  <a:pt x="104452" y="437004"/>
                </a:lnTo>
                <a:lnTo>
                  <a:pt x="95751" y="433530"/>
                </a:lnTo>
                <a:lnTo>
                  <a:pt x="83576" y="417882"/>
                </a:lnTo>
                <a:lnTo>
                  <a:pt x="73120" y="384795"/>
                </a:lnTo>
                <a:lnTo>
                  <a:pt x="64419" y="374375"/>
                </a:lnTo>
                <a:lnTo>
                  <a:pt x="47016" y="372620"/>
                </a:lnTo>
                <a:lnTo>
                  <a:pt x="38314" y="377848"/>
                </a:lnTo>
                <a:lnTo>
                  <a:pt x="33086" y="376094"/>
                </a:lnTo>
                <a:lnTo>
                  <a:pt x="27858" y="365674"/>
                </a:lnTo>
                <a:lnTo>
                  <a:pt x="26140" y="360446"/>
                </a:lnTo>
                <a:lnTo>
                  <a:pt x="24313" y="356901"/>
                </a:lnTo>
                <a:lnTo>
                  <a:pt x="24313" y="351708"/>
                </a:lnTo>
                <a:lnTo>
                  <a:pt x="20840" y="337779"/>
                </a:lnTo>
                <a:lnTo>
                  <a:pt x="19121" y="334270"/>
                </a:lnTo>
                <a:lnTo>
                  <a:pt x="19121" y="330796"/>
                </a:lnTo>
                <a:lnTo>
                  <a:pt x="15612" y="320340"/>
                </a:lnTo>
                <a:lnTo>
                  <a:pt x="15612" y="315112"/>
                </a:lnTo>
                <a:lnTo>
                  <a:pt x="17367" y="301183"/>
                </a:lnTo>
                <a:lnTo>
                  <a:pt x="15612" y="301183"/>
                </a:lnTo>
                <a:lnTo>
                  <a:pt x="12139" y="294236"/>
                </a:lnTo>
                <a:lnTo>
                  <a:pt x="15612" y="290763"/>
                </a:lnTo>
                <a:lnTo>
                  <a:pt x="17367" y="287289"/>
                </a:lnTo>
                <a:lnTo>
                  <a:pt x="19121" y="278588"/>
                </a:lnTo>
                <a:lnTo>
                  <a:pt x="26104" y="280307"/>
                </a:lnTo>
                <a:lnTo>
                  <a:pt x="31296" y="278588"/>
                </a:lnTo>
                <a:lnTo>
                  <a:pt x="36524" y="273360"/>
                </a:lnTo>
                <a:lnTo>
                  <a:pt x="36524" y="254202"/>
                </a:lnTo>
                <a:lnTo>
                  <a:pt x="43471" y="243746"/>
                </a:lnTo>
                <a:lnTo>
                  <a:pt x="45225" y="236764"/>
                </a:lnTo>
                <a:lnTo>
                  <a:pt x="41716" y="228062"/>
                </a:lnTo>
                <a:lnTo>
                  <a:pt x="34769" y="221116"/>
                </a:lnTo>
                <a:lnTo>
                  <a:pt x="29541" y="217642"/>
                </a:lnTo>
                <a:lnTo>
                  <a:pt x="26068" y="214133"/>
                </a:lnTo>
                <a:lnTo>
                  <a:pt x="24313" y="210660"/>
                </a:lnTo>
                <a:lnTo>
                  <a:pt x="17367" y="210660"/>
                </a:lnTo>
                <a:lnTo>
                  <a:pt x="17367" y="207186"/>
                </a:lnTo>
                <a:lnTo>
                  <a:pt x="12139" y="200239"/>
                </a:lnTo>
                <a:lnTo>
                  <a:pt x="6911" y="195011"/>
                </a:lnTo>
                <a:lnTo>
                  <a:pt x="8665" y="186310"/>
                </a:lnTo>
                <a:lnTo>
                  <a:pt x="20840" y="170626"/>
                </a:lnTo>
                <a:lnTo>
                  <a:pt x="26068" y="168871"/>
                </a:lnTo>
                <a:lnTo>
                  <a:pt x="33015" y="163643"/>
                </a:lnTo>
                <a:lnTo>
                  <a:pt x="38243" y="158415"/>
                </a:lnTo>
                <a:lnTo>
                  <a:pt x="46944" y="137503"/>
                </a:lnTo>
                <a:lnTo>
                  <a:pt x="48699" y="137503"/>
                </a:lnTo>
                <a:lnTo>
                  <a:pt x="48699" y="135820"/>
                </a:lnTo>
                <a:lnTo>
                  <a:pt x="46980" y="130592"/>
                </a:lnTo>
                <a:lnTo>
                  <a:pt x="48699" y="128838"/>
                </a:lnTo>
                <a:lnTo>
                  <a:pt x="50418" y="125364"/>
                </a:lnTo>
                <a:lnTo>
                  <a:pt x="59119" y="116663"/>
                </a:lnTo>
                <a:lnTo>
                  <a:pt x="71294" y="88804"/>
                </a:lnTo>
                <a:lnTo>
                  <a:pt x="74803" y="67892"/>
                </a:lnTo>
                <a:lnTo>
                  <a:pt x="74803" y="47016"/>
                </a:lnTo>
                <a:lnTo>
                  <a:pt x="88732" y="26104"/>
                </a:lnTo>
                <a:lnTo>
                  <a:pt x="88732" y="24385"/>
                </a:lnTo>
                <a:lnTo>
                  <a:pt x="90451" y="19157"/>
                </a:lnTo>
                <a:lnTo>
                  <a:pt x="90451" y="17402"/>
                </a:lnTo>
                <a:lnTo>
                  <a:pt x="92206" y="15648"/>
                </a:lnTo>
                <a:lnTo>
                  <a:pt x="95715" y="15648"/>
                </a:lnTo>
                <a:lnTo>
                  <a:pt x="99188" y="10420"/>
                </a:lnTo>
                <a:lnTo>
                  <a:pt x="109644" y="5228"/>
                </a:lnTo>
                <a:lnTo>
                  <a:pt x="114872" y="0"/>
                </a:lnTo>
                <a:lnTo>
                  <a:pt x="261185" y="48770"/>
                </a:lnTo>
                <a:lnTo>
                  <a:pt x="372549" y="85295"/>
                </a:lnTo>
                <a:lnTo>
                  <a:pt x="409109" y="97470"/>
                </a:lnTo>
                <a:lnTo>
                  <a:pt x="410828" y="106171"/>
                </a:lnTo>
                <a:lnTo>
                  <a:pt x="412582" y="125328"/>
                </a:lnTo>
                <a:lnTo>
                  <a:pt x="407390" y="158415"/>
                </a:lnTo>
                <a:lnTo>
                  <a:pt x="398689" y="184520"/>
                </a:lnTo>
                <a:lnTo>
                  <a:pt x="398689" y="196694"/>
                </a:lnTo>
                <a:lnTo>
                  <a:pt x="396934" y="205396"/>
                </a:lnTo>
                <a:lnTo>
                  <a:pt x="398689" y="210624"/>
                </a:lnTo>
                <a:lnTo>
                  <a:pt x="398689" y="222799"/>
                </a:lnTo>
                <a:lnTo>
                  <a:pt x="391706" y="231500"/>
                </a:lnTo>
                <a:lnTo>
                  <a:pt x="379496" y="252448"/>
                </a:lnTo>
                <a:lnTo>
                  <a:pt x="370794" y="255957"/>
                </a:lnTo>
                <a:lnTo>
                  <a:pt x="372549" y="236800"/>
                </a:lnTo>
                <a:lnTo>
                  <a:pt x="370794" y="231572"/>
                </a:lnTo>
                <a:lnTo>
                  <a:pt x="363847" y="238554"/>
                </a:lnTo>
                <a:lnTo>
                  <a:pt x="362093" y="242028"/>
                </a:lnTo>
                <a:lnTo>
                  <a:pt x="362093" y="250729"/>
                </a:lnTo>
                <a:lnTo>
                  <a:pt x="358619" y="257676"/>
                </a:lnTo>
                <a:lnTo>
                  <a:pt x="353391" y="262904"/>
                </a:lnTo>
                <a:lnTo>
                  <a:pt x="351637" y="266377"/>
                </a:lnTo>
                <a:lnTo>
                  <a:pt x="349882" y="275079"/>
                </a:lnTo>
                <a:lnTo>
                  <a:pt x="349882" y="292481"/>
                </a:lnTo>
                <a:lnTo>
                  <a:pt x="348128" y="301183"/>
                </a:lnTo>
                <a:lnTo>
                  <a:pt x="346373" y="304656"/>
                </a:lnTo>
                <a:lnTo>
                  <a:pt x="341145" y="311603"/>
                </a:lnTo>
                <a:lnTo>
                  <a:pt x="339462" y="315112"/>
                </a:lnTo>
                <a:lnTo>
                  <a:pt x="341217" y="316867"/>
                </a:lnTo>
                <a:lnTo>
                  <a:pt x="342971" y="330796"/>
                </a:lnTo>
                <a:lnTo>
                  <a:pt x="346445" y="332551"/>
                </a:lnTo>
                <a:lnTo>
                  <a:pt x="342935" y="341252"/>
                </a:lnTo>
                <a:lnTo>
                  <a:pt x="344690" y="349954"/>
                </a:lnTo>
                <a:lnTo>
                  <a:pt x="348163" y="355182"/>
                </a:lnTo>
                <a:lnTo>
                  <a:pt x="360338" y="355182"/>
                </a:lnTo>
                <a:lnTo>
                  <a:pt x="367321" y="358655"/>
                </a:lnTo>
                <a:lnTo>
                  <a:pt x="370794" y="358655"/>
                </a:lnTo>
                <a:lnTo>
                  <a:pt x="386478" y="351708"/>
                </a:lnTo>
                <a:lnTo>
                  <a:pt x="395180" y="351708"/>
                </a:lnTo>
                <a:lnTo>
                  <a:pt x="426512" y="355182"/>
                </a:lnTo>
                <a:lnTo>
                  <a:pt x="442196" y="360410"/>
                </a:lnTo>
                <a:lnTo>
                  <a:pt x="447424" y="356936"/>
                </a:lnTo>
                <a:lnTo>
                  <a:pt x="442196" y="351708"/>
                </a:lnTo>
                <a:lnTo>
                  <a:pt x="435249" y="343007"/>
                </a:lnTo>
                <a:lnTo>
                  <a:pt x="431740" y="334305"/>
                </a:lnTo>
                <a:lnTo>
                  <a:pt x="435249" y="330832"/>
                </a:lnTo>
                <a:lnTo>
                  <a:pt x="442196" y="336060"/>
                </a:lnTo>
                <a:lnTo>
                  <a:pt x="447424" y="346480"/>
                </a:lnTo>
                <a:lnTo>
                  <a:pt x="464862" y="403953"/>
                </a:lnTo>
                <a:lnTo>
                  <a:pt x="464862" y="414409"/>
                </a:lnTo>
                <a:lnTo>
                  <a:pt x="461353" y="424829"/>
                </a:lnTo>
                <a:lnTo>
                  <a:pt x="459634" y="435285"/>
                </a:lnTo>
                <a:lnTo>
                  <a:pt x="463108" y="447460"/>
                </a:lnTo>
                <a:lnTo>
                  <a:pt x="459634" y="485739"/>
                </a:lnTo>
                <a:lnTo>
                  <a:pt x="456161" y="497949"/>
                </a:lnTo>
                <a:lnTo>
                  <a:pt x="463108" y="501423"/>
                </a:lnTo>
                <a:lnTo>
                  <a:pt x="468336" y="508405"/>
                </a:lnTo>
                <a:lnTo>
                  <a:pt x="470055" y="518861"/>
                </a:lnTo>
                <a:lnTo>
                  <a:pt x="468336" y="536264"/>
                </a:lnTo>
                <a:lnTo>
                  <a:pt x="470055" y="557176"/>
                </a:lnTo>
                <a:lnTo>
                  <a:pt x="470055" y="564123"/>
                </a:lnTo>
                <a:lnTo>
                  <a:pt x="471809" y="565878"/>
                </a:lnTo>
                <a:lnTo>
                  <a:pt x="471809" y="581526"/>
                </a:lnTo>
                <a:lnTo>
                  <a:pt x="477037" y="628542"/>
                </a:lnTo>
                <a:lnTo>
                  <a:pt x="473528" y="638998"/>
                </a:lnTo>
                <a:lnTo>
                  <a:pt x="463108" y="565878"/>
                </a:lnTo>
                <a:lnTo>
                  <a:pt x="464862" y="550194"/>
                </a:lnTo>
                <a:lnTo>
                  <a:pt x="466581" y="541492"/>
                </a:lnTo>
                <a:lnTo>
                  <a:pt x="464862" y="532791"/>
                </a:lnTo>
                <a:lnTo>
                  <a:pt x="461353" y="522335"/>
                </a:lnTo>
                <a:lnTo>
                  <a:pt x="457880" y="515352"/>
                </a:lnTo>
                <a:lnTo>
                  <a:pt x="454406" y="511879"/>
                </a:lnTo>
                <a:lnTo>
                  <a:pt x="449178" y="518861"/>
                </a:lnTo>
                <a:lnTo>
                  <a:pt x="449178" y="522335"/>
                </a:lnTo>
                <a:lnTo>
                  <a:pt x="456161" y="520580"/>
                </a:lnTo>
                <a:lnTo>
                  <a:pt x="457880" y="524054"/>
                </a:lnTo>
                <a:lnTo>
                  <a:pt x="456161" y="531036"/>
                </a:lnTo>
                <a:lnTo>
                  <a:pt x="452652" y="536264"/>
                </a:lnTo>
                <a:lnTo>
                  <a:pt x="449178" y="539738"/>
                </a:lnTo>
                <a:lnTo>
                  <a:pt x="443950" y="541456"/>
                </a:lnTo>
                <a:lnTo>
                  <a:pt x="440477" y="544930"/>
                </a:lnTo>
                <a:lnTo>
                  <a:pt x="440477" y="551912"/>
                </a:lnTo>
                <a:lnTo>
                  <a:pt x="445741" y="548439"/>
                </a:lnTo>
                <a:lnTo>
                  <a:pt x="449214" y="555386"/>
                </a:lnTo>
                <a:lnTo>
                  <a:pt x="447495" y="565842"/>
                </a:lnTo>
                <a:lnTo>
                  <a:pt x="442267" y="572789"/>
                </a:lnTo>
                <a:lnTo>
                  <a:pt x="454442" y="574543"/>
                </a:lnTo>
                <a:lnTo>
                  <a:pt x="457916" y="576298"/>
                </a:lnTo>
                <a:lnTo>
                  <a:pt x="452688" y="584999"/>
                </a:lnTo>
                <a:lnTo>
                  <a:pt x="450969" y="591982"/>
                </a:lnTo>
                <a:lnTo>
                  <a:pt x="450969" y="598929"/>
                </a:lnTo>
                <a:lnTo>
                  <a:pt x="452688" y="609385"/>
                </a:lnTo>
                <a:lnTo>
                  <a:pt x="449214" y="619841"/>
                </a:lnTo>
                <a:lnTo>
                  <a:pt x="447495" y="628542"/>
                </a:lnTo>
                <a:lnTo>
                  <a:pt x="445777" y="644226"/>
                </a:lnTo>
                <a:lnTo>
                  <a:pt x="445777" y="658155"/>
                </a:lnTo>
                <a:lnTo>
                  <a:pt x="452723" y="661629"/>
                </a:lnTo>
                <a:lnTo>
                  <a:pt x="457987" y="663348"/>
                </a:lnTo>
                <a:lnTo>
                  <a:pt x="457987" y="670330"/>
                </a:lnTo>
                <a:lnTo>
                  <a:pt x="452723" y="680786"/>
                </a:lnTo>
                <a:lnTo>
                  <a:pt x="450897" y="694680"/>
                </a:lnTo>
                <a:lnTo>
                  <a:pt x="447424" y="701663"/>
                </a:lnTo>
                <a:lnTo>
                  <a:pt x="440441" y="706855"/>
                </a:lnTo>
                <a:lnTo>
                  <a:pt x="436968" y="717311"/>
                </a:lnTo>
                <a:lnTo>
                  <a:pt x="429985" y="727767"/>
                </a:lnTo>
                <a:lnTo>
                  <a:pt x="426512" y="729486"/>
                </a:lnTo>
                <a:lnTo>
                  <a:pt x="423038" y="734714"/>
                </a:lnTo>
                <a:lnTo>
                  <a:pt x="419565" y="748643"/>
                </a:lnTo>
                <a:lnTo>
                  <a:pt x="424757" y="757344"/>
                </a:lnTo>
                <a:lnTo>
                  <a:pt x="431740" y="764291"/>
                </a:lnTo>
                <a:lnTo>
                  <a:pt x="431740" y="771274"/>
                </a:lnTo>
                <a:lnTo>
                  <a:pt x="426512" y="772993"/>
                </a:lnTo>
                <a:lnTo>
                  <a:pt x="421284" y="762572"/>
                </a:lnTo>
                <a:lnTo>
                  <a:pt x="405636" y="757344"/>
                </a:lnTo>
                <a:lnTo>
                  <a:pt x="402126" y="760818"/>
                </a:lnTo>
                <a:lnTo>
                  <a:pt x="396934" y="762572"/>
                </a:lnTo>
                <a:lnTo>
                  <a:pt x="393425" y="760818"/>
                </a:lnTo>
                <a:lnTo>
                  <a:pt x="389952" y="757344"/>
                </a:lnTo>
                <a:lnTo>
                  <a:pt x="393425" y="774747"/>
                </a:lnTo>
                <a:lnTo>
                  <a:pt x="396934" y="781694"/>
                </a:lnTo>
                <a:lnTo>
                  <a:pt x="402126" y="783449"/>
                </a:lnTo>
                <a:lnTo>
                  <a:pt x="405636" y="786922"/>
                </a:lnTo>
                <a:lnTo>
                  <a:pt x="405636" y="793869"/>
                </a:lnTo>
                <a:lnTo>
                  <a:pt x="403881" y="804325"/>
                </a:lnTo>
                <a:lnTo>
                  <a:pt x="398653" y="804325"/>
                </a:lnTo>
                <a:lnTo>
                  <a:pt x="395144" y="802570"/>
                </a:lnTo>
                <a:lnTo>
                  <a:pt x="391670" y="804325"/>
                </a:lnTo>
                <a:lnTo>
                  <a:pt x="386478" y="809553"/>
                </a:lnTo>
                <a:lnTo>
                  <a:pt x="384724" y="813026"/>
                </a:lnTo>
                <a:lnTo>
                  <a:pt x="384724" y="818254"/>
                </a:lnTo>
                <a:lnTo>
                  <a:pt x="383005" y="825201"/>
                </a:lnTo>
                <a:lnTo>
                  <a:pt x="384724" y="830429"/>
                </a:lnTo>
                <a:lnTo>
                  <a:pt x="389952" y="826956"/>
                </a:lnTo>
                <a:lnTo>
                  <a:pt x="396934" y="830429"/>
                </a:lnTo>
                <a:lnTo>
                  <a:pt x="402126" y="837376"/>
                </a:lnTo>
                <a:lnTo>
                  <a:pt x="407354" y="846077"/>
                </a:lnTo>
                <a:lnTo>
                  <a:pt x="398653" y="851305"/>
                </a:lnTo>
                <a:lnTo>
                  <a:pt x="381250" y="868708"/>
                </a:lnTo>
                <a:lnTo>
                  <a:pt x="372549" y="873936"/>
                </a:lnTo>
                <a:lnTo>
                  <a:pt x="376022" y="858360"/>
                </a:lnTo>
                <a:lnTo>
                  <a:pt x="382969" y="847904"/>
                </a:lnTo>
                <a:lnTo>
                  <a:pt x="372549" y="842676"/>
                </a:lnTo>
                <a:lnTo>
                  <a:pt x="362093" y="868780"/>
                </a:lnTo>
                <a:lnTo>
                  <a:pt x="365566" y="874008"/>
                </a:lnTo>
                <a:lnTo>
                  <a:pt x="365566" y="875762"/>
                </a:lnTo>
                <a:lnTo>
                  <a:pt x="344690" y="880990"/>
                </a:lnTo>
                <a:lnTo>
                  <a:pt x="335989" y="884464"/>
                </a:lnTo>
                <a:lnTo>
                  <a:pt x="330761" y="893165"/>
                </a:lnTo>
                <a:lnTo>
                  <a:pt x="342971" y="893165"/>
                </a:lnTo>
                <a:lnTo>
                  <a:pt x="346445" y="894920"/>
                </a:lnTo>
                <a:lnTo>
                  <a:pt x="351673" y="894920"/>
                </a:lnTo>
                <a:lnTo>
                  <a:pt x="369075" y="884464"/>
                </a:lnTo>
                <a:lnTo>
                  <a:pt x="369075" y="887937"/>
                </a:lnTo>
                <a:lnTo>
                  <a:pt x="360374" y="896639"/>
                </a:lnTo>
                <a:lnTo>
                  <a:pt x="351673" y="919269"/>
                </a:lnTo>
                <a:lnTo>
                  <a:pt x="344726" y="924497"/>
                </a:lnTo>
                <a:lnTo>
                  <a:pt x="334270" y="968040"/>
                </a:lnTo>
                <a:lnTo>
                  <a:pt x="329042" y="966286"/>
                </a:lnTo>
                <a:lnTo>
                  <a:pt x="325568" y="966286"/>
                </a:lnTo>
                <a:lnTo>
                  <a:pt x="320340" y="974987"/>
                </a:lnTo>
                <a:lnTo>
                  <a:pt x="322059" y="973233"/>
                </a:lnTo>
                <a:lnTo>
                  <a:pt x="322059" y="974987"/>
                </a:lnTo>
                <a:lnTo>
                  <a:pt x="323849" y="974987"/>
                </a:lnTo>
                <a:lnTo>
                  <a:pt x="323849" y="976706"/>
                </a:lnTo>
                <a:lnTo>
                  <a:pt x="327323" y="973233"/>
                </a:lnTo>
                <a:lnTo>
                  <a:pt x="330796" y="973233"/>
                </a:lnTo>
                <a:lnTo>
                  <a:pt x="332551" y="974987"/>
                </a:lnTo>
                <a:lnTo>
                  <a:pt x="334306" y="980215"/>
                </a:lnTo>
                <a:lnTo>
                  <a:pt x="327323" y="994145"/>
                </a:lnTo>
                <a:lnTo>
                  <a:pt x="325568" y="1002846"/>
                </a:lnTo>
                <a:lnTo>
                  <a:pt x="320340" y="1008038"/>
                </a:lnTo>
                <a:lnTo>
                  <a:pt x="313358" y="1011512"/>
                </a:lnTo>
                <a:lnTo>
                  <a:pt x="313358" y="1014985"/>
                </a:lnTo>
                <a:lnTo>
                  <a:pt x="292446" y="1060282"/>
                </a:lnTo>
                <a:lnTo>
                  <a:pt x="275043" y="1072493"/>
                </a:lnTo>
                <a:lnTo>
                  <a:pt x="271534" y="1074248"/>
                </a:lnTo>
                <a:close/>
              </a:path>
            </a:pathLst>
          </a:custGeom>
          <a:solidFill>
            <a:srgbClr val="82BE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9">
            <a:extLst>
              <a:ext uri="{FF2B5EF4-FFF2-40B4-BE49-F238E27FC236}">
                <a16:creationId xmlns:a16="http://schemas.microsoft.com/office/drawing/2014/main" id="{219956D6-3FC1-9492-7E1A-43E6E282FB13}"/>
              </a:ext>
            </a:extLst>
          </p:cNvPr>
          <p:cNvSpPr txBox="1"/>
          <p:nvPr/>
        </p:nvSpPr>
        <p:spPr>
          <a:xfrm>
            <a:off x="11434877" y="6185586"/>
            <a:ext cx="142663" cy="231688"/>
          </a:xfrm>
          <a:prstGeom prst="rect">
            <a:avLst/>
          </a:prstGeom>
        </p:spPr>
        <p:txBody>
          <a:bodyPr vert="horz" wrap="square" lIns="0" tIns="8467" rIns="0" bIns="0" rtlCol="0" anchor="t">
            <a:spAutoFit/>
          </a:bodyPr>
          <a:lstStyle/>
          <a:p>
            <a:pPr marL="8255">
              <a:lnSpc>
                <a:spcPct val="100000"/>
              </a:lnSpc>
              <a:spcBef>
                <a:spcPts val="67"/>
              </a:spcBef>
            </a:pPr>
            <a:r>
              <a:rPr lang="en-US" sz="1450" b="1" spc="13">
                <a:solidFill>
                  <a:srgbClr val="1B4454"/>
                </a:solidFill>
                <a:latin typeface="Tahoma"/>
                <a:cs typeface="Tahoma"/>
              </a:rPr>
              <a:t>5</a:t>
            </a:r>
            <a:endParaRPr lang="en-US" sz="1450" b="1" spc="13">
              <a:solidFill>
                <a:srgbClr val="1B4454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7" name="object 2">
            <a:extLst>
              <a:ext uri="{FF2B5EF4-FFF2-40B4-BE49-F238E27FC236}">
                <a16:creationId xmlns:a16="http://schemas.microsoft.com/office/drawing/2014/main" id="{46BD29DB-0EA1-2156-F479-ABBFA1576CD8}"/>
              </a:ext>
            </a:extLst>
          </p:cNvPr>
          <p:cNvSpPr/>
          <p:nvPr/>
        </p:nvSpPr>
        <p:spPr>
          <a:xfrm>
            <a:off x="1778000" y="202989"/>
            <a:ext cx="0" cy="588433"/>
          </a:xfrm>
          <a:custGeom>
            <a:avLst/>
            <a:gdLst/>
            <a:ahLst/>
            <a:cxnLst/>
            <a:rect l="l" t="t" r="r" b="b"/>
            <a:pathLst>
              <a:path h="882650">
                <a:moveTo>
                  <a:pt x="0" y="882649"/>
                </a:moveTo>
                <a:lnTo>
                  <a:pt x="0" y="0"/>
                </a:lnTo>
              </a:path>
            </a:pathLst>
          </a:custGeom>
          <a:ln w="476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74" name="Picture 2" descr="Garden State C-PACE - NJEDA">
            <a:extLst>
              <a:ext uri="{FF2B5EF4-FFF2-40B4-BE49-F238E27FC236}">
                <a16:creationId xmlns:a16="http://schemas.microsoft.com/office/drawing/2014/main" id="{84ACA08B-553F-84BD-2896-D5590C694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319" y="2047122"/>
            <a:ext cx="2624744" cy="95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D1410A9-7805-30F9-5C2B-1E3BDA0D6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>
            <a:fillRect/>
          </a:stretch>
        </p:blipFill>
        <p:spPr bwMode="auto">
          <a:xfrm>
            <a:off x="9520025" y="1986632"/>
            <a:ext cx="1183390" cy="107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E71A43-A641-6BFB-8551-44A78255033D}"/>
              </a:ext>
            </a:extLst>
          </p:cNvPr>
          <p:cNvSpPr txBox="1"/>
          <p:nvPr/>
        </p:nvSpPr>
        <p:spPr>
          <a:xfrm>
            <a:off x="8435559" y="3239904"/>
            <a:ext cx="3656035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0" i="0" u="none" strike="noStrike">
                <a:solidFill>
                  <a:srgbClr val="0A4F70"/>
                </a:solidFill>
                <a:effectLst/>
                <a:ea typeface="+mn-lt"/>
                <a:cs typeface="+mn-lt"/>
              </a:rPr>
              <a:t>Grant program for </a:t>
            </a:r>
            <a:r>
              <a:rPr lang="en-US" sz="2000">
                <a:solidFill>
                  <a:srgbClr val="0A4F70"/>
                </a:solidFill>
                <a:ea typeface="+mn-lt"/>
                <a:cs typeface="+mn-lt"/>
              </a:rPr>
              <a:t>comprehensive </a:t>
            </a:r>
            <a:r>
              <a:rPr lang="en-US" sz="2000" b="0" i="0" u="none" strike="noStrike">
                <a:solidFill>
                  <a:srgbClr val="0A4F70"/>
                </a:solidFill>
                <a:effectLst/>
                <a:ea typeface="+mn-lt"/>
                <a:cs typeface="+mn-lt"/>
              </a:rPr>
              <a:t>building</a:t>
            </a:r>
            <a:r>
              <a:rPr lang="en-US" sz="2000">
                <a:solidFill>
                  <a:srgbClr val="0A4F70"/>
                </a:solidFill>
                <a:ea typeface="+mn-lt"/>
                <a:cs typeface="+mn-lt"/>
              </a:rPr>
              <a:t> retrofits </a:t>
            </a:r>
            <a:r>
              <a:rPr lang="en-US" sz="2000" b="0" i="0" u="none" strike="noStrike">
                <a:solidFill>
                  <a:srgbClr val="0A4F70"/>
                </a:solidFill>
                <a:effectLst/>
                <a:ea typeface="+mn-lt"/>
                <a:cs typeface="+mn-lt"/>
              </a:rPr>
              <a:t>that </a:t>
            </a:r>
            <a:r>
              <a:rPr lang="en-US" sz="2000">
                <a:solidFill>
                  <a:srgbClr val="0A4F70"/>
                </a:solidFill>
                <a:ea typeface="+mn-lt"/>
                <a:cs typeface="+mn-lt"/>
              </a:rPr>
              <a:t>improve </a:t>
            </a:r>
            <a:r>
              <a:rPr lang="en-US" sz="2000" b="0" i="0" u="none" strike="noStrike">
                <a:solidFill>
                  <a:srgbClr val="0A4F70"/>
                </a:solidFill>
                <a:effectLst/>
                <a:ea typeface="+mn-lt"/>
                <a:cs typeface="+mn-lt"/>
              </a:rPr>
              <a:t>energy</a:t>
            </a:r>
            <a:r>
              <a:rPr lang="en-US" sz="2000">
                <a:solidFill>
                  <a:srgbClr val="0A4F70"/>
                </a:solidFill>
                <a:ea typeface="+mn-lt"/>
                <a:cs typeface="+mn-lt"/>
              </a:rPr>
              <a:t> performance </a:t>
            </a:r>
            <a:r>
              <a:rPr lang="en-US" sz="2000" b="0" i="0" u="none" strike="noStrike">
                <a:solidFill>
                  <a:srgbClr val="0A4F70"/>
                </a:solidFill>
                <a:effectLst/>
                <a:ea typeface="+mn-lt"/>
                <a:cs typeface="+mn-lt"/>
              </a:rPr>
              <a:t>and </a:t>
            </a:r>
            <a:r>
              <a:rPr lang="en-US" sz="2000">
                <a:solidFill>
                  <a:srgbClr val="0A4F70"/>
                </a:solidFill>
                <a:ea typeface="+mn-lt"/>
                <a:cs typeface="+mn-lt"/>
              </a:rPr>
              <a:t>cut emissions</a:t>
            </a:r>
            <a:r>
              <a:rPr lang="en-US" sz="2000" b="0" i="0" u="none" strike="noStrike">
                <a:solidFill>
                  <a:srgbClr val="0A4F70"/>
                </a:solidFill>
                <a:effectLst/>
                <a:ea typeface="+mn-lt"/>
                <a:cs typeface="+mn-lt"/>
              </a:rPr>
              <a:t>.</a:t>
            </a:r>
            <a:endParaRPr lang="en-US">
              <a:ea typeface="+mn-lt"/>
              <a:cs typeface="+mn-lt"/>
            </a:endParaRPr>
          </a:p>
        </p:txBody>
      </p:sp>
      <p:pic>
        <p:nvPicPr>
          <p:cNvPr id="3078" name="Picture 6" descr="Logo&#10;&#10;Description automatically generated">
            <a:extLst>
              <a:ext uri="{FF2B5EF4-FFF2-40B4-BE49-F238E27FC236}">
                <a16:creationId xmlns:a16="http://schemas.microsoft.com/office/drawing/2014/main" id="{0E2B3D85-0E64-7786-0BC4-82A27F8E8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514" y="2151547"/>
            <a:ext cx="24384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E34A77-D471-5F42-A647-964D02090A72}"/>
              </a:ext>
            </a:extLst>
          </p:cNvPr>
          <p:cNvSpPr txBox="1"/>
          <p:nvPr/>
        </p:nvSpPr>
        <p:spPr>
          <a:xfrm>
            <a:off x="578059" y="3239904"/>
            <a:ext cx="3935219" cy="16312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0" i="0" u="none" strike="noStrike">
                <a:solidFill>
                  <a:srgbClr val="0A4F70"/>
                </a:solidFill>
                <a:effectLst/>
                <a:latin typeface="Tahoma"/>
                <a:ea typeface="Tahoma"/>
                <a:cs typeface="Tahoma"/>
              </a:rPr>
              <a:t>Financial assistance for retrofit projects that </a:t>
            </a:r>
            <a:r>
              <a:rPr lang="en-US" sz="2000">
                <a:solidFill>
                  <a:srgbClr val="0A4F70"/>
                </a:solidFill>
                <a:latin typeface="Tahoma"/>
                <a:ea typeface="Tahoma"/>
                <a:cs typeface="Tahoma"/>
              </a:rPr>
              <a:t>lower </a:t>
            </a:r>
            <a:r>
              <a:rPr lang="en-US" sz="2000" b="0" i="0" u="none" strike="noStrike">
                <a:solidFill>
                  <a:srgbClr val="0A4F70"/>
                </a:solidFill>
                <a:effectLst/>
                <a:latin typeface="Tahoma"/>
                <a:ea typeface="Tahoma"/>
                <a:cs typeface="Tahoma"/>
              </a:rPr>
              <a:t>greenhouse</a:t>
            </a:r>
            <a:r>
              <a:rPr lang="en-US" sz="2000">
                <a:solidFill>
                  <a:srgbClr val="0A4F70"/>
                </a:solidFill>
                <a:latin typeface="Tahoma"/>
                <a:ea typeface="Tahoma"/>
                <a:cs typeface="Tahoma"/>
              </a:rPr>
              <a:t>‑</a:t>
            </a:r>
            <a:r>
              <a:rPr lang="en-US" sz="2000" b="0" i="0" u="none" strike="noStrike">
                <a:solidFill>
                  <a:srgbClr val="0A4F70"/>
                </a:solidFill>
                <a:effectLst/>
                <a:latin typeface="Tahoma"/>
                <a:ea typeface="Tahoma"/>
                <a:cs typeface="Tahoma"/>
              </a:rPr>
              <a:t>gas emissions in overburdened communities.</a:t>
            </a:r>
            <a:endParaRPr lang="en-US"/>
          </a:p>
          <a:p>
            <a:endParaRPr lang="en-US" sz="2000" b="0" i="0" u="none" strike="noStrike">
              <a:solidFill>
                <a:srgbClr val="0A4F7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314EE6-D63B-CA5B-8700-CAD6D80DD51A}"/>
              </a:ext>
            </a:extLst>
          </p:cNvPr>
          <p:cNvSpPr txBox="1"/>
          <p:nvPr/>
        </p:nvSpPr>
        <p:spPr>
          <a:xfrm>
            <a:off x="4507311" y="3239904"/>
            <a:ext cx="3937213" cy="16312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solidFill>
                  <a:srgbClr val="0A4F70"/>
                </a:solidFill>
                <a:ea typeface="+mn-lt"/>
                <a:cs typeface="+mn-lt"/>
              </a:rPr>
              <a:t>Provides financing for commercial property owners to make energy‑ efficiency, renewable‑ energy, water‑saving, and resiliency upgrades.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C5865C4-21B7-73D7-1782-C2DAA143FA70}"/>
              </a:ext>
            </a:extLst>
          </p:cNvPr>
          <p:cNvSpPr/>
          <p:nvPr/>
        </p:nvSpPr>
        <p:spPr>
          <a:xfrm>
            <a:off x="9715281" y="-3955634"/>
            <a:ext cx="6828273" cy="4455040"/>
          </a:xfrm>
          <a:prstGeom prst="roundRect">
            <a:avLst/>
          </a:prstGeom>
          <a:noFill/>
          <a:ln w="57150">
            <a:solidFill>
              <a:srgbClr val="83BE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FCA2DD-D4A8-21E8-AD80-CA287366BC7F}"/>
              </a:ext>
            </a:extLst>
          </p:cNvPr>
          <p:cNvSpPr/>
          <p:nvPr/>
        </p:nvSpPr>
        <p:spPr>
          <a:xfrm>
            <a:off x="9295405" y="-4080672"/>
            <a:ext cx="7484521" cy="4827860"/>
          </a:xfrm>
          <a:prstGeom prst="roundRect">
            <a:avLst/>
          </a:prstGeom>
          <a:noFill/>
          <a:ln w="76200">
            <a:solidFill>
              <a:srgbClr val="094E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88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5F73F-64E1-5F25-4B2B-4558F3393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9AC51439-98B2-701F-78DE-43531773C11A}"/>
              </a:ext>
            </a:extLst>
          </p:cNvPr>
          <p:cNvSpPr/>
          <p:nvPr/>
        </p:nvSpPr>
        <p:spPr>
          <a:xfrm>
            <a:off x="387350" y="358775"/>
            <a:ext cx="1168864" cy="388413"/>
          </a:xfrm>
          <a:custGeom>
            <a:avLst/>
            <a:gdLst/>
            <a:ahLst/>
            <a:cxnLst/>
            <a:rect l="l" t="t" r="r" b="b"/>
            <a:pathLst>
              <a:path w="1753296" h="582619">
                <a:moveTo>
                  <a:pt x="0" y="0"/>
                </a:moveTo>
                <a:lnTo>
                  <a:pt x="1753296" y="0"/>
                </a:lnTo>
                <a:lnTo>
                  <a:pt x="1753296" y="582619"/>
                </a:lnTo>
                <a:lnTo>
                  <a:pt x="0" y="5826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A06FC00-948B-A86F-BA89-561F5476994D}"/>
              </a:ext>
            </a:extLst>
          </p:cNvPr>
          <p:cNvSpPr txBox="1"/>
          <p:nvPr/>
        </p:nvSpPr>
        <p:spPr>
          <a:xfrm>
            <a:off x="1967832" y="358183"/>
            <a:ext cx="10080631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47"/>
              </a:lnSpc>
            </a:pPr>
            <a:r>
              <a:rPr lang="en-US" sz="3050" b="1">
                <a:solidFill>
                  <a:srgbClr val="0A4F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ahoma"/>
                <a:cs typeface="Tahoma"/>
              </a:rPr>
              <a:t>Workforce Development for Grid Resilience</a:t>
            </a:r>
          </a:p>
        </p:txBody>
      </p:sp>
      <p:sp>
        <p:nvSpPr>
          <p:cNvPr id="16" name="object 38">
            <a:extLst>
              <a:ext uri="{FF2B5EF4-FFF2-40B4-BE49-F238E27FC236}">
                <a16:creationId xmlns:a16="http://schemas.microsoft.com/office/drawing/2014/main" id="{922B47BE-67F3-F658-26E9-4A706EC701F9}"/>
              </a:ext>
            </a:extLst>
          </p:cNvPr>
          <p:cNvSpPr/>
          <p:nvPr/>
        </p:nvSpPr>
        <p:spPr>
          <a:xfrm>
            <a:off x="11614898" y="5952653"/>
            <a:ext cx="318347" cy="716280"/>
          </a:xfrm>
          <a:custGeom>
            <a:avLst/>
            <a:gdLst/>
            <a:ahLst/>
            <a:cxnLst/>
            <a:rect l="l" t="t" r="r" b="b"/>
            <a:pathLst>
              <a:path w="477519" h="1074420">
                <a:moveTo>
                  <a:pt x="271534" y="1074248"/>
                </a:moveTo>
                <a:lnTo>
                  <a:pt x="268060" y="1074248"/>
                </a:lnTo>
                <a:lnTo>
                  <a:pt x="262832" y="1070774"/>
                </a:lnTo>
                <a:lnTo>
                  <a:pt x="262832" y="1067301"/>
                </a:lnTo>
                <a:lnTo>
                  <a:pt x="264587" y="1063827"/>
                </a:lnTo>
                <a:lnTo>
                  <a:pt x="264587" y="1056881"/>
                </a:lnTo>
                <a:lnTo>
                  <a:pt x="261078" y="1039478"/>
                </a:lnTo>
                <a:lnTo>
                  <a:pt x="271534" y="990707"/>
                </a:lnTo>
                <a:lnTo>
                  <a:pt x="269779" y="973304"/>
                </a:lnTo>
                <a:lnTo>
                  <a:pt x="259359" y="959375"/>
                </a:lnTo>
                <a:lnTo>
                  <a:pt x="254131" y="957620"/>
                </a:lnTo>
                <a:lnTo>
                  <a:pt x="247184" y="957620"/>
                </a:lnTo>
                <a:lnTo>
                  <a:pt x="234973" y="959375"/>
                </a:lnTo>
                <a:lnTo>
                  <a:pt x="222799" y="964567"/>
                </a:lnTo>
                <a:lnTo>
                  <a:pt x="219325" y="964567"/>
                </a:lnTo>
                <a:lnTo>
                  <a:pt x="219325" y="959375"/>
                </a:lnTo>
                <a:lnTo>
                  <a:pt x="215852" y="955901"/>
                </a:lnTo>
                <a:lnTo>
                  <a:pt x="210624" y="954182"/>
                </a:lnTo>
                <a:lnTo>
                  <a:pt x="205396" y="957656"/>
                </a:lnTo>
                <a:lnTo>
                  <a:pt x="194940" y="961129"/>
                </a:lnTo>
                <a:lnTo>
                  <a:pt x="189712" y="966357"/>
                </a:lnTo>
                <a:lnTo>
                  <a:pt x="187993" y="969831"/>
                </a:lnTo>
                <a:lnTo>
                  <a:pt x="184484" y="973304"/>
                </a:lnTo>
                <a:lnTo>
                  <a:pt x="179256" y="975059"/>
                </a:lnTo>
                <a:lnTo>
                  <a:pt x="179256" y="973268"/>
                </a:lnTo>
                <a:lnTo>
                  <a:pt x="172273" y="971514"/>
                </a:lnTo>
                <a:lnTo>
                  <a:pt x="168800" y="968040"/>
                </a:lnTo>
                <a:lnTo>
                  <a:pt x="168800" y="957620"/>
                </a:lnTo>
                <a:lnTo>
                  <a:pt x="163572" y="952392"/>
                </a:lnTo>
                <a:lnTo>
                  <a:pt x="149642" y="945409"/>
                </a:lnTo>
                <a:lnTo>
                  <a:pt x="144450" y="945409"/>
                </a:lnTo>
                <a:lnTo>
                  <a:pt x="140941" y="943655"/>
                </a:lnTo>
                <a:lnTo>
                  <a:pt x="133958" y="934953"/>
                </a:lnTo>
                <a:lnTo>
                  <a:pt x="120029" y="936672"/>
                </a:lnTo>
                <a:lnTo>
                  <a:pt x="114801" y="936672"/>
                </a:lnTo>
                <a:lnTo>
                  <a:pt x="106099" y="924462"/>
                </a:lnTo>
                <a:lnTo>
                  <a:pt x="100871" y="920952"/>
                </a:lnTo>
                <a:lnTo>
                  <a:pt x="97398" y="920952"/>
                </a:lnTo>
                <a:lnTo>
                  <a:pt x="93925" y="924462"/>
                </a:lnTo>
                <a:lnTo>
                  <a:pt x="92170" y="924462"/>
                </a:lnTo>
                <a:lnTo>
                  <a:pt x="88697" y="922707"/>
                </a:lnTo>
                <a:lnTo>
                  <a:pt x="85187" y="919234"/>
                </a:lnTo>
                <a:lnTo>
                  <a:pt x="43399" y="889620"/>
                </a:lnTo>
                <a:lnTo>
                  <a:pt x="31296" y="884464"/>
                </a:lnTo>
                <a:lnTo>
                  <a:pt x="20840" y="877481"/>
                </a:lnTo>
                <a:lnTo>
                  <a:pt x="15612" y="863552"/>
                </a:lnTo>
                <a:lnTo>
                  <a:pt x="19085" y="867025"/>
                </a:lnTo>
                <a:lnTo>
                  <a:pt x="22559" y="868744"/>
                </a:lnTo>
                <a:lnTo>
                  <a:pt x="20804" y="860043"/>
                </a:lnTo>
                <a:lnTo>
                  <a:pt x="20804" y="839166"/>
                </a:lnTo>
                <a:lnTo>
                  <a:pt x="19121" y="833974"/>
                </a:lnTo>
                <a:lnTo>
                  <a:pt x="0" y="820045"/>
                </a:lnTo>
                <a:lnTo>
                  <a:pt x="0" y="816571"/>
                </a:lnTo>
                <a:lnTo>
                  <a:pt x="5192" y="807870"/>
                </a:lnTo>
                <a:lnTo>
                  <a:pt x="10420" y="802642"/>
                </a:lnTo>
                <a:lnTo>
                  <a:pt x="12139" y="799169"/>
                </a:lnTo>
                <a:lnTo>
                  <a:pt x="12139" y="783484"/>
                </a:lnTo>
                <a:lnTo>
                  <a:pt x="15648" y="778256"/>
                </a:lnTo>
                <a:lnTo>
                  <a:pt x="15648" y="774783"/>
                </a:lnTo>
                <a:lnTo>
                  <a:pt x="17402" y="771310"/>
                </a:lnTo>
                <a:lnTo>
                  <a:pt x="20876" y="769555"/>
                </a:lnTo>
                <a:lnTo>
                  <a:pt x="20876" y="766082"/>
                </a:lnTo>
                <a:lnTo>
                  <a:pt x="33086" y="726012"/>
                </a:lnTo>
                <a:lnTo>
                  <a:pt x="73156" y="694644"/>
                </a:lnTo>
                <a:lnTo>
                  <a:pt x="81857" y="692890"/>
                </a:lnTo>
                <a:lnTo>
                  <a:pt x="87121" y="691171"/>
                </a:lnTo>
                <a:lnTo>
                  <a:pt x="97577" y="682469"/>
                </a:lnTo>
                <a:lnTo>
                  <a:pt x="104560" y="678996"/>
                </a:lnTo>
                <a:lnTo>
                  <a:pt x="104560" y="677241"/>
                </a:lnTo>
                <a:lnTo>
                  <a:pt x="106278" y="677241"/>
                </a:lnTo>
                <a:lnTo>
                  <a:pt x="106278" y="675523"/>
                </a:lnTo>
                <a:lnTo>
                  <a:pt x="113225" y="675523"/>
                </a:lnTo>
                <a:lnTo>
                  <a:pt x="116699" y="670295"/>
                </a:lnTo>
                <a:lnTo>
                  <a:pt x="120172" y="663312"/>
                </a:lnTo>
                <a:lnTo>
                  <a:pt x="125400" y="658084"/>
                </a:lnTo>
                <a:lnTo>
                  <a:pt x="118417" y="652856"/>
                </a:lnTo>
                <a:lnTo>
                  <a:pt x="114944" y="645873"/>
                </a:lnTo>
                <a:lnTo>
                  <a:pt x="114944" y="640645"/>
                </a:lnTo>
                <a:lnTo>
                  <a:pt x="120172" y="640645"/>
                </a:lnTo>
                <a:lnTo>
                  <a:pt x="123681" y="633663"/>
                </a:lnTo>
                <a:lnTo>
                  <a:pt x="127155" y="637136"/>
                </a:lnTo>
                <a:lnTo>
                  <a:pt x="135856" y="612786"/>
                </a:lnTo>
                <a:lnTo>
                  <a:pt x="139330" y="605804"/>
                </a:lnTo>
                <a:lnTo>
                  <a:pt x="153223" y="593629"/>
                </a:lnTo>
                <a:lnTo>
                  <a:pt x="167153" y="570998"/>
                </a:lnTo>
                <a:lnTo>
                  <a:pt x="182801" y="562297"/>
                </a:lnTo>
                <a:lnTo>
                  <a:pt x="191502" y="548367"/>
                </a:lnTo>
                <a:lnTo>
                  <a:pt x="193221" y="546613"/>
                </a:lnTo>
                <a:lnTo>
                  <a:pt x="201922" y="543139"/>
                </a:lnTo>
                <a:lnTo>
                  <a:pt x="212378" y="537911"/>
                </a:lnTo>
                <a:lnTo>
                  <a:pt x="221080" y="529210"/>
                </a:lnTo>
                <a:lnTo>
                  <a:pt x="222834" y="518790"/>
                </a:lnTo>
                <a:lnTo>
                  <a:pt x="217606" y="510088"/>
                </a:lnTo>
                <a:lnTo>
                  <a:pt x="207186" y="503106"/>
                </a:lnTo>
                <a:lnTo>
                  <a:pt x="184555" y="492650"/>
                </a:lnTo>
                <a:lnTo>
                  <a:pt x="151433" y="463108"/>
                </a:lnTo>
                <a:lnTo>
                  <a:pt x="130557" y="450933"/>
                </a:lnTo>
                <a:lnTo>
                  <a:pt x="121855" y="435285"/>
                </a:lnTo>
                <a:lnTo>
                  <a:pt x="116663" y="428302"/>
                </a:lnTo>
                <a:lnTo>
                  <a:pt x="104452" y="437004"/>
                </a:lnTo>
                <a:lnTo>
                  <a:pt x="95751" y="433530"/>
                </a:lnTo>
                <a:lnTo>
                  <a:pt x="83576" y="417882"/>
                </a:lnTo>
                <a:lnTo>
                  <a:pt x="73120" y="384795"/>
                </a:lnTo>
                <a:lnTo>
                  <a:pt x="64419" y="374375"/>
                </a:lnTo>
                <a:lnTo>
                  <a:pt x="47016" y="372620"/>
                </a:lnTo>
                <a:lnTo>
                  <a:pt x="38314" y="377848"/>
                </a:lnTo>
                <a:lnTo>
                  <a:pt x="33086" y="376094"/>
                </a:lnTo>
                <a:lnTo>
                  <a:pt x="27858" y="365674"/>
                </a:lnTo>
                <a:lnTo>
                  <a:pt x="26140" y="360446"/>
                </a:lnTo>
                <a:lnTo>
                  <a:pt x="24313" y="356901"/>
                </a:lnTo>
                <a:lnTo>
                  <a:pt x="24313" y="351708"/>
                </a:lnTo>
                <a:lnTo>
                  <a:pt x="20840" y="337779"/>
                </a:lnTo>
                <a:lnTo>
                  <a:pt x="19121" y="334270"/>
                </a:lnTo>
                <a:lnTo>
                  <a:pt x="19121" y="330796"/>
                </a:lnTo>
                <a:lnTo>
                  <a:pt x="15612" y="320340"/>
                </a:lnTo>
                <a:lnTo>
                  <a:pt x="15612" y="315112"/>
                </a:lnTo>
                <a:lnTo>
                  <a:pt x="17367" y="301183"/>
                </a:lnTo>
                <a:lnTo>
                  <a:pt x="15612" y="301183"/>
                </a:lnTo>
                <a:lnTo>
                  <a:pt x="12139" y="294236"/>
                </a:lnTo>
                <a:lnTo>
                  <a:pt x="15612" y="290763"/>
                </a:lnTo>
                <a:lnTo>
                  <a:pt x="17367" y="287289"/>
                </a:lnTo>
                <a:lnTo>
                  <a:pt x="19121" y="278588"/>
                </a:lnTo>
                <a:lnTo>
                  <a:pt x="26104" y="280307"/>
                </a:lnTo>
                <a:lnTo>
                  <a:pt x="31296" y="278588"/>
                </a:lnTo>
                <a:lnTo>
                  <a:pt x="36524" y="273360"/>
                </a:lnTo>
                <a:lnTo>
                  <a:pt x="36524" y="254202"/>
                </a:lnTo>
                <a:lnTo>
                  <a:pt x="43471" y="243746"/>
                </a:lnTo>
                <a:lnTo>
                  <a:pt x="45225" y="236764"/>
                </a:lnTo>
                <a:lnTo>
                  <a:pt x="41716" y="228062"/>
                </a:lnTo>
                <a:lnTo>
                  <a:pt x="34769" y="221116"/>
                </a:lnTo>
                <a:lnTo>
                  <a:pt x="29541" y="217642"/>
                </a:lnTo>
                <a:lnTo>
                  <a:pt x="26068" y="214133"/>
                </a:lnTo>
                <a:lnTo>
                  <a:pt x="24313" y="210660"/>
                </a:lnTo>
                <a:lnTo>
                  <a:pt x="17367" y="210660"/>
                </a:lnTo>
                <a:lnTo>
                  <a:pt x="17367" y="207186"/>
                </a:lnTo>
                <a:lnTo>
                  <a:pt x="12139" y="200239"/>
                </a:lnTo>
                <a:lnTo>
                  <a:pt x="6911" y="195011"/>
                </a:lnTo>
                <a:lnTo>
                  <a:pt x="8665" y="186310"/>
                </a:lnTo>
                <a:lnTo>
                  <a:pt x="20840" y="170626"/>
                </a:lnTo>
                <a:lnTo>
                  <a:pt x="26068" y="168871"/>
                </a:lnTo>
                <a:lnTo>
                  <a:pt x="33015" y="163643"/>
                </a:lnTo>
                <a:lnTo>
                  <a:pt x="38243" y="158415"/>
                </a:lnTo>
                <a:lnTo>
                  <a:pt x="46944" y="137503"/>
                </a:lnTo>
                <a:lnTo>
                  <a:pt x="48699" y="137503"/>
                </a:lnTo>
                <a:lnTo>
                  <a:pt x="48699" y="135820"/>
                </a:lnTo>
                <a:lnTo>
                  <a:pt x="46980" y="130592"/>
                </a:lnTo>
                <a:lnTo>
                  <a:pt x="48699" y="128838"/>
                </a:lnTo>
                <a:lnTo>
                  <a:pt x="50418" y="125364"/>
                </a:lnTo>
                <a:lnTo>
                  <a:pt x="59119" y="116663"/>
                </a:lnTo>
                <a:lnTo>
                  <a:pt x="71294" y="88804"/>
                </a:lnTo>
                <a:lnTo>
                  <a:pt x="74803" y="67892"/>
                </a:lnTo>
                <a:lnTo>
                  <a:pt x="74803" y="47016"/>
                </a:lnTo>
                <a:lnTo>
                  <a:pt x="88732" y="26104"/>
                </a:lnTo>
                <a:lnTo>
                  <a:pt x="88732" y="24385"/>
                </a:lnTo>
                <a:lnTo>
                  <a:pt x="90451" y="19157"/>
                </a:lnTo>
                <a:lnTo>
                  <a:pt x="90451" y="17402"/>
                </a:lnTo>
                <a:lnTo>
                  <a:pt x="92206" y="15648"/>
                </a:lnTo>
                <a:lnTo>
                  <a:pt x="95715" y="15648"/>
                </a:lnTo>
                <a:lnTo>
                  <a:pt x="99188" y="10420"/>
                </a:lnTo>
                <a:lnTo>
                  <a:pt x="109644" y="5228"/>
                </a:lnTo>
                <a:lnTo>
                  <a:pt x="114872" y="0"/>
                </a:lnTo>
                <a:lnTo>
                  <a:pt x="261185" y="48770"/>
                </a:lnTo>
                <a:lnTo>
                  <a:pt x="372549" y="85295"/>
                </a:lnTo>
                <a:lnTo>
                  <a:pt x="409109" y="97470"/>
                </a:lnTo>
                <a:lnTo>
                  <a:pt x="410828" y="106171"/>
                </a:lnTo>
                <a:lnTo>
                  <a:pt x="412582" y="125328"/>
                </a:lnTo>
                <a:lnTo>
                  <a:pt x="407390" y="158415"/>
                </a:lnTo>
                <a:lnTo>
                  <a:pt x="398689" y="184520"/>
                </a:lnTo>
                <a:lnTo>
                  <a:pt x="398689" y="196694"/>
                </a:lnTo>
                <a:lnTo>
                  <a:pt x="396934" y="205396"/>
                </a:lnTo>
                <a:lnTo>
                  <a:pt x="398689" y="210624"/>
                </a:lnTo>
                <a:lnTo>
                  <a:pt x="398689" y="222799"/>
                </a:lnTo>
                <a:lnTo>
                  <a:pt x="391706" y="231500"/>
                </a:lnTo>
                <a:lnTo>
                  <a:pt x="379496" y="252448"/>
                </a:lnTo>
                <a:lnTo>
                  <a:pt x="370794" y="255957"/>
                </a:lnTo>
                <a:lnTo>
                  <a:pt x="372549" y="236800"/>
                </a:lnTo>
                <a:lnTo>
                  <a:pt x="370794" y="231572"/>
                </a:lnTo>
                <a:lnTo>
                  <a:pt x="363847" y="238554"/>
                </a:lnTo>
                <a:lnTo>
                  <a:pt x="362093" y="242028"/>
                </a:lnTo>
                <a:lnTo>
                  <a:pt x="362093" y="250729"/>
                </a:lnTo>
                <a:lnTo>
                  <a:pt x="358619" y="257676"/>
                </a:lnTo>
                <a:lnTo>
                  <a:pt x="353391" y="262904"/>
                </a:lnTo>
                <a:lnTo>
                  <a:pt x="351637" y="266377"/>
                </a:lnTo>
                <a:lnTo>
                  <a:pt x="349882" y="275079"/>
                </a:lnTo>
                <a:lnTo>
                  <a:pt x="349882" y="292481"/>
                </a:lnTo>
                <a:lnTo>
                  <a:pt x="348128" y="301183"/>
                </a:lnTo>
                <a:lnTo>
                  <a:pt x="346373" y="304656"/>
                </a:lnTo>
                <a:lnTo>
                  <a:pt x="341145" y="311603"/>
                </a:lnTo>
                <a:lnTo>
                  <a:pt x="339462" y="315112"/>
                </a:lnTo>
                <a:lnTo>
                  <a:pt x="341217" y="316867"/>
                </a:lnTo>
                <a:lnTo>
                  <a:pt x="342971" y="330796"/>
                </a:lnTo>
                <a:lnTo>
                  <a:pt x="346445" y="332551"/>
                </a:lnTo>
                <a:lnTo>
                  <a:pt x="342935" y="341252"/>
                </a:lnTo>
                <a:lnTo>
                  <a:pt x="344690" y="349954"/>
                </a:lnTo>
                <a:lnTo>
                  <a:pt x="348163" y="355182"/>
                </a:lnTo>
                <a:lnTo>
                  <a:pt x="360338" y="355182"/>
                </a:lnTo>
                <a:lnTo>
                  <a:pt x="367321" y="358655"/>
                </a:lnTo>
                <a:lnTo>
                  <a:pt x="370794" y="358655"/>
                </a:lnTo>
                <a:lnTo>
                  <a:pt x="386478" y="351708"/>
                </a:lnTo>
                <a:lnTo>
                  <a:pt x="395180" y="351708"/>
                </a:lnTo>
                <a:lnTo>
                  <a:pt x="426512" y="355182"/>
                </a:lnTo>
                <a:lnTo>
                  <a:pt x="442196" y="360410"/>
                </a:lnTo>
                <a:lnTo>
                  <a:pt x="447424" y="356936"/>
                </a:lnTo>
                <a:lnTo>
                  <a:pt x="442196" y="351708"/>
                </a:lnTo>
                <a:lnTo>
                  <a:pt x="435249" y="343007"/>
                </a:lnTo>
                <a:lnTo>
                  <a:pt x="431740" y="334305"/>
                </a:lnTo>
                <a:lnTo>
                  <a:pt x="435249" y="330832"/>
                </a:lnTo>
                <a:lnTo>
                  <a:pt x="442196" y="336060"/>
                </a:lnTo>
                <a:lnTo>
                  <a:pt x="447424" y="346480"/>
                </a:lnTo>
                <a:lnTo>
                  <a:pt x="464862" y="403953"/>
                </a:lnTo>
                <a:lnTo>
                  <a:pt x="464862" y="414409"/>
                </a:lnTo>
                <a:lnTo>
                  <a:pt x="461353" y="424829"/>
                </a:lnTo>
                <a:lnTo>
                  <a:pt x="459634" y="435285"/>
                </a:lnTo>
                <a:lnTo>
                  <a:pt x="463108" y="447460"/>
                </a:lnTo>
                <a:lnTo>
                  <a:pt x="459634" y="485739"/>
                </a:lnTo>
                <a:lnTo>
                  <a:pt x="456161" y="497949"/>
                </a:lnTo>
                <a:lnTo>
                  <a:pt x="463108" y="501423"/>
                </a:lnTo>
                <a:lnTo>
                  <a:pt x="468336" y="508405"/>
                </a:lnTo>
                <a:lnTo>
                  <a:pt x="470055" y="518861"/>
                </a:lnTo>
                <a:lnTo>
                  <a:pt x="468336" y="536264"/>
                </a:lnTo>
                <a:lnTo>
                  <a:pt x="470055" y="557176"/>
                </a:lnTo>
                <a:lnTo>
                  <a:pt x="470055" y="564123"/>
                </a:lnTo>
                <a:lnTo>
                  <a:pt x="471809" y="565878"/>
                </a:lnTo>
                <a:lnTo>
                  <a:pt x="471809" y="581526"/>
                </a:lnTo>
                <a:lnTo>
                  <a:pt x="477037" y="628542"/>
                </a:lnTo>
                <a:lnTo>
                  <a:pt x="473528" y="638998"/>
                </a:lnTo>
                <a:lnTo>
                  <a:pt x="463108" y="565878"/>
                </a:lnTo>
                <a:lnTo>
                  <a:pt x="464862" y="550194"/>
                </a:lnTo>
                <a:lnTo>
                  <a:pt x="466581" y="541492"/>
                </a:lnTo>
                <a:lnTo>
                  <a:pt x="464862" y="532791"/>
                </a:lnTo>
                <a:lnTo>
                  <a:pt x="461353" y="522335"/>
                </a:lnTo>
                <a:lnTo>
                  <a:pt x="457880" y="515352"/>
                </a:lnTo>
                <a:lnTo>
                  <a:pt x="454406" y="511879"/>
                </a:lnTo>
                <a:lnTo>
                  <a:pt x="449178" y="518861"/>
                </a:lnTo>
                <a:lnTo>
                  <a:pt x="449178" y="522335"/>
                </a:lnTo>
                <a:lnTo>
                  <a:pt x="456161" y="520580"/>
                </a:lnTo>
                <a:lnTo>
                  <a:pt x="457880" y="524054"/>
                </a:lnTo>
                <a:lnTo>
                  <a:pt x="456161" y="531036"/>
                </a:lnTo>
                <a:lnTo>
                  <a:pt x="452652" y="536264"/>
                </a:lnTo>
                <a:lnTo>
                  <a:pt x="449178" y="539738"/>
                </a:lnTo>
                <a:lnTo>
                  <a:pt x="443950" y="541456"/>
                </a:lnTo>
                <a:lnTo>
                  <a:pt x="440477" y="544930"/>
                </a:lnTo>
                <a:lnTo>
                  <a:pt x="440477" y="551912"/>
                </a:lnTo>
                <a:lnTo>
                  <a:pt x="445741" y="548439"/>
                </a:lnTo>
                <a:lnTo>
                  <a:pt x="449214" y="555386"/>
                </a:lnTo>
                <a:lnTo>
                  <a:pt x="447495" y="565842"/>
                </a:lnTo>
                <a:lnTo>
                  <a:pt x="442267" y="572789"/>
                </a:lnTo>
                <a:lnTo>
                  <a:pt x="454442" y="574543"/>
                </a:lnTo>
                <a:lnTo>
                  <a:pt x="457916" y="576298"/>
                </a:lnTo>
                <a:lnTo>
                  <a:pt x="452688" y="584999"/>
                </a:lnTo>
                <a:lnTo>
                  <a:pt x="450969" y="591982"/>
                </a:lnTo>
                <a:lnTo>
                  <a:pt x="450969" y="598929"/>
                </a:lnTo>
                <a:lnTo>
                  <a:pt x="452688" y="609385"/>
                </a:lnTo>
                <a:lnTo>
                  <a:pt x="449214" y="619841"/>
                </a:lnTo>
                <a:lnTo>
                  <a:pt x="447495" y="628542"/>
                </a:lnTo>
                <a:lnTo>
                  <a:pt x="445777" y="644226"/>
                </a:lnTo>
                <a:lnTo>
                  <a:pt x="445777" y="658155"/>
                </a:lnTo>
                <a:lnTo>
                  <a:pt x="452723" y="661629"/>
                </a:lnTo>
                <a:lnTo>
                  <a:pt x="457987" y="663348"/>
                </a:lnTo>
                <a:lnTo>
                  <a:pt x="457987" y="670330"/>
                </a:lnTo>
                <a:lnTo>
                  <a:pt x="452723" y="680786"/>
                </a:lnTo>
                <a:lnTo>
                  <a:pt x="450897" y="694680"/>
                </a:lnTo>
                <a:lnTo>
                  <a:pt x="447424" y="701663"/>
                </a:lnTo>
                <a:lnTo>
                  <a:pt x="440441" y="706855"/>
                </a:lnTo>
                <a:lnTo>
                  <a:pt x="436968" y="717311"/>
                </a:lnTo>
                <a:lnTo>
                  <a:pt x="429985" y="727767"/>
                </a:lnTo>
                <a:lnTo>
                  <a:pt x="426512" y="729486"/>
                </a:lnTo>
                <a:lnTo>
                  <a:pt x="423038" y="734714"/>
                </a:lnTo>
                <a:lnTo>
                  <a:pt x="419565" y="748643"/>
                </a:lnTo>
                <a:lnTo>
                  <a:pt x="424757" y="757344"/>
                </a:lnTo>
                <a:lnTo>
                  <a:pt x="431740" y="764291"/>
                </a:lnTo>
                <a:lnTo>
                  <a:pt x="431740" y="771274"/>
                </a:lnTo>
                <a:lnTo>
                  <a:pt x="426512" y="772993"/>
                </a:lnTo>
                <a:lnTo>
                  <a:pt x="421284" y="762572"/>
                </a:lnTo>
                <a:lnTo>
                  <a:pt x="405636" y="757344"/>
                </a:lnTo>
                <a:lnTo>
                  <a:pt x="402126" y="760818"/>
                </a:lnTo>
                <a:lnTo>
                  <a:pt x="396934" y="762572"/>
                </a:lnTo>
                <a:lnTo>
                  <a:pt x="393425" y="760818"/>
                </a:lnTo>
                <a:lnTo>
                  <a:pt x="389952" y="757344"/>
                </a:lnTo>
                <a:lnTo>
                  <a:pt x="393425" y="774747"/>
                </a:lnTo>
                <a:lnTo>
                  <a:pt x="396934" y="781694"/>
                </a:lnTo>
                <a:lnTo>
                  <a:pt x="402126" y="783449"/>
                </a:lnTo>
                <a:lnTo>
                  <a:pt x="405636" y="786922"/>
                </a:lnTo>
                <a:lnTo>
                  <a:pt x="405636" y="793869"/>
                </a:lnTo>
                <a:lnTo>
                  <a:pt x="403881" y="804325"/>
                </a:lnTo>
                <a:lnTo>
                  <a:pt x="398653" y="804325"/>
                </a:lnTo>
                <a:lnTo>
                  <a:pt x="395144" y="802570"/>
                </a:lnTo>
                <a:lnTo>
                  <a:pt x="391670" y="804325"/>
                </a:lnTo>
                <a:lnTo>
                  <a:pt x="386478" y="809553"/>
                </a:lnTo>
                <a:lnTo>
                  <a:pt x="384724" y="813026"/>
                </a:lnTo>
                <a:lnTo>
                  <a:pt x="384724" y="818254"/>
                </a:lnTo>
                <a:lnTo>
                  <a:pt x="383005" y="825201"/>
                </a:lnTo>
                <a:lnTo>
                  <a:pt x="384724" y="830429"/>
                </a:lnTo>
                <a:lnTo>
                  <a:pt x="389952" y="826956"/>
                </a:lnTo>
                <a:lnTo>
                  <a:pt x="396934" y="830429"/>
                </a:lnTo>
                <a:lnTo>
                  <a:pt x="402126" y="837376"/>
                </a:lnTo>
                <a:lnTo>
                  <a:pt x="407354" y="846077"/>
                </a:lnTo>
                <a:lnTo>
                  <a:pt x="398653" y="851305"/>
                </a:lnTo>
                <a:lnTo>
                  <a:pt x="381250" y="868708"/>
                </a:lnTo>
                <a:lnTo>
                  <a:pt x="372549" y="873936"/>
                </a:lnTo>
                <a:lnTo>
                  <a:pt x="376022" y="858360"/>
                </a:lnTo>
                <a:lnTo>
                  <a:pt x="382969" y="847904"/>
                </a:lnTo>
                <a:lnTo>
                  <a:pt x="372549" y="842676"/>
                </a:lnTo>
                <a:lnTo>
                  <a:pt x="362093" y="868780"/>
                </a:lnTo>
                <a:lnTo>
                  <a:pt x="365566" y="874008"/>
                </a:lnTo>
                <a:lnTo>
                  <a:pt x="365566" y="875762"/>
                </a:lnTo>
                <a:lnTo>
                  <a:pt x="344690" y="880990"/>
                </a:lnTo>
                <a:lnTo>
                  <a:pt x="335989" y="884464"/>
                </a:lnTo>
                <a:lnTo>
                  <a:pt x="330761" y="893165"/>
                </a:lnTo>
                <a:lnTo>
                  <a:pt x="342971" y="893165"/>
                </a:lnTo>
                <a:lnTo>
                  <a:pt x="346445" y="894920"/>
                </a:lnTo>
                <a:lnTo>
                  <a:pt x="351673" y="894920"/>
                </a:lnTo>
                <a:lnTo>
                  <a:pt x="369075" y="884464"/>
                </a:lnTo>
                <a:lnTo>
                  <a:pt x="369075" y="887937"/>
                </a:lnTo>
                <a:lnTo>
                  <a:pt x="360374" y="896639"/>
                </a:lnTo>
                <a:lnTo>
                  <a:pt x="351673" y="919269"/>
                </a:lnTo>
                <a:lnTo>
                  <a:pt x="344726" y="924497"/>
                </a:lnTo>
                <a:lnTo>
                  <a:pt x="334270" y="968040"/>
                </a:lnTo>
                <a:lnTo>
                  <a:pt x="329042" y="966286"/>
                </a:lnTo>
                <a:lnTo>
                  <a:pt x="325568" y="966286"/>
                </a:lnTo>
                <a:lnTo>
                  <a:pt x="320340" y="974987"/>
                </a:lnTo>
                <a:lnTo>
                  <a:pt x="322059" y="973233"/>
                </a:lnTo>
                <a:lnTo>
                  <a:pt x="322059" y="974987"/>
                </a:lnTo>
                <a:lnTo>
                  <a:pt x="323849" y="974987"/>
                </a:lnTo>
                <a:lnTo>
                  <a:pt x="323849" y="976706"/>
                </a:lnTo>
                <a:lnTo>
                  <a:pt x="327323" y="973233"/>
                </a:lnTo>
                <a:lnTo>
                  <a:pt x="330796" y="973233"/>
                </a:lnTo>
                <a:lnTo>
                  <a:pt x="332551" y="974987"/>
                </a:lnTo>
                <a:lnTo>
                  <a:pt x="334306" y="980215"/>
                </a:lnTo>
                <a:lnTo>
                  <a:pt x="327323" y="994145"/>
                </a:lnTo>
                <a:lnTo>
                  <a:pt x="325568" y="1002846"/>
                </a:lnTo>
                <a:lnTo>
                  <a:pt x="320340" y="1008038"/>
                </a:lnTo>
                <a:lnTo>
                  <a:pt x="313358" y="1011512"/>
                </a:lnTo>
                <a:lnTo>
                  <a:pt x="313358" y="1014985"/>
                </a:lnTo>
                <a:lnTo>
                  <a:pt x="292446" y="1060282"/>
                </a:lnTo>
                <a:lnTo>
                  <a:pt x="275043" y="1072493"/>
                </a:lnTo>
                <a:lnTo>
                  <a:pt x="271534" y="1074248"/>
                </a:lnTo>
                <a:close/>
              </a:path>
            </a:pathLst>
          </a:custGeom>
          <a:solidFill>
            <a:srgbClr val="82BE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9">
            <a:extLst>
              <a:ext uri="{FF2B5EF4-FFF2-40B4-BE49-F238E27FC236}">
                <a16:creationId xmlns:a16="http://schemas.microsoft.com/office/drawing/2014/main" id="{E6E46CED-7C9D-BABE-F934-5074D2B55B72}"/>
              </a:ext>
            </a:extLst>
          </p:cNvPr>
          <p:cNvSpPr txBox="1"/>
          <p:nvPr/>
        </p:nvSpPr>
        <p:spPr>
          <a:xfrm>
            <a:off x="11434877" y="6185586"/>
            <a:ext cx="142663" cy="240453"/>
          </a:xfrm>
          <a:prstGeom prst="rect">
            <a:avLst/>
          </a:prstGeom>
        </p:spPr>
        <p:txBody>
          <a:bodyPr vert="horz" wrap="square" lIns="0" tIns="8467" rIns="0" bIns="0" rtlCol="0" anchor="t">
            <a:spAutoFit/>
          </a:bodyPr>
          <a:lstStyle/>
          <a:p>
            <a:pPr marL="8255">
              <a:lnSpc>
                <a:spcPct val="100000"/>
              </a:lnSpc>
              <a:spcBef>
                <a:spcPts val="67"/>
              </a:spcBef>
            </a:pPr>
            <a:r>
              <a:rPr lang="en-US" sz="1450" b="1" spc="13">
                <a:solidFill>
                  <a:srgbClr val="1B4454"/>
                </a:solidFill>
                <a:latin typeface="Tahoma"/>
                <a:ea typeface="Tahoma"/>
                <a:cs typeface="Tahoma"/>
              </a:rPr>
              <a:t>6</a:t>
            </a:r>
          </a:p>
        </p:txBody>
      </p:sp>
      <p:sp>
        <p:nvSpPr>
          <p:cNvPr id="27" name="object 2">
            <a:extLst>
              <a:ext uri="{FF2B5EF4-FFF2-40B4-BE49-F238E27FC236}">
                <a16:creationId xmlns:a16="http://schemas.microsoft.com/office/drawing/2014/main" id="{CD424336-6B0D-8589-4EA4-0ADFDF21C1BF}"/>
              </a:ext>
            </a:extLst>
          </p:cNvPr>
          <p:cNvSpPr/>
          <p:nvPr/>
        </p:nvSpPr>
        <p:spPr>
          <a:xfrm>
            <a:off x="1778000" y="202989"/>
            <a:ext cx="0" cy="588433"/>
          </a:xfrm>
          <a:custGeom>
            <a:avLst/>
            <a:gdLst/>
            <a:ahLst/>
            <a:cxnLst/>
            <a:rect l="l" t="t" r="r" b="b"/>
            <a:pathLst>
              <a:path h="882650">
                <a:moveTo>
                  <a:pt x="0" y="882649"/>
                </a:moveTo>
                <a:lnTo>
                  <a:pt x="0" y="0"/>
                </a:lnTo>
              </a:path>
            </a:pathLst>
          </a:custGeom>
          <a:ln w="476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49182-A88C-3CA3-BAA3-BC6CFFAB8E9F}"/>
              </a:ext>
            </a:extLst>
          </p:cNvPr>
          <p:cNvSpPr txBox="1"/>
          <p:nvPr/>
        </p:nvSpPr>
        <p:spPr>
          <a:xfrm>
            <a:off x="1522558" y="2044005"/>
            <a:ext cx="5537515" cy="175129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82BE40"/>
              </a:buClr>
              <a:buFont typeface="Arial" panose="020B0604020202020204" pitchFamily="34" charset="0"/>
              <a:buChar char="•"/>
            </a:pPr>
            <a:r>
              <a:rPr lang="en-US" sz="2100" spc="47">
                <a:solidFill>
                  <a:srgbClr val="094E6F"/>
                </a:solidFill>
                <a:latin typeface="Tahoma"/>
                <a:cs typeface="Tahoma"/>
              </a:rPr>
              <a:t>$4M available for competitive grants  building green economy talent pipeline focused on grid resilience, renewables, and efficiency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spc="47">
              <a:solidFill>
                <a:srgbClr val="094E6F"/>
              </a:solidFill>
              <a:latin typeface="Tahoma"/>
              <a:cs typeface="Tahoma"/>
            </a:endParaRPr>
          </a:p>
        </p:txBody>
      </p:sp>
      <p:sp>
        <p:nvSpPr>
          <p:cNvPr id="7" name="object 22">
            <a:extLst>
              <a:ext uri="{FF2B5EF4-FFF2-40B4-BE49-F238E27FC236}">
                <a16:creationId xmlns:a16="http://schemas.microsoft.com/office/drawing/2014/main" id="{B7F2FF2B-02BA-F680-FC43-7417386E5CF5}"/>
              </a:ext>
            </a:extLst>
          </p:cNvPr>
          <p:cNvSpPr txBox="1"/>
          <p:nvPr/>
        </p:nvSpPr>
        <p:spPr>
          <a:xfrm>
            <a:off x="1465049" y="1300514"/>
            <a:ext cx="6116369" cy="379163"/>
          </a:xfrm>
          <a:prstGeom prst="rect">
            <a:avLst/>
          </a:prstGeom>
        </p:spPr>
        <p:txBody>
          <a:bodyPr vert="horz" wrap="square" lIns="0" tIns="9736" rIns="0" bIns="0" rtlCol="0" anchor="t">
            <a:spAutoFit/>
          </a:bodyPr>
          <a:lstStyle/>
          <a:p>
            <a:pPr marL="8255">
              <a:spcBef>
                <a:spcPts val="76"/>
              </a:spcBef>
            </a:pPr>
            <a:r>
              <a:rPr lang="en-US" sz="2400" b="1" spc="136">
                <a:solidFill>
                  <a:srgbClr val="83BE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Green Workforce Training Grant Challenge (Phase 2)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07EEBB-4B93-CB15-FE4A-A1E1D1205E9C}"/>
              </a:ext>
            </a:extLst>
          </p:cNvPr>
          <p:cNvSpPr txBox="1"/>
          <p:nvPr/>
        </p:nvSpPr>
        <p:spPr>
          <a:xfrm>
            <a:off x="1493803" y="3865102"/>
            <a:ext cx="5781931" cy="2103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7345" indent="-347345">
              <a:buClr>
                <a:srgbClr val="82BE40"/>
              </a:buClr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94E6F"/>
                </a:solidFill>
                <a:latin typeface="Tahoma"/>
                <a:ea typeface="Tahoma"/>
                <a:cs typeface="Tahoma"/>
              </a:rPr>
              <a:t>Designed</a:t>
            </a:r>
            <a:r>
              <a:rPr lang="en-US" sz="2100">
                <a:solidFill>
                  <a:srgbClr val="094E6F"/>
                </a:solidFill>
                <a:effectLst/>
                <a:latin typeface="Tahoma"/>
                <a:ea typeface="Tahoma"/>
                <a:cs typeface="Tahoma"/>
              </a:rPr>
              <a:t> to support </a:t>
            </a:r>
            <a:r>
              <a:rPr lang="en-US" sz="2100">
                <a:solidFill>
                  <a:srgbClr val="094E6F"/>
                </a:solidFill>
                <a:latin typeface="Tahoma"/>
                <a:ea typeface="Tahoma"/>
                <a:cs typeface="Tahoma"/>
              </a:rPr>
              <a:t>interdisciplinary undergraduate and graduate student </a:t>
            </a:r>
            <a:r>
              <a:rPr lang="en-US" sz="2100">
                <a:solidFill>
                  <a:srgbClr val="094E6F"/>
                </a:solidFill>
                <a:effectLst/>
                <a:latin typeface="Tahoma"/>
                <a:ea typeface="Tahoma"/>
                <a:cs typeface="Tahoma"/>
              </a:rPr>
              <a:t>research on topics advancing clean energy concepts such as solar, wind, geothermal, green hydrogen, fuel cells, biomass, tidal, nuclear, and hydropower.</a:t>
            </a:r>
            <a:endParaRPr lang="en-US">
              <a:latin typeface="Tahoma"/>
              <a:ea typeface="Tahoma"/>
              <a:cs typeface="Tahoma"/>
            </a:endParaRPr>
          </a:p>
        </p:txBody>
      </p:sp>
      <p:sp>
        <p:nvSpPr>
          <p:cNvPr id="10" name="object 22">
            <a:extLst>
              <a:ext uri="{FF2B5EF4-FFF2-40B4-BE49-F238E27FC236}">
                <a16:creationId xmlns:a16="http://schemas.microsoft.com/office/drawing/2014/main" id="{6925C54B-FBB9-D2F7-0436-707DF8E582BD}"/>
              </a:ext>
            </a:extLst>
          </p:cNvPr>
          <p:cNvSpPr txBox="1"/>
          <p:nvPr/>
        </p:nvSpPr>
        <p:spPr>
          <a:xfrm>
            <a:off x="1465049" y="3429000"/>
            <a:ext cx="6116369" cy="379163"/>
          </a:xfrm>
          <a:prstGeom prst="rect">
            <a:avLst/>
          </a:prstGeom>
        </p:spPr>
        <p:txBody>
          <a:bodyPr vert="horz" wrap="square" lIns="0" tIns="9736" rIns="0" bIns="0" rtlCol="0" anchor="t">
            <a:spAutoFit/>
          </a:bodyPr>
          <a:lstStyle/>
          <a:p>
            <a:pPr marL="8255">
              <a:spcBef>
                <a:spcPts val="76"/>
              </a:spcBef>
            </a:pPr>
            <a:r>
              <a:rPr lang="en-US" sz="2400" b="1" spc="136">
                <a:solidFill>
                  <a:srgbClr val="83BE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Clean Energy Fellowship Program</a:t>
            </a:r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13B3CC-5110-D1EB-9456-94D3F19881BC}"/>
              </a:ext>
            </a:extLst>
          </p:cNvPr>
          <p:cNvGrpSpPr/>
          <p:nvPr/>
        </p:nvGrpSpPr>
        <p:grpSpPr>
          <a:xfrm>
            <a:off x="8259992" y="1060947"/>
            <a:ext cx="3246216" cy="2422533"/>
            <a:chOff x="-1070175" y="1531661"/>
            <a:chExt cx="7484521" cy="4827860"/>
          </a:xfrm>
        </p:grpSpPr>
        <p:pic>
          <p:nvPicPr>
            <p:cNvPr id="18" name="Picture 2" descr="Worker with solar panels">
              <a:extLst>
                <a:ext uri="{FF2B5EF4-FFF2-40B4-BE49-F238E27FC236}">
                  <a16:creationId xmlns:a16="http://schemas.microsoft.com/office/drawing/2014/main" id="{6F49E6F2-C6D8-217F-C807-F13D07393F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5" r="8695"/>
            <a:stretch/>
          </p:blipFill>
          <p:spPr bwMode="auto">
            <a:xfrm>
              <a:off x="-425359" y="1656697"/>
              <a:ext cx="6433251" cy="445504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539A348-D8F9-B43C-1440-A1F006FFCF29}"/>
                </a:ext>
              </a:extLst>
            </p:cNvPr>
            <p:cNvSpPr/>
            <p:nvPr/>
          </p:nvSpPr>
          <p:spPr>
            <a:xfrm>
              <a:off x="-650299" y="1656699"/>
              <a:ext cx="6828273" cy="4455040"/>
            </a:xfrm>
            <a:prstGeom prst="roundRect">
              <a:avLst/>
            </a:prstGeom>
            <a:noFill/>
            <a:ln w="57150">
              <a:solidFill>
                <a:srgbClr val="83BE4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9B1AA36-87DA-6A30-DD9C-D3DF69C99C3A}"/>
                </a:ext>
              </a:extLst>
            </p:cNvPr>
            <p:cNvSpPr/>
            <p:nvPr/>
          </p:nvSpPr>
          <p:spPr>
            <a:xfrm>
              <a:off x="-1070175" y="1531661"/>
              <a:ext cx="7484521" cy="4827860"/>
            </a:xfrm>
            <a:prstGeom prst="roundRect">
              <a:avLst/>
            </a:prstGeom>
            <a:noFill/>
            <a:ln w="76200">
              <a:solidFill>
                <a:srgbClr val="094E6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9A80A2F-7277-C10C-E574-112605DC0859}"/>
              </a:ext>
            </a:extLst>
          </p:cNvPr>
          <p:cNvGrpSpPr/>
          <p:nvPr/>
        </p:nvGrpSpPr>
        <p:grpSpPr>
          <a:xfrm>
            <a:off x="8297350" y="3618581"/>
            <a:ext cx="3246216" cy="2422533"/>
            <a:chOff x="-1070175" y="1531661"/>
            <a:chExt cx="7484521" cy="4827860"/>
          </a:xfrm>
        </p:grpSpPr>
        <p:pic>
          <p:nvPicPr>
            <p:cNvPr id="28" name="Picture 2" descr="Graduation cap with tassel on wood table">
              <a:extLst>
                <a:ext uri="{FF2B5EF4-FFF2-40B4-BE49-F238E27FC236}">
                  <a16:creationId xmlns:a16="http://schemas.microsoft.com/office/drawing/2014/main" id="{8AD04C6F-5D6D-E234-3E61-0FD5E89F9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4" r="8484"/>
            <a:stretch/>
          </p:blipFill>
          <p:spPr bwMode="auto">
            <a:xfrm>
              <a:off x="-425359" y="1656697"/>
              <a:ext cx="6433251" cy="445504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F7A5A88-3073-9C53-BA5C-225611C43D63}"/>
                </a:ext>
              </a:extLst>
            </p:cNvPr>
            <p:cNvSpPr/>
            <p:nvPr/>
          </p:nvSpPr>
          <p:spPr>
            <a:xfrm>
              <a:off x="-650299" y="1656699"/>
              <a:ext cx="6828273" cy="4455040"/>
            </a:xfrm>
            <a:prstGeom prst="roundRect">
              <a:avLst/>
            </a:prstGeom>
            <a:noFill/>
            <a:ln w="57150">
              <a:solidFill>
                <a:srgbClr val="83BE4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423DDB7-A49F-ECE1-B453-DBFD07E9941C}"/>
                </a:ext>
              </a:extLst>
            </p:cNvPr>
            <p:cNvSpPr/>
            <p:nvPr/>
          </p:nvSpPr>
          <p:spPr>
            <a:xfrm>
              <a:off x="-1070175" y="1531661"/>
              <a:ext cx="7484521" cy="4827860"/>
            </a:xfrm>
            <a:prstGeom prst="roundRect">
              <a:avLst/>
            </a:prstGeom>
            <a:noFill/>
            <a:ln w="76200">
              <a:solidFill>
                <a:srgbClr val="094E6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8742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C3C10-3A20-705A-540C-B61A90201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A61128A0-5E2A-372B-E562-176484322AB5}"/>
              </a:ext>
            </a:extLst>
          </p:cNvPr>
          <p:cNvSpPr/>
          <p:nvPr/>
        </p:nvSpPr>
        <p:spPr>
          <a:xfrm>
            <a:off x="387350" y="358775"/>
            <a:ext cx="1168864" cy="388413"/>
          </a:xfrm>
          <a:custGeom>
            <a:avLst/>
            <a:gdLst/>
            <a:ahLst/>
            <a:cxnLst/>
            <a:rect l="l" t="t" r="r" b="b"/>
            <a:pathLst>
              <a:path w="1753296" h="582619">
                <a:moveTo>
                  <a:pt x="0" y="0"/>
                </a:moveTo>
                <a:lnTo>
                  <a:pt x="1753296" y="0"/>
                </a:lnTo>
                <a:lnTo>
                  <a:pt x="1753296" y="582619"/>
                </a:lnTo>
                <a:lnTo>
                  <a:pt x="0" y="5826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2063D607-114D-5ABA-1C86-B4193568C6C1}"/>
              </a:ext>
            </a:extLst>
          </p:cNvPr>
          <p:cNvSpPr txBox="1"/>
          <p:nvPr/>
        </p:nvSpPr>
        <p:spPr>
          <a:xfrm>
            <a:off x="1967832" y="358183"/>
            <a:ext cx="10080631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47"/>
              </a:lnSpc>
            </a:pPr>
            <a:r>
              <a:rPr lang="en-US" sz="3050" b="1">
                <a:solidFill>
                  <a:srgbClr val="0A4F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ahoma"/>
                <a:cs typeface="Tahoma"/>
              </a:rPr>
              <a:t>NJ HAX PLASMA FORGE</a:t>
            </a:r>
            <a:endParaRPr lang="en-US"/>
          </a:p>
        </p:txBody>
      </p:sp>
      <p:sp>
        <p:nvSpPr>
          <p:cNvPr id="16" name="object 38">
            <a:extLst>
              <a:ext uri="{FF2B5EF4-FFF2-40B4-BE49-F238E27FC236}">
                <a16:creationId xmlns:a16="http://schemas.microsoft.com/office/drawing/2014/main" id="{CF279A1E-75C2-3852-904E-8B649A349A0F}"/>
              </a:ext>
            </a:extLst>
          </p:cNvPr>
          <p:cNvSpPr/>
          <p:nvPr/>
        </p:nvSpPr>
        <p:spPr>
          <a:xfrm>
            <a:off x="11614898" y="5952653"/>
            <a:ext cx="318347" cy="716280"/>
          </a:xfrm>
          <a:custGeom>
            <a:avLst/>
            <a:gdLst/>
            <a:ahLst/>
            <a:cxnLst/>
            <a:rect l="l" t="t" r="r" b="b"/>
            <a:pathLst>
              <a:path w="477519" h="1074420">
                <a:moveTo>
                  <a:pt x="271534" y="1074248"/>
                </a:moveTo>
                <a:lnTo>
                  <a:pt x="268060" y="1074248"/>
                </a:lnTo>
                <a:lnTo>
                  <a:pt x="262832" y="1070774"/>
                </a:lnTo>
                <a:lnTo>
                  <a:pt x="262832" y="1067301"/>
                </a:lnTo>
                <a:lnTo>
                  <a:pt x="264587" y="1063827"/>
                </a:lnTo>
                <a:lnTo>
                  <a:pt x="264587" y="1056881"/>
                </a:lnTo>
                <a:lnTo>
                  <a:pt x="261078" y="1039478"/>
                </a:lnTo>
                <a:lnTo>
                  <a:pt x="271534" y="990707"/>
                </a:lnTo>
                <a:lnTo>
                  <a:pt x="269779" y="973304"/>
                </a:lnTo>
                <a:lnTo>
                  <a:pt x="259359" y="959375"/>
                </a:lnTo>
                <a:lnTo>
                  <a:pt x="254131" y="957620"/>
                </a:lnTo>
                <a:lnTo>
                  <a:pt x="247184" y="957620"/>
                </a:lnTo>
                <a:lnTo>
                  <a:pt x="234973" y="959375"/>
                </a:lnTo>
                <a:lnTo>
                  <a:pt x="222799" y="964567"/>
                </a:lnTo>
                <a:lnTo>
                  <a:pt x="219325" y="964567"/>
                </a:lnTo>
                <a:lnTo>
                  <a:pt x="219325" y="959375"/>
                </a:lnTo>
                <a:lnTo>
                  <a:pt x="215852" y="955901"/>
                </a:lnTo>
                <a:lnTo>
                  <a:pt x="210624" y="954182"/>
                </a:lnTo>
                <a:lnTo>
                  <a:pt x="205396" y="957656"/>
                </a:lnTo>
                <a:lnTo>
                  <a:pt x="194940" y="961129"/>
                </a:lnTo>
                <a:lnTo>
                  <a:pt x="189712" y="966357"/>
                </a:lnTo>
                <a:lnTo>
                  <a:pt x="187993" y="969831"/>
                </a:lnTo>
                <a:lnTo>
                  <a:pt x="184484" y="973304"/>
                </a:lnTo>
                <a:lnTo>
                  <a:pt x="179256" y="975059"/>
                </a:lnTo>
                <a:lnTo>
                  <a:pt x="179256" y="973268"/>
                </a:lnTo>
                <a:lnTo>
                  <a:pt x="172273" y="971514"/>
                </a:lnTo>
                <a:lnTo>
                  <a:pt x="168800" y="968040"/>
                </a:lnTo>
                <a:lnTo>
                  <a:pt x="168800" y="957620"/>
                </a:lnTo>
                <a:lnTo>
                  <a:pt x="163572" y="952392"/>
                </a:lnTo>
                <a:lnTo>
                  <a:pt x="149642" y="945409"/>
                </a:lnTo>
                <a:lnTo>
                  <a:pt x="144450" y="945409"/>
                </a:lnTo>
                <a:lnTo>
                  <a:pt x="140941" y="943655"/>
                </a:lnTo>
                <a:lnTo>
                  <a:pt x="133958" y="934953"/>
                </a:lnTo>
                <a:lnTo>
                  <a:pt x="120029" y="936672"/>
                </a:lnTo>
                <a:lnTo>
                  <a:pt x="114801" y="936672"/>
                </a:lnTo>
                <a:lnTo>
                  <a:pt x="106099" y="924462"/>
                </a:lnTo>
                <a:lnTo>
                  <a:pt x="100871" y="920952"/>
                </a:lnTo>
                <a:lnTo>
                  <a:pt x="97398" y="920952"/>
                </a:lnTo>
                <a:lnTo>
                  <a:pt x="93925" y="924462"/>
                </a:lnTo>
                <a:lnTo>
                  <a:pt x="92170" y="924462"/>
                </a:lnTo>
                <a:lnTo>
                  <a:pt x="88697" y="922707"/>
                </a:lnTo>
                <a:lnTo>
                  <a:pt x="85187" y="919234"/>
                </a:lnTo>
                <a:lnTo>
                  <a:pt x="43399" y="889620"/>
                </a:lnTo>
                <a:lnTo>
                  <a:pt x="31296" y="884464"/>
                </a:lnTo>
                <a:lnTo>
                  <a:pt x="20840" y="877481"/>
                </a:lnTo>
                <a:lnTo>
                  <a:pt x="15612" y="863552"/>
                </a:lnTo>
                <a:lnTo>
                  <a:pt x="19085" y="867025"/>
                </a:lnTo>
                <a:lnTo>
                  <a:pt x="22559" y="868744"/>
                </a:lnTo>
                <a:lnTo>
                  <a:pt x="20804" y="860043"/>
                </a:lnTo>
                <a:lnTo>
                  <a:pt x="20804" y="839166"/>
                </a:lnTo>
                <a:lnTo>
                  <a:pt x="19121" y="833974"/>
                </a:lnTo>
                <a:lnTo>
                  <a:pt x="0" y="820045"/>
                </a:lnTo>
                <a:lnTo>
                  <a:pt x="0" y="816571"/>
                </a:lnTo>
                <a:lnTo>
                  <a:pt x="5192" y="807870"/>
                </a:lnTo>
                <a:lnTo>
                  <a:pt x="10420" y="802642"/>
                </a:lnTo>
                <a:lnTo>
                  <a:pt x="12139" y="799169"/>
                </a:lnTo>
                <a:lnTo>
                  <a:pt x="12139" y="783484"/>
                </a:lnTo>
                <a:lnTo>
                  <a:pt x="15648" y="778256"/>
                </a:lnTo>
                <a:lnTo>
                  <a:pt x="15648" y="774783"/>
                </a:lnTo>
                <a:lnTo>
                  <a:pt x="17402" y="771310"/>
                </a:lnTo>
                <a:lnTo>
                  <a:pt x="20876" y="769555"/>
                </a:lnTo>
                <a:lnTo>
                  <a:pt x="20876" y="766082"/>
                </a:lnTo>
                <a:lnTo>
                  <a:pt x="33086" y="726012"/>
                </a:lnTo>
                <a:lnTo>
                  <a:pt x="73156" y="694644"/>
                </a:lnTo>
                <a:lnTo>
                  <a:pt x="81857" y="692890"/>
                </a:lnTo>
                <a:lnTo>
                  <a:pt x="87121" y="691171"/>
                </a:lnTo>
                <a:lnTo>
                  <a:pt x="97577" y="682469"/>
                </a:lnTo>
                <a:lnTo>
                  <a:pt x="104560" y="678996"/>
                </a:lnTo>
                <a:lnTo>
                  <a:pt x="104560" y="677241"/>
                </a:lnTo>
                <a:lnTo>
                  <a:pt x="106278" y="677241"/>
                </a:lnTo>
                <a:lnTo>
                  <a:pt x="106278" y="675523"/>
                </a:lnTo>
                <a:lnTo>
                  <a:pt x="113225" y="675523"/>
                </a:lnTo>
                <a:lnTo>
                  <a:pt x="116699" y="670295"/>
                </a:lnTo>
                <a:lnTo>
                  <a:pt x="120172" y="663312"/>
                </a:lnTo>
                <a:lnTo>
                  <a:pt x="125400" y="658084"/>
                </a:lnTo>
                <a:lnTo>
                  <a:pt x="118417" y="652856"/>
                </a:lnTo>
                <a:lnTo>
                  <a:pt x="114944" y="645873"/>
                </a:lnTo>
                <a:lnTo>
                  <a:pt x="114944" y="640645"/>
                </a:lnTo>
                <a:lnTo>
                  <a:pt x="120172" y="640645"/>
                </a:lnTo>
                <a:lnTo>
                  <a:pt x="123681" y="633663"/>
                </a:lnTo>
                <a:lnTo>
                  <a:pt x="127155" y="637136"/>
                </a:lnTo>
                <a:lnTo>
                  <a:pt x="135856" y="612786"/>
                </a:lnTo>
                <a:lnTo>
                  <a:pt x="139330" y="605804"/>
                </a:lnTo>
                <a:lnTo>
                  <a:pt x="153223" y="593629"/>
                </a:lnTo>
                <a:lnTo>
                  <a:pt x="167153" y="570998"/>
                </a:lnTo>
                <a:lnTo>
                  <a:pt x="182801" y="562297"/>
                </a:lnTo>
                <a:lnTo>
                  <a:pt x="191502" y="548367"/>
                </a:lnTo>
                <a:lnTo>
                  <a:pt x="193221" y="546613"/>
                </a:lnTo>
                <a:lnTo>
                  <a:pt x="201922" y="543139"/>
                </a:lnTo>
                <a:lnTo>
                  <a:pt x="212378" y="537911"/>
                </a:lnTo>
                <a:lnTo>
                  <a:pt x="221080" y="529210"/>
                </a:lnTo>
                <a:lnTo>
                  <a:pt x="222834" y="518790"/>
                </a:lnTo>
                <a:lnTo>
                  <a:pt x="217606" y="510088"/>
                </a:lnTo>
                <a:lnTo>
                  <a:pt x="207186" y="503106"/>
                </a:lnTo>
                <a:lnTo>
                  <a:pt x="184555" y="492650"/>
                </a:lnTo>
                <a:lnTo>
                  <a:pt x="151433" y="463108"/>
                </a:lnTo>
                <a:lnTo>
                  <a:pt x="130557" y="450933"/>
                </a:lnTo>
                <a:lnTo>
                  <a:pt x="121855" y="435285"/>
                </a:lnTo>
                <a:lnTo>
                  <a:pt x="116663" y="428302"/>
                </a:lnTo>
                <a:lnTo>
                  <a:pt x="104452" y="437004"/>
                </a:lnTo>
                <a:lnTo>
                  <a:pt x="95751" y="433530"/>
                </a:lnTo>
                <a:lnTo>
                  <a:pt x="83576" y="417882"/>
                </a:lnTo>
                <a:lnTo>
                  <a:pt x="73120" y="384795"/>
                </a:lnTo>
                <a:lnTo>
                  <a:pt x="64419" y="374375"/>
                </a:lnTo>
                <a:lnTo>
                  <a:pt x="47016" y="372620"/>
                </a:lnTo>
                <a:lnTo>
                  <a:pt x="38314" y="377848"/>
                </a:lnTo>
                <a:lnTo>
                  <a:pt x="33086" y="376094"/>
                </a:lnTo>
                <a:lnTo>
                  <a:pt x="27858" y="365674"/>
                </a:lnTo>
                <a:lnTo>
                  <a:pt x="26140" y="360446"/>
                </a:lnTo>
                <a:lnTo>
                  <a:pt x="24313" y="356901"/>
                </a:lnTo>
                <a:lnTo>
                  <a:pt x="24313" y="351708"/>
                </a:lnTo>
                <a:lnTo>
                  <a:pt x="20840" y="337779"/>
                </a:lnTo>
                <a:lnTo>
                  <a:pt x="19121" y="334270"/>
                </a:lnTo>
                <a:lnTo>
                  <a:pt x="19121" y="330796"/>
                </a:lnTo>
                <a:lnTo>
                  <a:pt x="15612" y="320340"/>
                </a:lnTo>
                <a:lnTo>
                  <a:pt x="15612" y="315112"/>
                </a:lnTo>
                <a:lnTo>
                  <a:pt x="17367" y="301183"/>
                </a:lnTo>
                <a:lnTo>
                  <a:pt x="15612" y="301183"/>
                </a:lnTo>
                <a:lnTo>
                  <a:pt x="12139" y="294236"/>
                </a:lnTo>
                <a:lnTo>
                  <a:pt x="15612" y="290763"/>
                </a:lnTo>
                <a:lnTo>
                  <a:pt x="17367" y="287289"/>
                </a:lnTo>
                <a:lnTo>
                  <a:pt x="19121" y="278588"/>
                </a:lnTo>
                <a:lnTo>
                  <a:pt x="26104" y="280307"/>
                </a:lnTo>
                <a:lnTo>
                  <a:pt x="31296" y="278588"/>
                </a:lnTo>
                <a:lnTo>
                  <a:pt x="36524" y="273360"/>
                </a:lnTo>
                <a:lnTo>
                  <a:pt x="36524" y="254202"/>
                </a:lnTo>
                <a:lnTo>
                  <a:pt x="43471" y="243746"/>
                </a:lnTo>
                <a:lnTo>
                  <a:pt x="45225" y="236764"/>
                </a:lnTo>
                <a:lnTo>
                  <a:pt x="41716" y="228062"/>
                </a:lnTo>
                <a:lnTo>
                  <a:pt x="34769" y="221116"/>
                </a:lnTo>
                <a:lnTo>
                  <a:pt x="29541" y="217642"/>
                </a:lnTo>
                <a:lnTo>
                  <a:pt x="26068" y="214133"/>
                </a:lnTo>
                <a:lnTo>
                  <a:pt x="24313" y="210660"/>
                </a:lnTo>
                <a:lnTo>
                  <a:pt x="17367" y="210660"/>
                </a:lnTo>
                <a:lnTo>
                  <a:pt x="17367" y="207186"/>
                </a:lnTo>
                <a:lnTo>
                  <a:pt x="12139" y="200239"/>
                </a:lnTo>
                <a:lnTo>
                  <a:pt x="6911" y="195011"/>
                </a:lnTo>
                <a:lnTo>
                  <a:pt x="8665" y="186310"/>
                </a:lnTo>
                <a:lnTo>
                  <a:pt x="20840" y="170626"/>
                </a:lnTo>
                <a:lnTo>
                  <a:pt x="26068" y="168871"/>
                </a:lnTo>
                <a:lnTo>
                  <a:pt x="33015" y="163643"/>
                </a:lnTo>
                <a:lnTo>
                  <a:pt x="38243" y="158415"/>
                </a:lnTo>
                <a:lnTo>
                  <a:pt x="46944" y="137503"/>
                </a:lnTo>
                <a:lnTo>
                  <a:pt x="48699" y="137503"/>
                </a:lnTo>
                <a:lnTo>
                  <a:pt x="48699" y="135820"/>
                </a:lnTo>
                <a:lnTo>
                  <a:pt x="46980" y="130592"/>
                </a:lnTo>
                <a:lnTo>
                  <a:pt x="48699" y="128838"/>
                </a:lnTo>
                <a:lnTo>
                  <a:pt x="50418" y="125364"/>
                </a:lnTo>
                <a:lnTo>
                  <a:pt x="59119" y="116663"/>
                </a:lnTo>
                <a:lnTo>
                  <a:pt x="71294" y="88804"/>
                </a:lnTo>
                <a:lnTo>
                  <a:pt x="74803" y="67892"/>
                </a:lnTo>
                <a:lnTo>
                  <a:pt x="74803" y="47016"/>
                </a:lnTo>
                <a:lnTo>
                  <a:pt x="88732" y="26104"/>
                </a:lnTo>
                <a:lnTo>
                  <a:pt x="88732" y="24385"/>
                </a:lnTo>
                <a:lnTo>
                  <a:pt x="90451" y="19157"/>
                </a:lnTo>
                <a:lnTo>
                  <a:pt x="90451" y="17402"/>
                </a:lnTo>
                <a:lnTo>
                  <a:pt x="92206" y="15648"/>
                </a:lnTo>
                <a:lnTo>
                  <a:pt x="95715" y="15648"/>
                </a:lnTo>
                <a:lnTo>
                  <a:pt x="99188" y="10420"/>
                </a:lnTo>
                <a:lnTo>
                  <a:pt x="109644" y="5228"/>
                </a:lnTo>
                <a:lnTo>
                  <a:pt x="114872" y="0"/>
                </a:lnTo>
                <a:lnTo>
                  <a:pt x="261185" y="48770"/>
                </a:lnTo>
                <a:lnTo>
                  <a:pt x="372549" y="85295"/>
                </a:lnTo>
                <a:lnTo>
                  <a:pt x="409109" y="97470"/>
                </a:lnTo>
                <a:lnTo>
                  <a:pt x="410828" y="106171"/>
                </a:lnTo>
                <a:lnTo>
                  <a:pt x="412582" y="125328"/>
                </a:lnTo>
                <a:lnTo>
                  <a:pt x="407390" y="158415"/>
                </a:lnTo>
                <a:lnTo>
                  <a:pt x="398689" y="184520"/>
                </a:lnTo>
                <a:lnTo>
                  <a:pt x="398689" y="196694"/>
                </a:lnTo>
                <a:lnTo>
                  <a:pt x="396934" y="205396"/>
                </a:lnTo>
                <a:lnTo>
                  <a:pt x="398689" y="210624"/>
                </a:lnTo>
                <a:lnTo>
                  <a:pt x="398689" y="222799"/>
                </a:lnTo>
                <a:lnTo>
                  <a:pt x="391706" y="231500"/>
                </a:lnTo>
                <a:lnTo>
                  <a:pt x="379496" y="252448"/>
                </a:lnTo>
                <a:lnTo>
                  <a:pt x="370794" y="255957"/>
                </a:lnTo>
                <a:lnTo>
                  <a:pt x="372549" y="236800"/>
                </a:lnTo>
                <a:lnTo>
                  <a:pt x="370794" y="231572"/>
                </a:lnTo>
                <a:lnTo>
                  <a:pt x="363847" y="238554"/>
                </a:lnTo>
                <a:lnTo>
                  <a:pt x="362093" y="242028"/>
                </a:lnTo>
                <a:lnTo>
                  <a:pt x="362093" y="250729"/>
                </a:lnTo>
                <a:lnTo>
                  <a:pt x="358619" y="257676"/>
                </a:lnTo>
                <a:lnTo>
                  <a:pt x="353391" y="262904"/>
                </a:lnTo>
                <a:lnTo>
                  <a:pt x="351637" y="266377"/>
                </a:lnTo>
                <a:lnTo>
                  <a:pt x="349882" y="275079"/>
                </a:lnTo>
                <a:lnTo>
                  <a:pt x="349882" y="292481"/>
                </a:lnTo>
                <a:lnTo>
                  <a:pt x="348128" y="301183"/>
                </a:lnTo>
                <a:lnTo>
                  <a:pt x="346373" y="304656"/>
                </a:lnTo>
                <a:lnTo>
                  <a:pt x="341145" y="311603"/>
                </a:lnTo>
                <a:lnTo>
                  <a:pt x="339462" y="315112"/>
                </a:lnTo>
                <a:lnTo>
                  <a:pt x="341217" y="316867"/>
                </a:lnTo>
                <a:lnTo>
                  <a:pt x="342971" y="330796"/>
                </a:lnTo>
                <a:lnTo>
                  <a:pt x="346445" y="332551"/>
                </a:lnTo>
                <a:lnTo>
                  <a:pt x="342935" y="341252"/>
                </a:lnTo>
                <a:lnTo>
                  <a:pt x="344690" y="349954"/>
                </a:lnTo>
                <a:lnTo>
                  <a:pt x="348163" y="355182"/>
                </a:lnTo>
                <a:lnTo>
                  <a:pt x="360338" y="355182"/>
                </a:lnTo>
                <a:lnTo>
                  <a:pt x="367321" y="358655"/>
                </a:lnTo>
                <a:lnTo>
                  <a:pt x="370794" y="358655"/>
                </a:lnTo>
                <a:lnTo>
                  <a:pt x="386478" y="351708"/>
                </a:lnTo>
                <a:lnTo>
                  <a:pt x="395180" y="351708"/>
                </a:lnTo>
                <a:lnTo>
                  <a:pt x="426512" y="355182"/>
                </a:lnTo>
                <a:lnTo>
                  <a:pt x="442196" y="360410"/>
                </a:lnTo>
                <a:lnTo>
                  <a:pt x="447424" y="356936"/>
                </a:lnTo>
                <a:lnTo>
                  <a:pt x="442196" y="351708"/>
                </a:lnTo>
                <a:lnTo>
                  <a:pt x="435249" y="343007"/>
                </a:lnTo>
                <a:lnTo>
                  <a:pt x="431740" y="334305"/>
                </a:lnTo>
                <a:lnTo>
                  <a:pt x="435249" y="330832"/>
                </a:lnTo>
                <a:lnTo>
                  <a:pt x="442196" y="336060"/>
                </a:lnTo>
                <a:lnTo>
                  <a:pt x="447424" y="346480"/>
                </a:lnTo>
                <a:lnTo>
                  <a:pt x="464862" y="403953"/>
                </a:lnTo>
                <a:lnTo>
                  <a:pt x="464862" y="414409"/>
                </a:lnTo>
                <a:lnTo>
                  <a:pt x="461353" y="424829"/>
                </a:lnTo>
                <a:lnTo>
                  <a:pt x="459634" y="435285"/>
                </a:lnTo>
                <a:lnTo>
                  <a:pt x="463108" y="447460"/>
                </a:lnTo>
                <a:lnTo>
                  <a:pt x="459634" y="485739"/>
                </a:lnTo>
                <a:lnTo>
                  <a:pt x="456161" y="497949"/>
                </a:lnTo>
                <a:lnTo>
                  <a:pt x="463108" y="501423"/>
                </a:lnTo>
                <a:lnTo>
                  <a:pt x="468336" y="508405"/>
                </a:lnTo>
                <a:lnTo>
                  <a:pt x="470055" y="518861"/>
                </a:lnTo>
                <a:lnTo>
                  <a:pt x="468336" y="536264"/>
                </a:lnTo>
                <a:lnTo>
                  <a:pt x="470055" y="557176"/>
                </a:lnTo>
                <a:lnTo>
                  <a:pt x="470055" y="564123"/>
                </a:lnTo>
                <a:lnTo>
                  <a:pt x="471809" y="565878"/>
                </a:lnTo>
                <a:lnTo>
                  <a:pt x="471809" y="581526"/>
                </a:lnTo>
                <a:lnTo>
                  <a:pt x="477037" y="628542"/>
                </a:lnTo>
                <a:lnTo>
                  <a:pt x="473528" y="638998"/>
                </a:lnTo>
                <a:lnTo>
                  <a:pt x="463108" y="565878"/>
                </a:lnTo>
                <a:lnTo>
                  <a:pt x="464862" y="550194"/>
                </a:lnTo>
                <a:lnTo>
                  <a:pt x="466581" y="541492"/>
                </a:lnTo>
                <a:lnTo>
                  <a:pt x="464862" y="532791"/>
                </a:lnTo>
                <a:lnTo>
                  <a:pt x="461353" y="522335"/>
                </a:lnTo>
                <a:lnTo>
                  <a:pt x="457880" y="515352"/>
                </a:lnTo>
                <a:lnTo>
                  <a:pt x="454406" y="511879"/>
                </a:lnTo>
                <a:lnTo>
                  <a:pt x="449178" y="518861"/>
                </a:lnTo>
                <a:lnTo>
                  <a:pt x="449178" y="522335"/>
                </a:lnTo>
                <a:lnTo>
                  <a:pt x="456161" y="520580"/>
                </a:lnTo>
                <a:lnTo>
                  <a:pt x="457880" y="524054"/>
                </a:lnTo>
                <a:lnTo>
                  <a:pt x="456161" y="531036"/>
                </a:lnTo>
                <a:lnTo>
                  <a:pt x="452652" y="536264"/>
                </a:lnTo>
                <a:lnTo>
                  <a:pt x="449178" y="539738"/>
                </a:lnTo>
                <a:lnTo>
                  <a:pt x="443950" y="541456"/>
                </a:lnTo>
                <a:lnTo>
                  <a:pt x="440477" y="544930"/>
                </a:lnTo>
                <a:lnTo>
                  <a:pt x="440477" y="551912"/>
                </a:lnTo>
                <a:lnTo>
                  <a:pt x="445741" y="548439"/>
                </a:lnTo>
                <a:lnTo>
                  <a:pt x="449214" y="555386"/>
                </a:lnTo>
                <a:lnTo>
                  <a:pt x="447495" y="565842"/>
                </a:lnTo>
                <a:lnTo>
                  <a:pt x="442267" y="572789"/>
                </a:lnTo>
                <a:lnTo>
                  <a:pt x="454442" y="574543"/>
                </a:lnTo>
                <a:lnTo>
                  <a:pt x="457916" y="576298"/>
                </a:lnTo>
                <a:lnTo>
                  <a:pt x="452688" y="584999"/>
                </a:lnTo>
                <a:lnTo>
                  <a:pt x="450969" y="591982"/>
                </a:lnTo>
                <a:lnTo>
                  <a:pt x="450969" y="598929"/>
                </a:lnTo>
                <a:lnTo>
                  <a:pt x="452688" y="609385"/>
                </a:lnTo>
                <a:lnTo>
                  <a:pt x="449214" y="619841"/>
                </a:lnTo>
                <a:lnTo>
                  <a:pt x="447495" y="628542"/>
                </a:lnTo>
                <a:lnTo>
                  <a:pt x="445777" y="644226"/>
                </a:lnTo>
                <a:lnTo>
                  <a:pt x="445777" y="658155"/>
                </a:lnTo>
                <a:lnTo>
                  <a:pt x="452723" y="661629"/>
                </a:lnTo>
                <a:lnTo>
                  <a:pt x="457987" y="663348"/>
                </a:lnTo>
                <a:lnTo>
                  <a:pt x="457987" y="670330"/>
                </a:lnTo>
                <a:lnTo>
                  <a:pt x="452723" y="680786"/>
                </a:lnTo>
                <a:lnTo>
                  <a:pt x="450897" y="694680"/>
                </a:lnTo>
                <a:lnTo>
                  <a:pt x="447424" y="701663"/>
                </a:lnTo>
                <a:lnTo>
                  <a:pt x="440441" y="706855"/>
                </a:lnTo>
                <a:lnTo>
                  <a:pt x="436968" y="717311"/>
                </a:lnTo>
                <a:lnTo>
                  <a:pt x="429985" y="727767"/>
                </a:lnTo>
                <a:lnTo>
                  <a:pt x="426512" y="729486"/>
                </a:lnTo>
                <a:lnTo>
                  <a:pt x="423038" y="734714"/>
                </a:lnTo>
                <a:lnTo>
                  <a:pt x="419565" y="748643"/>
                </a:lnTo>
                <a:lnTo>
                  <a:pt x="424757" y="757344"/>
                </a:lnTo>
                <a:lnTo>
                  <a:pt x="431740" y="764291"/>
                </a:lnTo>
                <a:lnTo>
                  <a:pt x="431740" y="771274"/>
                </a:lnTo>
                <a:lnTo>
                  <a:pt x="426512" y="772993"/>
                </a:lnTo>
                <a:lnTo>
                  <a:pt x="421284" y="762572"/>
                </a:lnTo>
                <a:lnTo>
                  <a:pt x="405636" y="757344"/>
                </a:lnTo>
                <a:lnTo>
                  <a:pt x="402126" y="760818"/>
                </a:lnTo>
                <a:lnTo>
                  <a:pt x="396934" y="762572"/>
                </a:lnTo>
                <a:lnTo>
                  <a:pt x="393425" y="760818"/>
                </a:lnTo>
                <a:lnTo>
                  <a:pt x="389952" y="757344"/>
                </a:lnTo>
                <a:lnTo>
                  <a:pt x="393425" y="774747"/>
                </a:lnTo>
                <a:lnTo>
                  <a:pt x="396934" y="781694"/>
                </a:lnTo>
                <a:lnTo>
                  <a:pt x="402126" y="783449"/>
                </a:lnTo>
                <a:lnTo>
                  <a:pt x="405636" y="786922"/>
                </a:lnTo>
                <a:lnTo>
                  <a:pt x="405636" y="793869"/>
                </a:lnTo>
                <a:lnTo>
                  <a:pt x="403881" y="804325"/>
                </a:lnTo>
                <a:lnTo>
                  <a:pt x="398653" y="804325"/>
                </a:lnTo>
                <a:lnTo>
                  <a:pt x="395144" y="802570"/>
                </a:lnTo>
                <a:lnTo>
                  <a:pt x="391670" y="804325"/>
                </a:lnTo>
                <a:lnTo>
                  <a:pt x="386478" y="809553"/>
                </a:lnTo>
                <a:lnTo>
                  <a:pt x="384724" y="813026"/>
                </a:lnTo>
                <a:lnTo>
                  <a:pt x="384724" y="818254"/>
                </a:lnTo>
                <a:lnTo>
                  <a:pt x="383005" y="825201"/>
                </a:lnTo>
                <a:lnTo>
                  <a:pt x="384724" y="830429"/>
                </a:lnTo>
                <a:lnTo>
                  <a:pt x="389952" y="826956"/>
                </a:lnTo>
                <a:lnTo>
                  <a:pt x="396934" y="830429"/>
                </a:lnTo>
                <a:lnTo>
                  <a:pt x="402126" y="837376"/>
                </a:lnTo>
                <a:lnTo>
                  <a:pt x="407354" y="846077"/>
                </a:lnTo>
                <a:lnTo>
                  <a:pt x="398653" y="851305"/>
                </a:lnTo>
                <a:lnTo>
                  <a:pt x="381250" y="868708"/>
                </a:lnTo>
                <a:lnTo>
                  <a:pt x="372549" y="873936"/>
                </a:lnTo>
                <a:lnTo>
                  <a:pt x="376022" y="858360"/>
                </a:lnTo>
                <a:lnTo>
                  <a:pt x="382969" y="847904"/>
                </a:lnTo>
                <a:lnTo>
                  <a:pt x="372549" y="842676"/>
                </a:lnTo>
                <a:lnTo>
                  <a:pt x="362093" y="868780"/>
                </a:lnTo>
                <a:lnTo>
                  <a:pt x="365566" y="874008"/>
                </a:lnTo>
                <a:lnTo>
                  <a:pt x="365566" y="875762"/>
                </a:lnTo>
                <a:lnTo>
                  <a:pt x="344690" y="880990"/>
                </a:lnTo>
                <a:lnTo>
                  <a:pt x="335989" y="884464"/>
                </a:lnTo>
                <a:lnTo>
                  <a:pt x="330761" y="893165"/>
                </a:lnTo>
                <a:lnTo>
                  <a:pt x="342971" y="893165"/>
                </a:lnTo>
                <a:lnTo>
                  <a:pt x="346445" y="894920"/>
                </a:lnTo>
                <a:lnTo>
                  <a:pt x="351673" y="894920"/>
                </a:lnTo>
                <a:lnTo>
                  <a:pt x="369075" y="884464"/>
                </a:lnTo>
                <a:lnTo>
                  <a:pt x="369075" y="887937"/>
                </a:lnTo>
                <a:lnTo>
                  <a:pt x="360374" y="896639"/>
                </a:lnTo>
                <a:lnTo>
                  <a:pt x="351673" y="919269"/>
                </a:lnTo>
                <a:lnTo>
                  <a:pt x="344726" y="924497"/>
                </a:lnTo>
                <a:lnTo>
                  <a:pt x="334270" y="968040"/>
                </a:lnTo>
                <a:lnTo>
                  <a:pt x="329042" y="966286"/>
                </a:lnTo>
                <a:lnTo>
                  <a:pt x="325568" y="966286"/>
                </a:lnTo>
                <a:lnTo>
                  <a:pt x="320340" y="974987"/>
                </a:lnTo>
                <a:lnTo>
                  <a:pt x="322059" y="973233"/>
                </a:lnTo>
                <a:lnTo>
                  <a:pt x="322059" y="974987"/>
                </a:lnTo>
                <a:lnTo>
                  <a:pt x="323849" y="974987"/>
                </a:lnTo>
                <a:lnTo>
                  <a:pt x="323849" y="976706"/>
                </a:lnTo>
                <a:lnTo>
                  <a:pt x="327323" y="973233"/>
                </a:lnTo>
                <a:lnTo>
                  <a:pt x="330796" y="973233"/>
                </a:lnTo>
                <a:lnTo>
                  <a:pt x="332551" y="974987"/>
                </a:lnTo>
                <a:lnTo>
                  <a:pt x="334306" y="980215"/>
                </a:lnTo>
                <a:lnTo>
                  <a:pt x="327323" y="994145"/>
                </a:lnTo>
                <a:lnTo>
                  <a:pt x="325568" y="1002846"/>
                </a:lnTo>
                <a:lnTo>
                  <a:pt x="320340" y="1008038"/>
                </a:lnTo>
                <a:lnTo>
                  <a:pt x="313358" y="1011512"/>
                </a:lnTo>
                <a:lnTo>
                  <a:pt x="313358" y="1014985"/>
                </a:lnTo>
                <a:lnTo>
                  <a:pt x="292446" y="1060282"/>
                </a:lnTo>
                <a:lnTo>
                  <a:pt x="275043" y="1072493"/>
                </a:lnTo>
                <a:lnTo>
                  <a:pt x="271534" y="1074248"/>
                </a:lnTo>
                <a:close/>
              </a:path>
            </a:pathLst>
          </a:custGeom>
          <a:solidFill>
            <a:srgbClr val="82BE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9">
            <a:extLst>
              <a:ext uri="{FF2B5EF4-FFF2-40B4-BE49-F238E27FC236}">
                <a16:creationId xmlns:a16="http://schemas.microsoft.com/office/drawing/2014/main" id="{48439981-EFF2-5420-B67E-2ECCFA6C7AFA}"/>
              </a:ext>
            </a:extLst>
          </p:cNvPr>
          <p:cNvSpPr txBox="1"/>
          <p:nvPr/>
        </p:nvSpPr>
        <p:spPr>
          <a:xfrm>
            <a:off x="11434877" y="6185586"/>
            <a:ext cx="142663" cy="240453"/>
          </a:xfrm>
          <a:prstGeom prst="rect">
            <a:avLst/>
          </a:prstGeom>
        </p:spPr>
        <p:txBody>
          <a:bodyPr vert="horz" wrap="square" lIns="0" tIns="8467" rIns="0" bIns="0" rtlCol="0" anchor="t">
            <a:spAutoFit/>
          </a:bodyPr>
          <a:lstStyle/>
          <a:p>
            <a:pPr marL="8255">
              <a:lnSpc>
                <a:spcPct val="100000"/>
              </a:lnSpc>
              <a:spcBef>
                <a:spcPts val="67"/>
              </a:spcBef>
            </a:pPr>
            <a:r>
              <a:rPr lang="en-US" sz="1450" b="1" spc="13">
                <a:solidFill>
                  <a:srgbClr val="1B4454"/>
                </a:solidFill>
                <a:latin typeface="Tahoma"/>
                <a:ea typeface="Tahoma"/>
                <a:cs typeface="Tahoma"/>
              </a:rPr>
              <a:t>7</a:t>
            </a:r>
          </a:p>
        </p:txBody>
      </p:sp>
      <p:sp>
        <p:nvSpPr>
          <p:cNvPr id="27" name="object 2">
            <a:extLst>
              <a:ext uri="{FF2B5EF4-FFF2-40B4-BE49-F238E27FC236}">
                <a16:creationId xmlns:a16="http://schemas.microsoft.com/office/drawing/2014/main" id="{CD01BF67-48C2-178F-96AD-D452DD9E7B38}"/>
              </a:ext>
            </a:extLst>
          </p:cNvPr>
          <p:cNvSpPr/>
          <p:nvPr/>
        </p:nvSpPr>
        <p:spPr>
          <a:xfrm>
            <a:off x="1778000" y="202989"/>
            <a:ext cx="0" cy="588433"/>
          </a:xfrm>
          <a:custGeom>
            <a:avLst/>
            <a:gdLst/>
            <a:ahLst/>
            <a:cxnLst/>
            <a:rect l="l" t="t" r="r" b="b"/>
            <a:pathLst>
              <a:path h="882650">
                <a:moveTo>
                  <a:pt x="0" y="882649"/>
                </a:moveTo>
                <a:lnTo>
                  <a:pt x="0" y="0"/>
                </a:lnTo>
              </a:path>
            </a:pathLst>
          </a:custGeom>
          <a:ln w="476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E9BC18-EF87-3D1E-C1E8-A4A7D9BBDCAC}"/>
              </a:ext>
            </a:extLst>
          </p:cNvPr>
          <p:cNvSpPr txBox="1"/>
          <p:nvPr/>
        </p:nvSpPr>
        <p:spPr>
          <a:xfrm>
            <a:off x="971271" y="3519759"/>
            <a:ext cx="6096003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54965" indent="-342265">
              <a:buFont typeface="Wingdings,Sans-Serif"/>
              <a:buChar char=""/>
            </a:pPr>
            <a:r>
              <a:rPr lang="en-US" sz="2400" b="1" baseline="0">
                <a:solidFill>
                  <a:srgbClr val="82BE40"/>
                </a:solidFill>
                <a:latin typeface="Tahoma"/>
                <a:ea typeface="Tahoma"/>
                <a:cs typeface="Tahoma"/>
              </a:rPr>
              <a:t>NJEDA INVESTMENT:</a:t>
            </a:r>
            <a:r>
              <a:rPr lang="en-US" sz="2400" b="1" baseline="0">
                <a:solidFill>
                  <a:srgbClr val="0078AD"/>
                </a:solidFill>
                <a:latin typeface="Tahoma"/>
                <a:ea typeface="Tahoma"/>
                <a:cs typeface="Tahoma"/>
              </a:rPr>
              <a:t> </a:t>
            </a:r>
            <a:br>
              <a:rPr lang="en-US" sz="2400" b="1">
                <a:latin typeface="Tahoma"/>
                <a:ea typeface="Tahoma"/>
                <a:cs typeface="Tahoma"/>
              </a:rPr>
            </a:br>
            <a:r>
              <a:rPr lang="en-US" sz="2400" baseline="0">
                <a:solidFill>
                  <a:srgbClr val="0A4F70"/>
                </a:solidFill>
                <a:latin typeface="Tahoma"/>
                <a:ea typeface="Tahoma"/>
                <a:cs typeface="Tahoma"/>
              </a:rPr>
              <a:t>$24.5 million: $3 million fund</a:t>
            </a:r>
            <a:endParaRPr lang="en-US">
              <a:solidFill>
                <a:srgbClr val="0A4F70"/>
              </a:solidFill>
              <a:ea typeface="Calibri"/>
              <a:cs typeface="Calibri"/>
            </a:endParaRPr>
          </a:p>
          <a:p>
            <a:pPr marL="12700"/>
            <a:endParaRPr lang="en-US" sz="2400">
              <a:solidFill>
                <a:srgbClr val="82BE40"/>
              </a:solidFill>
              <a:latin typeface="Tahoma"/>
              <a:ea typeface="Tahoma"/>
              <a:cs typeface="Tahoma"/>
            </a:endParaRPr>
          </a:p>
          <a:p>
            <a:pPr marL="355600" indent="-342900">
              <a:buFont typeface="Wingdings,Sans-Serif"/>
              <a:buChar char=""/>
            </a:pPr>
            <a:r>
              <a:rPr lang="en-US" sz="2400" b="1">
                <a:solidFill>
                  <a:srgbClr val="82BE40"/>
                </a:solidFill>
                <a:latin typeface="Tahoma"/>
                <a:ea typeface="Tahoma"/>
                <a:cs typeface="Tahoma"/>
              </a:rPr>
              <a:t>MAGNITUDE:</a:t>
            </a:r>
            <a:r>
              <a:rPr lang="en-US" sz="2400">
                <a:solidFill>
                  <a:srgbClr val="82BE40"/>
                </a:solidFill>
                <a:latin typeface="Tahoma"/>
                <a:ea typeface="Tahoma"/>
                <a:cs typeface="Tahoma"/>
              </a:rPr>
              <a:t> </a:t>
            </a:r>
            <a:br>
              <a:rPr lang="en-US" sz="2400">
                <a:solidFill>
                  <a:srgbClr val="82BE40"/>
                </a:solidFill>
                <a:latin typeface="Tahoma"/>
                <a:ea typeface="Tahoma"/>
                <a:cs typeface="Tahoma"/>
              </a:rPr>
            </a:br>
            <a:r>
              <a:rPr lang="en-US" sz="2400">
                <a:solidFill>
                  <a:srgbClr val="0A4F70"/>
                </a:solidFill>
                <a:latin typeface="Tahoma"/>
                <a:ea typeface="Tahoma"/>
                <a:cs typeface="Tahoma"/>
              </a:rPr>
              <a:t>Will support 25 deep-tech startups over 5 years through incubation, acceleration, and investment</a:t>
            </a:r>
            <a:endParaRPr lang="en-US" sz="2400" baseline="0">
              <a:solidFill>
                <a:srgbClr val="0A4F70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en-US" sz="2400">
              <a:latin typeface="Tahoma"/>
              <a:ea typeface="Tahoma"/>
              <a:cs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461E00-DDD1-5378-4334-ABC618CF883C}"/>
              </a:ext>
            </a:extLst>
          </p:cNvPr>
          <p:cNvSpPr txBox="1"/>
          <p:nvPr/>
        </p:nvSpPr>
        <p:spPr>
          <a:xfrm>
            <a:off x="590258" y="1339455"/>
            <a:ext cx="693767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baseline="0">
                <a:solidFill>
                  <a:srgbClr val="0A4F70"/>
                </a:solidFill>
                <a:latin typeface="Tahoma"/>
                <a:ea typeface="Tahoma"/>
                <a:cs typeface="Tahoma"/>
              </a:rPr>
              <a:t>Opening in Q3 2026, the NJ HAX PLASMA FORGE is an innovation hub to accelerate commercialization of plasma technologies in clean energy, microelectronics, space propulsion, and quantum computing.</a:t>
            </a:r>
            <a:endParaRPr lang="en-US" sz="2400">
              <a:solidFill>
                <a:srgbClr val="0A4F70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5" name="Picture 4" descr="A blue light in a tunnel  AI-generated content may be incorrect.">
            <a:extLst>
              <a:ext uri="{FF2B5EF4-FFF2-40B4-BE49-F238E27FC236}">
                <a16:creationId xmlns:a16="http://schemas.microsoft.com/office/drawing/2014/main" id="{27383778-D89A-E406-942F-0B9D41898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92" y="793809"/>
            <a:ext cx="3850976" cy="2179249"/>
          </a:xfrm>
          <a:prstGeom prst="round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6B7CAE-DA1E-7130-E8F2-ED1553565FD9}"/>
              </a:ext>
            </a:extLst>
          </p:cNvPr>
          <p:cNvSpPr/>
          <p:nvPr/>
        </p:nvSpPr>
        <p:spPr>
          <a:xfrm>
            <a:off x="7930183" y="791422"/>
            <a:ext cx="3850976" cy="2185882"/>
          </a:xfrm>
          <a:prstGeom prst="roundRect">
            <a:avLst/>
          </a:prstGeom>
          <a:noFill/>
          <a:ln w="57150">
            <a:solidFill>
              <a:srgbClr val="83BE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B66E83-A02D-EE2A-2FED-81CBFF0422A4}"/>
              </a:ext>
            </a:extLst>
          </p:cNvPr>
          <p:cNvSpPr/>
          <p:nvPr/>
        </p:nvSpPr>
        <p:spPr>
          <a:xfrm>
            <a:off x="7760067" y="669161"/>
            <a:ext cx="4173171" cy="2422533"/>
          </a:xfrm>
          <a:prstGeom prst="roundRect">
            <a:avLst/>
          </a:prstGeom>
          <a:noFill/>
          <a:ln w="76200">
            <a:solidFill>
              <a:srgbClr val="094E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87624969-53BE-585A-DFB8-74D81F44B41D}"/>
              </a:ext>
            </a:extLst>
          </p:cNvPr>
          <p:cNvSpPr/>
          <p:nvPr/>
        </p:nvSpPr>
        <p:spPr>
          <a:xfrm>
            <a:off x="7686508" y="4823827"/>
            <a:ext cx="2171495" cy="789464"/>
          </a:xfrm>
          <a:custGeom>
            <a:avLst/>
            <a:gdLst/>
            <a:ahLst/>
            <a:cxnLst/>
            <a:rect l="l" t="t" r="r" b="b"/>
            <a:pathLst>
              <a:path w="1753296" h="582619">
                <a:moveTo>
                  <a:pt x="0" y="0"/>
                </a:moveTo>
                <a:lnTo>
                  <a:pt x="1753296" y="0"/>
                </a:lnTo>
                <a:lnTo>
                  <a:pt x="1753296" y="582619"/>
                </a:lnTo>
                <a:lnTo>
                  <a:pt x="0" y="5826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535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8063BA-9A9D-FDC1-EE1E-E9F7C6AAF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191" y="3581245"/>
            <a:ext cx="2392948" cy="782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DCBE66-2376-5DFD-D153-D727ACCF4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0408" y="4822993"/>
            <a:ext cx="1724026" cy="781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63C70-DFEC-6134-E631-B433FFABA0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465" t="25113" b="34244"/>
          <a:stretch>
            <a:fillRect/>
          </a:stretch>
        </p:blipFill>
        <p:spPr>
          <a:xfrm>
            <a:off x="10171981" y="3429556"/>
            <a:ext cx="1998461" cy="111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6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231563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23"/>
              </a:spcBef>
            </a:pPr>
            <a:r>
              <a:rPr sz="4467" b="1" spc="367">
                <a:solidFill>
                  <a:srgbClr val="FFFFFF"/>
                </a:solidFill>
                <a:latin typeface="Tahoma"/>
                <a:cs typeface="Tahoma"/>
              </a:rPr>
              <a:t>For</a:t>
            </a:r>
            <a:r>
              <a:rPr sz="4467" b="1" spc="3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467" b="1" spc="483">
                <a:solidFill>
                  <a:srgbClr val="FFFFFF"/>
                </a:solidFill>
                <a:latin typeface="Tahoma"/>
                <a:cs typeface="Tahoma"/>
              </a:rPr>
              <a:t>More</a:t>
            </a:r>
            <a:r>
              <a:rPr sz="4467" b="1" spc="3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467" b="1" spc="293">
                <a:solidFill>
                  <a:srgbClr val="FFFFFF"/>
                </a:solidFill>
                <a:latin typeface="Tahoma"/>
                <a:cs typeface="Tahoma"/>
              </a:rPr>
              <a:t>Information:</a:t>
            </a:r>
            <a:endParaRPr sz="4467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867"/>
              </a:spcBef>
            </a:pPr>
            <a:r>
              <a:rPr sz="2200" u="heavy" spc="-18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2"/>
              </a:rPr>
              <a:t>www.n</a:t>
            </a:r>
            <a:r>
              <a:rPr sz="2200" u="none" spc="-180">
                <a:solidFill>
                  <a:srgbClr val="FFFFFF"/>
                </a:solidFill>
                <a:latin typeface="Trebuchet MS"/>
                <a:cs typeface="Trebuchet MS"/>
                <a:hlinkClick r:id="rId2"/>
              </a:rPr>
              <a:t>j</a:t>
            </a:r>
            <a:r>
              <a:rPr sz="2200" u="heavy" spc="-18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2"/>
              </a:rPr>
              <a:t>eda.</a:t>
            </a:r>
            <a:r>
              <a:rPr sz="2200" u="none" spc="-180">
                <a:solidFill>
                  <a:srgbClr val="FFFFFF"/>
                </a:solidFill>
                <a:latin typeface="Trebuchet MS"/>
                <a:cs typeface="Trebuchet MS"/>
                <a:hlinkClick r:id="rId2"/>
              </a:rPr>
              <a:t>g</a:t>
            </a:r>
            <a:r>
              <a:rPr sz="2200" u="heavy" spc="-18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2"/>
              </a:rPr>
              <a:t>ov</a:t>
            </a:r>
            <a:r>
              <a:rPr sz="2200" u="none" spc="-1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200" u="none" spc="-623">
                <a:solidFill>
                  <a:srgbClr val="FFFFFF"/>
                </a:solidFill>
                <a:latin typeface="Trebuchet MS"/>
                <a:cs typeface="Trebuchet MS"/>
              </a:rPr>
              <a:t>|</a:t>
            </a:r>
            <a:r>
              <a:rPr sz="2200" u="none" spc="-1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200" u="none" spc="-43">
                <a:solidFill>
                  <a:srgbClr val="82BE40"/>
                </a:solidFill>
                <a:latin typeface="Trebuchet MS"/>
                <a:cs typeface="Trebuchet MS"/>
              </a:rPr>
              <a:t>@NewJerseyEDA</a:t>
            </a:r>
            <a:endParaRPr sz="220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87099" y="5208215"/>
            <a:ext cx="6222999" cy="8127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539</Words>
  <Application>Microsoft Office PowerPoint</Application>
  <PresentationFormat>Widescreen</PresentationFormat>
  <Paragraphs>62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Aptos</vt:lpstr>
      <vt:lpstr>Arial</vt:lpstr>
      <vt:lpstr>Calibri</vt:lpstr>
      <vt:lpstr>Roboto Condensed</vt:lpstr>
      <vt:lpstr>Roboto Condensed Bold</vt:lpstr>
      <vt:lpstr>Tahoma</vt:lpstr>
      <vt:lpstr>Trebuchet MS</vt:lpstr>
      <vt:lpstr>Wingdings,Sans-Serif</vt:lpstr>
      <vt:lpstr>Office Theme</vt:lpstr>
      <vt:lpstr>PowerPoint Presentation</vt:lpstr>
      <vt:lpstr>New Jersey’s Economic Momentum</vt:lpstr>
      <vt:lpstr>The Authority's Strategic Priorities</vt:lpstr>
      <vt:lpstr>NJEDA and Nuclear Energy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Analisa Groble</dc:creator>
  <cp:lastModifiedBy>Mark Magyar</cp:lastModifiedBy>
  <cp:revision>1</cp:revision>
  <dcterms:created xsi:type="dcterms:W3CDTF">2013-07-15T20:26:40Z</dcterms:created>
  <dcterms:modified xsi:type="dcterms:W3CDTF">2026-06-08T21:19:49Z</dcterms:modified>
</cp:coreProperties>
</file>