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9"/>
  </p:notesMasterIdLst>
  <p:handoutMasterIdLst>
    <p:handoutMasterId r:id="rId10"/>
  </p:handoutMasterIdLst>
  <p:sldIdLst>
    <p:sldId id="436" r:id="rId5"/>
    <p:sldId id="1680" r:id="rId6"/>
    <p:sldId id="1206" r:id="rId7"/>
    <p:sldId id="1208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187"/>
    <a:srgbClr val="0C4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DCDDD3-D73D-4067-9480-647BAD7FFAB1}" v="8" dt="2026-07-14T18:01:51.490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94" autoAdjust="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outlineViewPr>
    <p:cViewPr>
      <p:scale>
        <a:sx n="33" d="100"/>
        <a:sy n="33" d="100"/>
      </p:scale>
      <p:origin x="0" y="-1714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71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anova, Marie Elena" userId="1e060612-66c1-4a47-8eb9-bc7a8513f480" providerId="ADAL" clId="{5EE6C1C1-FC1F-40F9-BC66-7971669ECB1F}"/>
    <pc:docChg chg="undo redo custSel addSld delSld modSld sldOrd addMainMaster delMainMaster">
      <pc:chgData name="Casanova, Marie Elena" userId="1e060612-66c1-4a47-8eb9-bc7a8513f480" providerId="ADAL" clId="{5EE6C1C1-FC1F-40F9-BC66-7971669ECB1F}" dt="2026-07-14T18:04:00.330" v="1276" actId="20577"/>
      <pc:docMkLst>
        <pc:docMk/>
      </pc:docMkLst>
      <pc:sldChg chg="addSp delSp modSp mod modAnim">
        <pc:chgData name="Casanova, Marie Elena" userId="1e060612-66c1-4a47-8eb9-bc7a8513f480" providerId="ADAL" clId="{5EE6C1C1-FC1F-40F9-BC66-7971669ECB1F}" dt="2026-07-14T18:04:00.330" v="1276" actId="20577"/>
        <pc:sldMkLst>
          <pc:docMk/>
          <pc:sldMk cId="3441048361" sldId="436"/>
        </pc:sldMkLst>
        <pc:spChg chg="mod">
          <ac:chgData name="Casanova, Marie Elena" userId="1e060612-66c1-4a47-8eb9-bc7a8513f480" providerId="ADAL" clId="{5EE6C1C1-FC1F-40F9-BC66-7971669ECB1F}" dt="2026-07-14T18:04:00.330" v="1276" actId="20577"/>
          <ac:spMkLst>
            <pc:docMk/>
            <pc:sldMk cId="3441048361" sldId="436"/>
            <ac:spMk id="7" creationId="{66341E21-F753-5B86-2B27-D84154F2C08D}"/>
          </ac:spMkLst>
        </pc:spChg>
        <pc:picChg chg="add del mod">
          <ac:chgData name="Casanova, Marie Elena" userId="1e060612-66c1-4a47-8eb9-bc7a8513f480" providerId="ADAL" clId="{5EE6C1C1-FC1F-40F9-BC66-7971669ECB1F}" dt="2026-07-14T18:00:50.102" v="1238" actId="22"/>
          <ac:picMkLst>
            <pc:docMk/>
            <pc:sldMk cId="3441048361" sldId="436"/>
            <ac:picMk id="6" creationId="{F326A47D-E136-F1F4-214B-63936BB12E0E}"/>
          </ac:picMkLst>
        </pc:picChg>
        <pc:picChg chg="add mod">
          <ac:chgData name="Casanova, Marie Elena" userId="1e060612-66c1-4a47-8eb9-bc7a8513f480" providerId="ADAL" clId="{5EE6C1C1-FC1F-40F9-BC66-7971669ECB1F}" dt="2026-07-14T18:00:52.022" v="1244" actId="1076"/>
          <ac:picMkLst>
            <pc:docMk/>
            <pc:sldMk cId="3441048361" sldId="436"/>
            <ac:picMk id="23" creationId="{88CA6A50-4280-C221-7FCA-5589172AFA71}"/>
          </ac:picMkLst>
        </pc:picChg>
        <pc:picChg chg="mod">
          <ac:chgData name="Casanova, Marie Elena" userId="1e060612-66c1-4a47-8eb9-bc7a8513f480" providerId="ADAL" clId="{5EE6C1C1-FC1F-40F9-BC66-7971669ECB1F}" dt="2026-07-14T18:00:51.260" v="1242" actId="1076"/>
          <ac:picMkLst>
            <pc:docMk/>
            <pc:sldMk cId="3441048361" sldId="436"/>
            <ac:picMk id="24" creationId="{12CBE5F1-7291-9063-B2A8-87CA1E8923F9}"/>
          </ac:picMkLst>
        </pc:picChg>
        <pc:picChg chg="mod">
          <ac:chgData name="Casanova, Marie Elena" userId="1e060612-66c1-4a47-8eb9-bc7a8513f480" providerId="ADAL" clId="{5EE6C1C1-FC1F-40F9-BC66-7971669ECB1F}" dt="2026-07-14T18:00:51.050" v="1241" actId="1076"/>
          <ac:picMkLst>
            <pc:docMk/>
            <pc:sldMk cId="3441048361" sldId="436"/>
            <ac:picMk id="25" creationId="{B19F709F-8F64-B6FA-A6EC-5EDB76E14956}"/>
          </ac:picMkLst>
        </pc:picChg>
        <pc:picChg chg="mod">
          <ac:chgData name="Casanova, Marie Elena" userId="1e060612-66c1-4a47-8eb9-bc7a8513f480" providerId="ADAL" clId="{5EE6C1C1-FC1F-40F9-BC66-7971669ECB1F}" dt="2026-07-14T18:00:50.477" v="1239" actId="1076"/>
          <ac:picMkLst>
            <pc:docMk/>
            <pc:sldMk cId="3441048361" sldId="436"/>
            <ac:picMk id="27" creationId="{CDA4A9AB-ED05-4FF6-E7D3-97512898D182}"/>
          </ac:picMkLst>
        </pc:picChg>
        <pc:picChg chg="mod">
          <ac:chgData name="Casanova, Marie Elena" userId="1e060612-66c1-4a47-8eb9-bc7a8513f480" providerId="ADAL" clId="{5EE6C1C1-FC1F-40F9-BC66-7971669ECB1F}" dt="2026-07-14T18:00:50.832" v="1240" actId="1076"/>
          <ac:picMkLst>
            <pc:docMk/>
            <pc:sldMk cId="3441048361" sldId="436"/>
            <ac:picMk id="29" creationId="{4CA77B8B-0AD9-6DBF-CC5D-DAF3556CE3B1}"/>
          </ac:picMkLst>
        </pc:picChg>
      </pc:sldChg>
      <pc:sldChg chg="modSp mod">
        <pc:chgData name="Casanova, Marie Elena" userId="1e060612-66c1-4a47-8eb9-bc7a8513f480" providerId="ADAL" clId="{5EE6C1C1-FC1F-40F9-BC66-7971669ECB1F}" dt="2026-07-14T18:03:25.868" v="1275" actId="108"/>
        <pc:sldMkLst>
          <pc:docMk/>
          <pc:sldMk cId="1064857241" sldId="1680"/>
        </pc:sldMkLst>
        <pc:spChg chg="mod">
          <ac:chgData name="Casanova, Marie Elena" userId="1e060612-66c1-4a47-8eb9-bc7a8513f480" providerId="ADAL" clId="{5EE6C1C1-FC1F-40F9-BC66-7971669ECB1F}" dt="2026-07-14T18:03:25.868" v="1275" actId="108"/>
          <ac:spMkLst>
            <pc:docMk/>
            <pc:sldMk cId="1064857241" sldId="1680"/>
            <ac:spMk id="8" creationId="{B585650D-98F4-46F9-6054-3C2FAC751AB7}"/>
          </ac:spMkLst>
        </pc:spChg>
        <pc:graphicFrameChg chg="mod modGraphic">
          <ac:chgData name="Casanova, Marie Elena" userId="1e060612-66c1-4a47-8eb9-bc7a8513f480" providerId="ADAL" clId="{5EE6C1C1-FC1F-40F9-BC66-7971669ECB1F}" dt="2026-07-14T18:01:53.255" v="1272" actId="20577"/>
          <ac:graphicFrameMkLst>
            <pc:docMk/>
            <pc:sldMk cId="1064857241" sldId="1680"/>
            <ac:graphicFrameMk id="21" creationId="{9FB8ACE6-4D22-9AA6-C702-717923F3DD32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0CC12-1232-4765-93BF-A8EAD7121993}" type="doc">
      <dgm:prSet loTypeId="urn:microsoft.com/office/officeart/2005/8/layout/cycle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8057D60-C41E-44DB-9CA1-EB67E17A74FD}">
      <dgm:prSet phldrT="[Text]" phldr="0" custT="1"/>
      <dgm:spPr>
        <a:solidFill>
          <a:srgbClr val="15608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Industry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Business &amp;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Utilities</a:t>
          </a:r>
        </a:p>
      </dgm:t>
    </dgm:pt>
    <dgm:pt modelId="{05C0E227-505E-4048-AB8F-E1825073A224}" type="parTrans" cxnId="{E18C647E-B9EC-4A79-8ED6-E3D8EA8F7311}">
      <dgm:prSet/>
      <dgm:spPr/>
      <dgm:t>
        <a:bodyPr/>
        <a:lstStyle/>
        <a:p>
          <a:endParaRPr lang="en-US"/>
        </a:p>
      </dgm:t>
    </dgm:pt>
    <dgm:pt modelId="{3C0AFA13-ED98-404E-A8C9-451FE1B605BE}" type="sibTrans" cxnId="{E18C647E-B9EC-4A79-8ED6-E3D8EA8F7311}">
      <dgm:prSet/>
      <dgm:spPr/>
      <dgm:t>
        <a:bodyPr/>
        <a:lstStyle/>
        <a:p>
          <a:endParaRPr lang="en-US"/>
        </a:p>
      </dgm:t>
    </dgm:pt>
    <dgm:pt modelId="{0FBC9760-8740-41E6-BE90-39D01CF3D565}">
      <dgm:prSet phldrT="[Text]" phldr="0" custT="1"/>
      <dgm:spPr>
        <a:solidFill>
          <a:srgbClr val="15608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Government –DOL, EDA, BPU, DEP + </a:t>
          </a:r>
        </a:p>
      </dgm:t>
    </dgm:pt>
    <dgm:pt modelId="{5A93D090-5223-4237-806B-855BB110D836}" type="parTrans" cxnId="{AD5BB1CF-4277-4A51-8FB1-3F867EAFFAE4}">
      <dgm:prSet/>
      <dgm:spPr/>
      <dgm:t>
        <a:bodyPr/>
        <a:lstStyle/>
        <a:p>
          <a:endParaRPr lang="en-US"/>
        </a:p>
      </dgm:t>
    </dgm:pt>
    <dgm:pt modelId="{01AAD1A0-927C-47CF-A413-B3F12F4E00FD}" type="sibTrans" cxnId="{AD5BB1CF-4277-4A51-8FB1-3F867EAFFAE4}">
      <dgm:prSet/>
      <dgm:spPr/>
      <dgm:t>
        <a:bodyPr/>
        <a:lstStyle/>
        <a:p>
          <a:endParaRPr lang="en-US"/>
        </a:p>
      </dgm:t>
    </dgm:pt>
    <dgm:pt modelId="{B647B38A-1070-4148-8C70-D9CCE65579F0}">
      <dgm:prSet phldrT="[Text]" phldr="0" custT="1"/>
      <dgm:spPr>
        <a:solidFill>
          <a:srgbClr val="15608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200" kern="1200" dirty="0">
              <a:solidFill>
                <a:schemeClr val="bg2"/>
              </a:solidFill>
            </a:rPr>
            <a:t>Workforce </a:t>
          </a:r>
          <a:r>
            <a:rPr lang="en-US" sz="1200" kern="1200" dirty="0">
              <a:solidFill>
                <a:schemeClr val="bg2"/>
              </a:solidFill>
              <a:latin typeface="Arial"/>
              <a:ea typeface="+mn-ea"/>
              <a:cs typeface="+mn-cs"/>
            </a:rPr>
            <a:t>Development</a:t>
          </a:r>
          <a:r>
            <a:rPr lang="en-US" sz="1200" kern="1200" dirty="0">
              <a:solidFill>
                <a:schemeClr val="bg2"/>
              </a:solidFill>
            </a:rPr>
            <a:t> Boards</a:t>
          </a:r>
        </a:p>
      </dgm:t>
    </dgm:pt>
    <dgm:pt modelId="{3113EA44-39C4-438A-B8C7-F55E382E0AA4}" type="parTrans" cxnId="{56A76D0E-32FC-441D-AFA6-CB210184666E}">
      <dgm:prSet/>
      <dgm:spPr/>
      <dgm:t>
        <a:bodyPr/>
        <a:lstStyle/>
        <a:p>
          <a:endParaRPr lang="en-US"/>
        </a:p>
      </dgm:t>
    </dgm:pt>
    <dgm:pt modelId="{698002A6-0D4F-463E-9B84-3D603B869D0F}" type="sibTrans" cxnId="{56A76D0E-32FC-441D-AFA6-CB210184666E}">
      <dgm:prSet/>
      <dgm:spPr/>
      <dgm:t>
        <a:bodyPr/>
        <a:lstStyle/>
        <a:p>
          <a:endParaRPr lang="en-US"/>
        </a:p>
      </dgm:t>
    </dgm:pt>
    <dgm:pt modelId="{BBE0773E-1F3F-4582-A9D7-C1910F638B75}">
      <dgm:prSet phldrT="[Text]" phldr="0" custT="1"/>
      <dgm:spPr>
        <a:solidFill>
          <a:srgbClr val="15608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Educational Institutions/ Universities</a:t>
          </a:r>
        </a:p>
      </dgm:t>
    </dgm:pt>
    <dgm:pt modelId="{FEA8B3DF-B519-44CD-8FA8-49F1FA41F24F}" type="parTrans" cxnId="{817C8461-7C13-441E-9004-D33808D66110}">
      <dgm:prSet/>
      <dgm:spPr/>
      <dgm:t>
        <a:bodyPr/>
        <a:lstStyle/>
        <a:p>
          <a:endParaRPr lang="en-US"/>
        </a:p>
      </dgm:t>
    </dgm:pt>
    <dgm:pt modelId="{47213F04-02F6-4753-A118-F92B956B8312}" type="sibTrans" cxnId="{817C8461-7C13-441E-9004-D33808D66110}">
      <dgm:prSet/>
      <dgm:spPr/>
      <dgm:t>
        <a:bodyPr/>
        <a:lstStyle/>
        <a:p>
          <a:endParaRPr lang="en-US"/>
        </a:p>
      </dgm:t>
    </dgm:pt>
    <dgm:pt modelId="{686DABB2-3D92-423B-BAFC-1F8F75B633B5}">
      <dgm:prSet phldrT="[Text]" phldr="0" custT="1"/>
      <dgm:spPr>
        <a:solidFill>
          <a:srgbClr val="15608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Trade &amp; Professional Associations</a:t>
          </a:r>
        </a:p>
      </dgm:t>
    </dgm:pt>
    <dgm:pt modelId="{6DF2C37A-F497-4ACA-9111-C23DA402D3D5}" type="parTrans" cxnId="{E02BFEC7-73B2-4FFE-BBDF-16BFFCD22784}">
      <dgm:prSet/>
      <dgm:spPr/>
      <dgm:t>
        <a:bodyPr/>
        <a:lstStyle/>
        <a:p>
          <a:endParaRPr lang="en-US"/>
        </a:p>
      </dgm:t>
    </dgm:pt>
    <dgm:pt modelId="{9A085946-3971-4F1E-A7C8-8A808239E91C}" type="sibTrans" cxnId="{E02BFEC7-73B2-4FFE-BBDF-16BFFCD22784}">
      <dgm:prSet/>
      <dgm:spPr/>
      <dgm:t>
        <a:bodyPr/>
        <a:lstStyle/>
        <a:p>
          <a:endParaRPr lang="en-US"/>
        </a:p>
      </dgm:t>
    </dgm:pt>
    <dgm:pt modelId="{8402C1AA-00B7-45F0-8081-8B796628E689}">
      <dgm:prSet phldrT="[Text]" phldr="0" custT="1"/>
      <dgm:spPr>
        <a:solidFill>
          <a:srgbClr val="15608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Labor</a:t>
          </a:r>
        </a:p>
      </dgm:t>
    </dgm:pt>
    <dgm:pt modelId="{4B1782FD-4878-404E-B38B-5D87B8BE4716}" type="parTrans" cxnId="{BB96E96B-FA35-4E17-8C84-7886BFB8DDAC}">
      <dgm:prSet/>
      <dgm:spPr/>
      <dgm:t>
        <a:bodyPr/>
        <a:lstStyle/>
        <a:p>
          <a:endParaRPr lang="en-US"/>
        </a:p>
      </dgm:t>
    </dgm:pt>
    <dgm:pt modelId="{9A0BD085-7685-4224-A95B-891166C71A16}" type="sibTrans" cxnId="{BB96E96B-FA35-4E17-8C84-7886BFB8DDAC}">
      <dgm:prSet/>
      <dgm:spPr/>
      <dgm:t>
        <a:bodyPr/>
        <a:lstStyle/>
        <a:p>
          <a:endParaRPr lang="en-US"/>
        </a:p>
      </dgm:t>
    </dgm:pt>
    <dgm:pt modelId="{1A4D5347-5610-4C2E-95BA-D6DA297D81F8}">
      <dgm:prSet phldrT="[Text]" phldr="0" custT="1"/>
      <dgm:spPr>
        <a:solidFill>
          <a:srgbClr val="15608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200" kern="1200" dirty="0">
              <a:solidFill>
                <a:srgbClr val="FFFFFF"/>
              </a:solidFill>
              <a:latin typeface="Arial Nova Light"/>
              <a:ea typeface="+mn-ea"/>
              <a:cs typeface="+mn-cs"/>
            </a:rPr>
            <a:t>Community</a:t>
          </a:r>
          <a:r>
            <a:rPr lang="en-US" sz="1200" kern="1200" dirty="0"/>
            <a:t> </a:t>
          </a:r>
          <a:r>
            <a:rPr lang="en-US" sz="1200" kern="1200" dirty="0">
              <a:solidFill>
                <a:schemeClr val="bg2"/>
              </a:solidFill>
            </a:rPr>
            <a:t>Colleges &amp;Trainers</a:t>
          </a:r>
        </a:p>
      </dgm:t>
    </dgm:pt>
    <dgm:pt modelId="{4516E303-090D-4840-873B-5430185CCCFD}" type="parTrans" cxnId="{04E855B0-4310-423F-916C-2B074C43CBFA}">
      <dgm:prSet/>
      <dgm:spPr/>
      <dgm:t>
        <a:bodyPr/>
        <a:lstStyle/>
        <a:p>
          <a:endParaRPr lang="en-US"/>
        </a:p>
      </dgm:t>
    </dgm:pt>
    <dgm:pt modelId="{5912FB00-806E-4060-8AD2-5A27E125EDB5}" type="sibTrans" cxnId="{04E855B0-4310-423F-916C-2B074C43CBFA}">
      <dgm:prSet/>
      <dgm:spPr/>
      <dgm:t>
        <a:bodyPr/>
        <a:lstStyle/>
        <a:p>
          <a:endParaRPr lang="en-US"/>
        </a:p>
      </dgm:t>
    </dgm:pt>
    <dgm:pt modelId="{478CF88A-3BD9-4839-A08F-B2DF93FAB31F}" type="pres">
      <dgm:prSet presAssocID="{7D20CC12-1232-4765-93BF-A8EAD7121993}" presName="Name0" presStyleCnt="0">
        <dgm:presLayoutVars>
          <dgm:dir/>
          <dgm:resizeHandles val="exact"/>
        </dgm:presLayoutVars>
      </dgm:prSet>
      <dgm:spPr/>
    </dgm:pt>
    <dgm:pt modelId="{E63DA90A-4DBD-44B2-A0A4-6C2FB7FCC517}" type="pres">
      <dgm:prSet presAssocID="{7D20CC12-1232-4765-93BF-A8EAD7121993}" presName="cycle" presStyleCnt="0"/>
      <dgm:spPr/>
    </dgm:pt>
    <dgm:pt modelId="{C7BA19DC-9614-4795-A7E5-054107FC22AD}" type="pres">
      <dgm:prSet presAssocID="{28057D60-C41E-44DB-9CA1-EB67E17A74FD}" presName="nodeFirstNode" presStyleLbl="node1" presStyleIdx="0" presStyleCnt="7">
        <dgm:presLayoutVars>
          <dgm:bulletEnabled val="1"/>
        </dgm:presLayoutVars>
      </dgm:prSet>
      <dgm:spPr>
        <a:xfrm>
          <a:off x="2372844" y="463"/>
          <a:ext cx="1351658" cy="675829"/>
        </a:xfrm>
        <a:prstGeom prst="roundRect">
          <a:avLst/>
        </a:prstGeom>
      </dgm:spPr>
    </dgm:pt>
    <dgm:pt modelId="{B46B414C-2A58-4954-820F-8ABFF1DC03CF}" type="pres">
      <dgm:prSet presAssocID="{3C0AFA13-ED98-404E-A8C9-451FE1B605BE}" presName="sibTransFirstNode" presStyleLbl="bgShp" presStyleIdx="0" presStyleCnt="1" custLinFactNeighborX="-1540" custLinFactNeighborY="4201"/>
      <dgm:spPr/>
    </dgm:pt>
    <dgm:pt modelId="{F80E8BE0-C1A8-4DBC-8C30-835AD12F67D0}" type="pres">
      <dgm:prSet presAssocID="{0FBC9760-8740-41E6-BE90-39D01CF3D565}" presName="nodeFollowingNodes" presStyleLbl="node1" presStyleIdx="1" presStyleCnt="7">
        <dgm:presLayoutVars>
          <dgm:bulletEnabled val="1"/>
        </dgm:presLayoutVars>
      </dgm:prSet>
      <dgm:spPr>
        <a:xfrm>
          <a:off x="3833088" y="703679"/>
          <a:ext cx="1351658" cy="675829"/>
        </a:xfrm>
        <a:prstGeom prst="roundRect">
          <a:avLst/>
        </a:prstGeom>
      </dgm:spPr>
    </dgm:pt>
    <dgm:pt modelId="{E399CC80-6461-4AA6-BD96-F323C99136EB}" type="pres">
      <dgm:prSet presAssocID="{BBE0773E-1F3F-4582-A9D7-C1910F638B75}" presName="nodeFollowingNodes" presStyleLbl="node1" presStyleIdx="2" presStyleCnt="7">
        <dgm:presLayoutVars>
          <dgm:bulletEnabled val="1"/>
        </dgm:presLayoutVars>
      </dgm:prSet>
      <dgm:spPr>
        <a:xfrm>
          <a:off x="4193738" y="2283792"/>
          <a:ext cx="1351658" cy="675829"/>
        </a:xfrm>
        <a:prstGeom prst="roundRect">
          <a:avLst/>
        </a:prstGeom>
      </dgm:spPr>
    </dgm:pt>
    <dgm:pt modelId="{D613F0C8-88FE-434A-97EA-93ED7B6EC147}" type="pres">
      <dgm:prSet presAssocID="{1A4D5347-5610-4C2E-95BA-D6DA297D81F8}" presName="nodeFollowingNodes" presStyleLbl="node1" presStyleIdx="3" presStyleCnt="7">
        <dgm:presLayoutVars>
          <dgm:bulletEnabled val="1"/>
        </dgm:presLayoutVars>
      </dgm:prSet>
      <dgm:spPr>
        <a:xfrm>
          <a:off x="3183218" y="3550944"/>
          <a:ext cx="1351658" cy="675829"/>
        </a:xfrm>
        <a:prstGeom prst="roundRect">
          <a:avLst/>
        </a:prstGeom>
      </dgm:spPr>
    </dgm:pt>
    <dgm:pt modelId="{A1609582-35DA-4F78-96F0-A1C5F6E19A2B}" type="pres">
      <dgm:prSet presAssocID="{B647B38A-1070-4148-8C70-D9CCE65579F0}" presName="nodeFollowingNodes" presStyleLbl="node1" presStyleIdx="4" presStyleCnt="7">
        <dgm:presLayoutVars>
          <dgm:bulletEnabled val="1"/>
        </dgm:presLayoutVars>
      </dgm:prSet>
      <dgm:spPr>
        <a:xfrm>
          <a:off x="1562470" y="3550944"/>
          <a:ext cx="1351658" cy="675829"/>
        </a:xfrm>
        <a:prstGeom prst="roundRect">
          <a:avLst/>
        </a:prstGeom>
      </dgm:spPr>
    </dgm:pt>
    <dgm:pt modelId="{D4CAFBE6-8328-4A94-9F3D-239DC59E0C15}" type="pres">
      <dgm:prSet presAssocID="{8402C1AA-00B7-45F0-8081-8B796628E689}" presName="nodeFollowingNodes" presStyleLbl="node1" presStyleIdx="5" presStyleCnt="7">
        <dgm:presLayoutVars>
          <dgm:bulletEnabled val="1"/>
        </dgm:presLayoutVars>
      </dgm:prSet>
      <dgm:spPr>
        <a:xfrm>
          <a:off x="551950" y="2283792"/>
          <a:ext cx="1351658" cy="675829"/>
        </a:xfrm>
        <a:prstGeom prst="roundRect">
          <a:avLst/>
        </a:prstGeom>
      </dgm:spPr>
    </dgm:pt>
    <dgm:pt modelId="{FFAA3D82-7B4C-43DA-ABB0-07D802E60EC4}" type="pres">
      <dgm:prSet presAssocID="{686DABB2-3D92-423B-BAFC-1F8F75B633B5}" presName="nodeFollowingNodes" presStyleLbl="node1" presStyleIdx="6" presStyleCnt="7">
        <dgm:presLayoutVars>
          <dgm:bulletEnabled val="1"/>
        </dgm:presLayoutVars>
      </dgm:prSet>
      <dgm:spPr>
        <a:xfrm>
          <a:off x="912601" y="703679"/>
          <a:ext cx="1351658" cy="675829"/>
        </a:xfrm>
        <a:prstGeom prst="roundRect">
          <a:avLst/>
        </a:prstGeom>
      </dgm:spPr>
    </dgm:pt>
  </dgm:ptLst>
  <dgm:cxnLst>
    <dgm:cxn modelId="{75E7330C-38C0-4337-A4A2-48C8DB36A04E}" type="presOf" srcId="{BBE0773E-1F3F-4582-A9D7-C1910F638B75}" destId="{E399CC80-6461-4AA6-BD96-F323C99136EB}" srcOrd="0" destOrd="0" presId="urn:microsoft.com/office/officeart/2005/8/layout/cycle3"/>
    <dgm:cxn modelId="{56A76D0E-32FC-441D-AFA6-CB210184666E}" srcId="{7D20CC12-1232-4765-93BF-A8EAD7121993}" destId="{B647B38A-1070-4148-8C70-D9CCE65579F0}" srcOrd="4" destOrd="0" parTransId="{3113EA44-39C4-438A-B8C7-F55E382E0AA4}" sibTransId="{698002A6-0D4F-463E-9B84-3D603B869D0F}"/>
    <dgm:cxn modelId="{84110236-9F80-4746-B6CF-5E78AAA31DFD}" type="presOf" srcId="{3C0AFA13-ED98-404E-A8C9-451FE1B605BE}" destId="{B46B414C-2A58-4954-820F-8ABFF1DC03CF}" srcOrd="0" destOrd="0" presId="urn:microsoft.com/office/officeart/2005/8/layout/cycle3"/>
    <dgm:cxn modelId="{1A9FE93C-0E0C-409D-AB83-3F797EEF5D70}" type="presOf" srcId="{8402C1AA-00B7-45F0-8081-8B796628E689}" destId="{D4CAFBE6-8328-4A94-9F3D-239DC59E0C15}" srcOrd="0" destOrd="0" presId="urn:microsoft.com/office/officeart/2005/8/layout/cycle3"/>
    <dgm:cxn modelId="{817C8461-7C13-441E-9004-D33808D66110}" srcId="{7D20CC12-1232-4765-93BF-A8EAD7121993}" destId="{BBE0773E-1F3F-4582-A9D7-C1910F638B75}" srcOrd="2" destOrd="0" parTransId="{FEA8B3DF-B519-44CD-8FA8-49F1FA41F24F}" sibTransId="{47213F04-02F6-4753-A118-F92B956B8312}"/>
    <dgm:cxn modelId="{7AB7FE47-582B-469F-9217-E2DC2C8FC375}" type="presOf" srcId="{686DABB2-3D92-423B-BAFC-1F8F75B633B5}" destId="{FFAA3D82-7B4C-43DA-ABB0-07D802E60EC4}" srcOrd="0" destOrd="0" presId="urn:microsoft.com/office/officeart/2005/8/layout/cycle3"/>
    <dgm:cxn modelId="{BB96E96B-FA35-4E17-8C84-7886BFB8DDAC}" srcId="{7D20CC12-1232-4765-93BF-A8EAD7121993}" destId="{8402C1AA-00B7-45F0-8081-8B796628E689}" srcOrd="5" destOrd="0" parTransId="{4B1782FD-4878-404E-B38B-5D87B8BE4716}" sibTransId="{9A0BD085-7685-4224-A95B-891166C71A16}"/>
    <dgm:cxn modelId="{C880536F-87D2-4898-8163-0F0E3C9FFF7D}" type="presOf" srcId="{1A4D5347-5610-4C2E-95BA-D6DA297D81F8}" destId="{D613F0C8-88FE-434A-97EA-93ED7B6EC147}" srcOrd="0" destOrd="0" presId="urn:microsoft.com/office/officeart/2005/8/layout/cycle3"/>
    <dgm:cxn modelId="{E18C647E-B9EC-4A79-8ED6-E3D8EA8F7311}" srcId="{7D20CC12-1232-4765-93BF-A8EAD7121993}" destId="{28057D60-C41E-44DB-9CA1-EB67E17A74FD}" srcOrd="0" destOrd="0" parTransId="{05C0E227-505E-4048-AB8F-E1825073A224}" sibTransId="{3C0AFA13-ED98-404E-A8C9-451FE1B605BE}"/>
    <dgm:cxn modelId="{56086B9D-08F4-4205-ABAD-115B67D673A2}" type="presOf" srcId="{28057D60-C41E-44DB-9CA1-EB67E17A74FD}" destId="{C7BA19DC-9614-4795-A7E5-054107FC22AD}" srcOrd="0" destOrd="0" presId="urn:microsoft.com/office/officeart/2005/8/layout/cycle3"/>
    <dgm:cxn modelId="{04E855B0-4310-423F-916C-2B074C43CBFA}" srcId="{7D20CC12-1232-4765-93BF-A8EAD7121993}" destId="{1A4D5347-5610-4C2E-95BA-D6DA297D81F8}" srcOrd="3" destOrd="0" parTransId="{4516E303-090D-4840-873B-5430185CCCFD}" sibTransId="{5912FB00-806E-4060-8AD2-5A27E125EDB5}"/>
    <dgm:cxn modelId="{E02BFEC7-73B2-4FFE-BBDF-16BFFCD22784}" srcId="{7D20CC12-1232-4765-93BF-A8EAD7121993}" destId="{686DABB2-3D92-423B-BAFC-1F8F75B633B5}" srcOrd="6" destOrd="0" parTransId="{6DF2C37A-F497-4ACA-9111-C23DA402D3D5}" sibTransId="{9A085946-3971-4F1E-A7C8-8A808239E91C}"/>
    <dgm:cxn modelId="{D51F24CC-3E4E-43AB-A37E-D17344F6F951}" type="presOf" srcId="{B647B38A-1070-4148-8C70-D9CCE65579F0}" destId="{A1609582-35DA-4F78-96F0-A1C5F6E19A2B}" srcOrd="0" destOrd="0" presId="urn:microsoft.com/office/officeart/2005/8/layout/cycle3"/>
    <dgm:cxn modelId="{AD5BB1CF-4277-4A51-8FB1-3F867EAFFAE4}" srcId="{7D20CC12-1232-4765-93BF-A8EAD7121993}" destId="{0FBC9760-8740-41E6-BE90-39D01CF3D565}" srcOrd="1" destOrd="0" parTransId="{5A93D090-5223-4237-806B-855BB110D836}" sibTransId="{01AAD1A0-927C-47CF-A413-B3F12F4E00FD}"/>
    <dgm:cxn modelId="{7C29F9D8-5EBC-44E1-ADB6-BE4AC6DA8EFF}" type="presOf" srcId="{0FBC9760-8740-41E6-BE90-39D01CF3D565}" destId="{F80E8BE0-C1A8-4DBC-8C30-835AD12F67D0}" srcOrd="0" destOrd="0" presId="urn:microsoft.com/office/officeart/2005/8/layout/cycle3"/>
    <dgm:cxn modelId="{C650C3EB-AEB8-4CCA-A411-015F655EB78D}" type="presOf" srcId="{7D20CC12-1232-4765-93BF-A8EAD7121993}" destId="{478CF88A-3BD9-4839-A08F-B2DF93FAB31F}" srcOrd="0" destOrd="0" presId="urn:microsoft.com/office/officeart/2005/8/layout/cycle3"/>
    <dgm:cxn modelId="{149B91E2-1744-454F-BAFF-7D4EA1AB916A}" type="presParOf" srcId="{478CF88A-3BD9-4839-A08F-B2DF93FAB31F}" destId="{E63DA90A-4DBD-44B2-A0A4-6C2FB7FCC517}" srcOrd="0" destOrd="0" presId="urn:microsoft.com/office/officeart/2005/8/layout/cycle3"/>
    <dgm:cxn modelId="{DB6A3E85-FF5F-4F6A-B94A-2E296BF66271}" type="presParOf" srcId="{E63DA90A-4DBD-44B2-A0A4-6C2FB7FCC517}" destId="{C7BA19DC-9614-4795-A7E5-054107FC22AD}" srcOrd="0" destOrd="0" presId="urn:microsoft.com/office/officeart/2005/8/layout/cycle3"/>
    <dgm:cxn modelId="{52E18688-75F8-49EE-A1D6-FCCD244630EF}" type="presParOf" srcId="{E63DA90A-4DBD-44B2-A0A4-6C2FB7FCC517}" destId="{B46B414C-2A58-4954-820F-8ABFF1DC03CF}" srcOrd="1" destOrd="0" presId="urn:microsoft.com/office/officeart/2005/8/layout/cycle3"/>
    <dgm:cxn modelId="{8C75CA34-6BFC-4CE1-9E82-E572DDF6221A}" type="presParOf" srcId="{E63DA90A-4DBD-44B2-A0A4-6C2FB7FCC517}" destId="{F80E8BE0-C1A8-4DBC-8C30-835AD12F67D0}" srcOrd="2" destOrd="0" presId="urn:microsoft.com/office/officeart/2005/8/layout/cycle3"/>
    <dgm:cxn modelId="{DA20AAEF-2045-46F3-BA65-EFF08505CD07}" type="presParOf" srcId="{E63DA90A-4DBD-44B2-A0A4-6C2FB7FCC517}" destId="{E399CC80-6461-4AA6-BD96-F323C99136EB}" srcOrd="3" destOrd="0" presId="urn:microsoft.com/office/officeart/2005/8/layout/cycle3"/>
    <dgm:cxn modelId="{3625602E-03B7-4EE4-8BF0-099CC6B57469}" type="presParOf" srcId="{E63DA90A-4DBD-44B2-A0A4-6C2FB7FCC517}" destId="{D613F0C8-88FE-434A-97EA-93ED7B6EC147}" srcOrd="4" destOrd="0" presId="urn:microsoft.com/office/officeart/2005/8/layout/cycle3"/>
    <dgm:cxn modelId="{28C18913-F6B1-43F8-977F-E2601CA83DE2}" type="presParOf" srcId="{E63DA90A-4DBD-44B2-A0A4-6C2FB7FCC517}" destId="{A1609582-35DA-4F78-96F0-A1C5F6E19A2B}" srcOrd="5" destOrd="0" presId="urn:microsoft.com/office/officeart/2005/8/layout/cycle3"/>
    <dgm:cxn modelId="{1641D4F5-51C6-4FC4-ADB9-3ABB8A2AD8CB}" type="presParOf" srcId="{E63DA90A-4DBD-44B2-A0A4-6C2FB7FCC517}" destId="{D4CAFBE6-8328-4A94-9F3D-239DC59E0C15}" srcOrd="6" destOrd="0" presId="urn:microsoft.com/office/officeart/2005/8/layout/cycle3"/>
    <dgm:cxn modelId="{1B61BA45-1EEF-4115-B182-964C00790F7A}" type="presParOf" srcId="{E63DA90A-4DBD-44B2-A0A4-6C2FB7FCC517}" destId="{FFAA3D82-7B4C-43DA-ABB0-07D802E60EC4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B414C-2A58-4954-820F-8ABFF1DC03CF}">
      <dsp:nvSpPr>
        <dsp:cNvPr id="0" name=""/>
        <dsp:cNvSpPr/>
      </dsp:nvSpPr>
      <dsp:spPr>
        <a:xfrm>
          <a:off x="791321" y="153538"/>
          <a:ext cx="4379807" cy="4379807"/>
        </a:xfrm>
        <a:prstGeom prst="circularArrow">
          <a:avLst>
            <a:gd name="adj1" fmla="val 5544"/>
            <a:gd name="adj2" fmla="val 330680"/>
            <a:gd name="adj3" fmla="val 14528067"/>
            <a:gd name="adj4" fmla="val 16943206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A19DC-9614-4795-A7E5-054107FC22AD}">
      <dsp:nvSpPr>
        <dsp:cNvPr id="0" name=""/>
        <dsp:cNvSpPr/>
      </dsp:nvSpPr>
      <dsp:spPr>
        <a:xfrm>
          <a:off x="2372844" y="463"/>
          <a:ext cx="1351658" cy="675829"/>
        </a:xfrm>
        <a:prstGeom prst="round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Industry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Business &amp;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Utilities</a:t>
          </a:r>
        </a:p>
      </dsp:txBody>
      <dsp:txXfrm>
        <a:off x="2405835" y="33454"/>
        <a:ext cx="1285676" cy="609847"/>
      </dsp:txXfrm>
    </dsp:sp>
    <dsp:sp modelId="{F80E8BE0-C1A8-4DBC-8C30-835AD12F67D0}">
      <dsp:nvSpPr>
        <dsp:cNvPr id="0" name=""/>
        <dsp:cNvSpPr/>
      </dsp:nvSpPr>
      <dsp:spPr>
        <a:xfrm>
          <a:off x="3833088" y="703679"/>
          <a:ext cx="1351658" cy="675829"/>
        </a:xfrm>
        <a:prstGeom prst="round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Government –DOL, EDA, BPU, DEP + </a:t>
          </a:r>
        </a:p>
      </dsp:txBody>
      <dsp:txXfrm>
        <a:off x="3866079" y="736670"/>
        <a:ext cx="1285676" cy="609847"/>
      </dsp:txXfrm>
    </dsp:sp>
    <dsp:sp modelId="{E399CC80-6461-4AA6-BD96-F323C99136EB}">
      <dsp:nvSpPr>
        <dsp:cNvPr id="0" name=""/>
        <dsp:cNvSpPr/>
      </dsp:nvSpPr>
      <dsp:spPr>
        <a:xfrm>
          <a:off x="4193738" y="2283792"/>
          <a:ext cx="1351658" cy="675829"/>
        </a:xfrm>
        <a:prstGeom prst="round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Educational Institutions/ Universities</a:t>
          </a:r>
        </a:p>
      </dsp:txBody>
      <dsp:txXfrm>
        <a:off x="4226729" y="2316783"/>
        <a:ext cx="1285676" cy="609847"/>
      </dsp:txXfrm>
    </dsp:sp>
    <dsp:sp modelId="{D613F0C8-88FE-434A-97EA-93ED7B6EC147}">
      <dsp:nvSpPr>
        <dsp:cNvPr id="0" name=""/>
        <dsp:cNvSpPr/>
      </dsp:nvSpPr>
      <dsp:spPr>
        <a:xfrm>
          <a:off x="3183218" y="3550944"/>
          <a:ext cx="1351658" cy="675829"/>
        </a:xfrm>
        <a:prstGeom prst="round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 Nova Light"/>
              <a:ea typeface="+mn-ea"/>
              <a:cs typeface="+mn-cs"/>
            </a:rPr>
            <a:t>Community</a:t>
          </a:r>
          <a:r>
            <a:rPr lang="en-US" sz="1200" kern="1200" dirty="0"/>
            <a:t> </a:t>
          </a:r>
          <a:r>
            <a:rPr lang="en-US" sz="1200" kern="1200" dirty="0">
              <a:solidFill>
                <a:schemeClr val="bg2"/>
              </a:solidFill>
            </a:rPr>
            <a:t>Colleges &amp;Trainers</a:t>
          </a:r>
        </a:p>
      </dsp:txBody>
      <dsp:txXfrm>
        <a:off x="3216209" y="3583935"/>
        <a:ext cx="1285676" cy="609847"/>
      </dsp:txXfrm>
    </dsp:sp>
    <dsp:sp modelId="{A1609582-35DA-4F78-96F0-A1C5F6E19A2B}">
      <dsp:nvSpPr>
        <dsp:cNvPr id="0" name=""/>
        <dsp:cNvSpPr/>
      </dsp:nvSpPr>
      <dsp:spPr>
        <a:xfrm>
          <a:off x="1562470" y="3550944"/>
          <a:ext cx="1351658" cy="675829"/>
        </a:xfrm>
        <a:prstGeom prst="round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2"/>
              </a:solidFill>
            </a:rPr>
            <a:t>Workforce </a:t>
          </a:r>
          <a:r>
            <a:rPr lang="en-US" sz="1200" kern="1200" dirty="0">
              <a:solidFill>
                <a:schemeClr val="bg2"/>
              </a:solidFill>
              <a:latin typeface="Arial"/>
              <a:ea typeface="+mn-ea"/>
              <a:cs typeface="+mn-cs"/>
            </a:rPr>
            <a:t>Development</a:t>
          </a:r>
          <a:r>
            <a:rPr lang="en-US" sz="1200" kern="1200" dirty="0">
              <a:solidFill>
                <a:schemeClr val="bg2"/>
              </a:solidFill>
            </a:rPr>
            <a:t> Boards</a:t>
          </a:r>
        </a:p>
      </dsp:txBody>
      <dsp:txXfrm>
        <a:off x="1595461" y="3583935"/>
        <a:ext cx="1285676" cy="609847"/>
      </dsp:txXfrm>
    </dsp:sp>
    <dsp:sp modelId="{D4CAFBE6-8328-4A94-9F3D-239DC59E0C15}">
      <dsp:nvSpPr>
        <dsp:cNvPr id="0" name=""/>
        <dsp:cNvSpPr/>
      </dsp:nvSpPr>
      <dsp:spPr>
        <a:xfrm>
          <a:off x="551950" y="2283792"/>
          <a:ext cx="1351658" cy="675829"/>
        </a:xfrm>
        <a:prstGeom prst="round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Labor</a:t>
          </a:r>
        </a:p>
      </dsp:txBody>
      <dsp:txXfrm>
        <a:off x="584941" y="2316783"/>
        <a:ext cx="1285676" cy="609847"/>
      </dsp:txXfrm>
    </dsp:sp>
    <dsp:sp modelId="{FFAA3D82-7B4C-43DA-ABB0-07D802E60EC4}">
      <dsp:nvSpPr>
        <dsp:cNvPr id="0" name=""/>
        <dsp:cNvSpPr/>
      </dsp:nvSpPr>
      <dsp:spPr>
        <a:xfrm>
          <a:off x="912601" y="703679"/>
          <a:ext cx="1351658" cy="675829"/>
        </a:xfrm>
        <a:prstGeom prst="round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Trade &amp; Professional Associations</a:t>
          </a:r>
        </a:p>
      </dsp:txBody>
      <dsp:txXfrm>
        <a:off x="945592" y="736670"/>
        <a:ext cx="1285676" cy="609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4D2272-D660-A337-AEF3-BE066BD545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E5A70-71C2-F335-270C-B94537340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DC5A369-CA0E-4FC6-90EE-5FA969A08EF8}" type="datetimeFigureOut">
              <a:rPr lang="en-US" smtClean="0"/>
              <a:t>7/14/2026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E1B03-0F86-16E7-11BE-81F9F4CD66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524B8-3914-99B2-2620-0F2A88D335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09210F9-8331-407C-A034-F95DCB303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05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34AB06A-EEDC-421C-B5A0-5E9E5241A8E5}" type="datetimeFigureOut">
              <a:rPr lang="en-US" smtClean="0"/>
              <a:t>7/14/2026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2BF9438-3EEF-4192-9815-F6F44770A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4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6382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5615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1012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5040DA2-B75D-1B49-51F9-967501F7F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876" y="887638"/>
            <a:ext cx="10202248" cy="5094496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93BDAB-CB06-403B-00FD-9D1C2812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FB1FDB-9C8A-890A-5051-8D49E105F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46056E81-9CB5-42E9-6689-B711F575C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981493" y="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3D075254-6FC4-6738-BBBE-1BACB99E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0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10C35C-5361-BD30-EB79-01BD72158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2038" y="2992045"/>
            <a:ext cx="6858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26">
            <a:extLst>
              <a:ext uri="{FF2B5EF4-FFF2-40B4-BE49-F238E27FC236}">
                <a16:creationId xmlns:a16="http://schemas.microsoft.com/office/drawing/2014/main" id="{948A7171-32A3-1CAC-DDFD-7C44DDAF0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" y="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47">
            <a:extLst>
              <a:ext uri="{FF2B5EF4-FFF2-40B4-BE49-F238E27FC236}">
                <a16:creationId xmlns:a16="http://schemas.microsoft.com/office/drawing/2014/main" id="{06FD5EAC-FAC4-CDB4-6AB8-809E940F0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4" y="3657688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DA13352-25BC-FD28-A34C-DD204D5BF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1748" y="246183"/>
            <a:ext cx="9525000" cy="191952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34108AC-4ED2-99E6-0212-0AC0802C553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1600" y="2274033"/>
            <a:ext cx="9525000" cy="331787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93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FFEEC7-A0A7-27CB-3F2D-796281DCD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2DCCFF86-2471-421E-E5FF-E38943252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id="{8300B484-623C-071D-E849-138F76141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5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9A6249F-0E28-0ABF-FE63-7ECC0E1062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805" y="344399"/>
            <a:ext cx="9599008" cy="172954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CC29225-33B5-6D19-F0BA-DE3F864F640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0867" y="2274034"/>
            <a:ext cx="4643438" cy="329863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FB67020D-DF60-17C1-8DEC-EDECF65354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18375" y="2274034"/>
            <a:ext cx="4643438" cy="329863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5812651-A64E-FA0C-7D84-B20BA7C67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394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870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050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097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7710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2744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924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526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3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8" r:id="rId13"/>
    <p:sldLayoutId id="214748373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778DCE0-3BED-4B44-B7A5-0ED5C6610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760482A-90C8-467A-8C37-B573834CB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11" y="1"/>
            <a:ext cx="5199156" cy="6857999"/>
          </a:xfrm>
          <a:custGeom>
            <a:avLst/>
            <a:gdLst>
              <a:gd name="connsiteX0" fmla="*/ 0 w 5199156"/>
              <a:gd name="connsiteY0" fmla="*/ 0 h 6857999"/>
              <a:gd name="connsiteX1" fmla="*/ 5199156 w 5199156"/>
              <a:gd name="connsiteY1" fmla="*/ 0 h 6857999"/>
              <a:gd name="connsiteX2" fmla="*/ 5199156 w 5199156"/>
              <a:gd name="connsiteY2" fmla="*/ 4404241 h 6857999"/>
              <a:gd name="connsiteX3" fmla="*/ 2996280 w 5199156"/>
              <a:gd name="connsiteY3" fmla="*/ 6845331 h 6857999"/>
              <a:gd name="connsiteX4" fmla="*/ 2762435 w 5199156"/>
              <a:gd name="connsiteY4" fmla="*/ 6857139 h 6857999"/>
              <a:gd name="connsiteX5" fmla="*/ 2762435 w 5199156"/>
              <a:gd name="connsiteY5" fmla="*/ 6857999 h 6857999"/>
              <a:gd name="connsiteX6" fmla="*/ 2745398 w 5199156"/>
              <a:gd name="connsiteY6" fmla="*/ 6857999 h 6857999"/>
              <a:gd name="connsiteX7" fmla="*/ 0 w 5199156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9156" h="6857999">
                <a:moveTo>
                  <a:pt x="0" y="0"/>
                </a:moveTo>
                <a:lnTo>
                  <a:pt x="5199156" y="0"/>
                </a:lnTo>
                <a:lnTo>
                  <a:pt x="5199156" y="4404241"/>
                </a:lnTo>
                <a:cubicBezTo>
                  <a:pt x="5199156" y="5674715"/>
                  <a:pt x="4233603" y="6719673"/>
                  <a:pt x="2996280" y="6845331"/>
                </a:cubicBezTo>
                <a:lnTo>
                  <a:pt x="2762435" y="6857139"/>
                </a:lnTo>
                <a:lnTo>
                  <a:pt x="2762435" y="6857999"/>
                </a:lnTo>
                <a:lnTo>
                  <a:pt x="27453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7F90700-3268-4783-9320-F9EC64ED3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34" y="-39394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0D9AD-F97D-8DCF-97C2-FEE69475C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799"/>
            <a:ext cx="3754192" cy="375897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>
                <a:solidFill>
                  <a:srgbClr val="FFFFFF"/>
                </a:solidFill>
              </a:rPr>
              <a:t>Meeting the Workforce Needs for Nuclear Expansion in New Jersey</a:t>
            </a:r>
            <a:br>
              <a:rPr lang="en-US" sz="3700" dirty="0">
                <a:solidFill>
                  <a:srgbClr val="FFFFFF"/>
                </a:solidFill>
              </a:rPr>
            </a:br>
            <a:endParaRPr lang="en-US" sz="3700" dirty="0">
              <a:solidFill>
                <a:srgbClr val="FFFFFF"/>
              </a:solidFill>
            </a:endParaRPr>
          </a:p>
        </p:txBody>
      </p:sp>
      <p:pic>
        <p:nvPicPr>
          <p:cNvPr id="14" name="Picture 13" descr="PSE&amp;G Salem &amp; Hope Creek Demineralized Water Building | Jingoli Nuclear">
            <a:extLst>
              <a:ext uri="{FF2B5EF4-FFF2-40B4-BE49-F238E27FC236}">
                <a16:creationId xmlns:a16="http://schemas.microsoft.com/office/drawing/2014/main" id="{0EFD7C75-3A4A-A437-796F-F5F5B3695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779" y="1100378"/>
            <a:ext cx="2731155" cy="2055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Holtec Receives Coveted “Tier 1 First Mover Award” from the USDOE to  Accelerate Deployment of its Dual-Unit SMR-300 Plant at the Company's  Palisades Energy Site - Holtec International">
            <a:extLst>
              <a:ext uri="{FF2B5EF4-FFF2-40B4-BE49-F238E27FC236}">
                <a16:creationId xmlns:a16="http://schemas.microsoft.com/office/drawing/2014/main" id="{7E8616E5-4A7C-BFA1-701D-168F98461A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44" t="16476" r="28212" b="10011"/>
          <a:stretch>
            <a:fillRect/>
          </a:stretch>
        </p:blipFill>
        <p:spPr>
          <a:xfrm>
            <a:off x="8656877" y="1122776"/>
            <a:ext cx="2857748" cy="2055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78F428-2A47-44C5-CDFE-E17C17F7AA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0576" y="-51766"/>
            <a:ext cx="3086178" cy="1103309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882FA-049D-25F3-3F24-590E9D0F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chemeClr val="accent2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190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341E21-F753-5B86-2B27-D84154F2C08D}"/>
              </a:ext>
            </a:extLst>
          </p:cNvPr>
          <p:cNvSpPr txBox="1"/>
          <p:nvPr/>
        </p:nvSpPr>
        <p:spPr>
          <a:xfrm>
            <a:off x="536331" y="4504829"/>
            <a:ext cx="4218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Marie Casanova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Director, Rowan Green Jobs Academy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Co-Director, ROWEC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B23C3C-2EE6-B0D3-7C51-0A2D9055A422}"/>
              </a:ext>
            </a:extLst>
          </p:cNvPr>
          <p:cNvSpPr txBox="1"/>
          <p:nvPr/>
        </p:nvSpPr>
        <p:spPr>
          <a:xfrm>
            <a:off x="5362574" y="3265216"/>
            <a:ext cx="6588605" cy="3267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1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Our Panel:</a:t>
            </a:r>
          </a:p>
          <a:p>
            <a:pPr marR="0" lvl="0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en-US" sz="14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4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4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Howard Miller</a:t>
            </a:r>
            <a:r>
              <a:rPr lang="en-US" sz="1400" b="1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400" b="1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Chief of Business Services, NJ Department of Labor &amp; Workforce Development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Daniel Cosner</a:t>
            </a:r>
            <a:r>
              <a:rPr lang="en-US" sz="1400" b="1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President, Southern New Jersey Building Trades and Construction Council 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Joe Checkley</a:t>
            </a:r>
            <a:r>
              <a:rPr lang="en-US" sz="1400" b="1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International Representative, IBEW 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Yolanda Mack</a:t>
            </a:r>
            <a:r>
              <a:rPr lang="en-US" sz="14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Ph.D., Associate Dean for Industry Partnerships and Workforce Development, Rowan College of Engineering 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Ken Robell</a:t>
            </a:r>
            <a:r>
              <a:rPr lang="en-US" sz="1400" b="1" kern="100" dirty="0">
                <a:solidFill>
                  <a:srgbClr val="333333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solidFill>
                  <a:srgbClr val="333333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400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Vice President of Academic Affairs, Salem Community College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 descr="Department of Labor &amp; Workforce Development | Press">
            <a:extLst>
              <a:ext uri="{FF2B5EF4-FFF2-40B4-BE49-F238E27FC236}">
                <a16:creationId xmlns:a16="http://schemas.microsoft.com/office/drawing/2014/main" id="{88CA6A50-4280-C221-7FCA-5589172AF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90" y="3428999"/>
            <a:ext cx="1071808" cy="66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2CBE5F1-7291-9063-B2A8-87CA1E8923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9885" t="1105" r="23623"/>
          <a:stretch>
            <a:fillRect/>
          </a:stretch>
        </p:blipFill>
        <p:spPr>
          <a:xfrm>
            <a:off x="7598361" y="3354752"/>
            <a:ext cx="489377" cy="7435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19F709F-8F64-B6FA-A6EC-5EDB76E149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9705" y="3438496"/>
            <a:ext cx="605786" cy="610307"/>
          </a:xfrm>
          <a:prstGeom prst="rect">
            <a:avLst/>
          </a:prstGeom>
        </p:spPr>
      </p:pic>
      <p:pic>
        <p:nvPicPr>
          <p:cNvPr id="27" name="Picture 26" descr="salem county community college logo from en.wikipedia.org">
            <a:extLst>
              <a:ext uri="{FF2B5EF4-FFF2-40B4-BE49-F238E27FC236}">
                <a16:creationId xmlns:a16="http://schemas.microsoft.com/office/drawing/2014/main" id="{CDA4A9AB-ED05-4FF6-E7D3-97512898D1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6681" y="3429000"/>
            <a:ext cx="583772" cy="610307"/>
          </a:xfrm>
          <a:prstGeom prst="rect">
            <a:avLst/>
          </a:prstGeom>
        </p:spPr>
      </p:pic>
      <p:pic>
        <p:nvPicPr>
          <p:cNvPr id="29" name="Picture 28" descr="The Henry M. Rowan College of Engineering at Rowan ...">
            <a:extLst>
              <a:ext uri="{FF2B5EF4-FFF2-40B4-BE49-F238E27FC236}">
                <a16:creationId xmlns:a16="http://schemas.microsoft.com/office/drawing/2014/main" id="{4CA77B8B-0AD9-6DBF-CC5D-DAF3556CE3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9200" y="3438496"/>
            <a:ext cx="583772" cy="5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6286A-92D1-D11B-2A15-C2B8881CA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3;p9">
            <a:extLst>
              <a:ext uri="{FF2B5EF4-FFF2-40B4-BE49-F238E27FC236}">
                <a16:creationId xmlns:a16="http://schemas.microsoft.com/office/drawing/2014/main" id="{F5AF92D4-97D6-6436-F2BC-2A15650049BA}"/>
              </a:ext>
            </a:extLst>
          </p:cNvPr>
          <p:cNvSpPr txBox="1"/>
          <p:nvPr/>
        </p:nvSpPr>
        <p:spPr>
          <a:xfrm>
            <a:off x="99152" y="310997"/>
            <a:ext cx="1101066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lvl="0">
              <a:buClr>
                <a:srgbClr val="000000"/>
              </a:buClr>
              <a:defRPr sz="1400"/>
            </a:lvl1pPr>
          </a:lstStyle>
          <a:p>
            <a:pPr>
              <a:buFont typeface="Arial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Building the Talent Pipeline for Expanded Nuclear 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85650D-98F4-46F9-6054-3C2FAC751A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en-US">
                <a:sym typeface="Arial"/>
              </a:rPr>
              <a:pPr/>
              <a:t>2</a:t>
            </a:fld>
            <a:endParaRPr lang="en-US" dirty="0"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A56DBB-C409-AC67-0DA0-C4B90C7504B9}"/>
              </a:ext>
            </a:extLst>
          </p:cNvPr>
          <p:cNvSpPr txBox="1"/>
          <p:nvPr/>
        </p:nvSpPr>
        <p:spPr>
          <a:xfrm>
            <a:off x="3048674" y="3246357"/>
            <a:ext cx="6097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9FB8ACE6-4D22-9AA6-C702-717923F3D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645314"/>
              </p:ext>
            </p:extLst>
          </p:nvPr>
        </p:nvGraphicFramePr>
        <p:xfrm>
          <a:off x="5388753" y="1907850"/>
          <a:ext cx="6097348" cy="4227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7F18BDB-527F-60D1-F401-8144B0626B50}"/>
              </a:ext>
            </a:extLst>
          </p:cNvPr>
          <p:cNvSpPr txBox="1"/>
          <p:nvPr/>
        </p:nvSpPr>
        <p:spPr>
          <a:xfrm>
            <a:off x="246827" y="1183560"/>
            <a:ext cx="5245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Complex infrastructure projects depend on a </a:t>
            </a:r>
            <a:r>
              <a:rPr lang="en-US" b="1" i="1" dirty="0"/>
              <a:t>highly skilled workforce </a:t>
            </a:r>
            <a:r>
              <a:rPr lang="en-US" i="1" dirty="0"/>
              <a:t>to achieve successful outcomes.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B9E6BA0-785A-29DF-6DCB-B6F744C888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272" t="-5942" b="8317"/>
          <a:stretch>
            <a:fillRect/>
          </a:stretch>
        </p:blipFill>
        <p:spPr>
          <a:xfrm>
            <a:off x="2954410" y="2181855"/>
            <a:ext cx="2212848" cy="15700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41AA-361E-F482-7A9F-18010A7338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663" y="2274609"/>
            <a:ext cx="2215991" cy="14773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94E2F8-7178-33C0-7F3D-5E2723F739E5}"/>
              </a:ext>
            </a:extLst>
          </p:cNvPr>
          <p:cNvSpPr txBox="1"/>
          <p:nvPr/>
        </p:nvSpPr>
        <p:spPr>
          <a:xfrm>
            <a:off x="6177202" y="1283549"/>
            <a:ext cx="4767024" cy="400110"/>
          </a:xfrm>
          <a:prstGeom prst="rect">
            <a:avLst/>
          </a:prstGeom>
          <a:gradFill>
            <a:gsLst>
              <a:gs pos="0">
                <a:schemeClr val="tx2">
                  <a:lumMod val="10000"/>
                  <a:lumOff val="90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dirty="0"/>
              <a:t>Collaborative Approaches &amp; Initiatives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8EE133-F52D-FBD6-BB44-313A24003791}"/>
              </a:ext>
            </a:extLst>
          </p:cNvPr>
          <p:cNvSpPr txBox="1"/>
          <p:nvPr/>
        </p:nvSpPr>
        <p:spPr>
          <a:xfrm>
            <a:off x="350451" y="3771606"/>
            <a:ext cx="503830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Industry and Market Driven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Experiential Learning &amp; Hands-On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Industry-Engaged Projects &amp; Internships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Industry-Valued Credentials &amp; Certificates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Professional Development &amp; Upskilling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Nuclear Career Awareness &amp; Promotions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Flexible Career Pathways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&amp; Community Awareness &amp; Confidence</a:t>
            </a:r>
          </a:p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7A9E8B-EDC6-C252-B2DC-0DA10DEDDDE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057" t="8827" r="6905" b="3389"/>
          <a:stretch>
            <a:fillRect/>
          </a:stretch>
        </p:blipFill>
        <p:spPr>
          <a:xfrm>
            <a:off x="7444123" y="3615689"/>
            <a:ext cx="1891656" cy="12301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43CCB0-8263-4EF6-1C84-93B67FA2C6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0576" y="-51766"/>
            <a:ext cx="3086178" cy="1103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48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677D-9EB2-80E2-738B-1B8B5AFB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99" y="83692"/>
            <a:ext cx="10202248" cy="1325890"/>
          </a:xfrm>
        </p:spPr>
        <p:txBody>
          <a:bodyPr/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Location, Location, Location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0E5D5F-46B5-1518-28CE-37AEAB2A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E37FE-6558-F385-B8CE-002478923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743" y="1409582"/>
            <a:ext cx="4722740" cy="417218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B3EC32-9F2D-C963-059E-EEFEBE31B7EF}"/>
              </a:ext>
            </a:extLst>
          </p:cNvPr>
          <p:cNvSpPr txBox="1"/>
          <p:nvPr/>
        </p:nvSpPr>
        <p:spPr>
          <a:xfrm>
            <a:off x="344199" y="1409582"/>
            <a:ext cx="610076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Rowan University is the only New Jersey university located within a 35-mile radius </a:t>
            </a:r>
            <a:r>
              <a:rPr lang="en-US" dirty="0"/>
              <a:t>of the state’s critical nuclear assets and nuclear manufacturing hub, including: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Jersey’s only operating nuclear stations - Salem 1 &amp; 2 and Hope Creek – PSEG Nuclear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Holtec International’s Headquarters and Advanced Nuclear Manufacturing Facility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Holtec’s Oyster Creek decommissioned nuclear facility, potential site of the first New Jersey SMR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2D05DC-66CB-852F-6954-47404B2D0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0576" y="-51766"/>
            <a:ext cx="3086178" cy="1103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473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67BF96-B461-682A-600D-B128A859C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 descr="salem_nuclear">
            <a:extLst>
              <a:ext uri="{FF2B5EF4-FFF2-40B4-BE49-F238E27FC236}">
                <a16:creationId xmlns:a16="http://schemas.microsoft.com/office/drawing/2014/main" id="{CC281534-E68A-D4D3-645F-ADC88BB42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39" y="1154624"/>
            <a:ext cx="4607262" cy="3189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786ACD-785F-61AD-BE49-26316D172EDF}"/>
              </a:ext>
            </a:extLst>
          </p:cNvPr>
          <p:cNvSpPr txBox="1"/>
          <p:nvPr/>
        </p:nvSpPr>
        <p:spPr>
          <a:xfrm>
            <a:off x="456219" y="4478559"/>
            <a:ext cx="4959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Salem Unit 1 under construction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New Jersey Eases Rules to Spur New Nuclear Development">
            <a:extLst>
              <a:ext uri="{FF2B5EF4-FFF2-40B4-BE49-F238E27FC236}">
                <a16:creationId xmlns:a16="http://schemas.microsoft.com/office/drawing/2014/main" id="{D3A08D32-8D94-0378-874A-E6E5273B21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30" t="1" r="9229" b="-3842"/>
          <a:stretch>
            <a:fillRect/>
          </a:stretch>
        </p:blipFill>
        <p:spPr>
          <a:xfrm>
            <a:off x="6891103" y="2888790"/>
            <a:ext cx="4200827" cy="26222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9128E8-E09F-F710-1D6B-3F40B19A46EF}"/>
              </a:ext>
            </a:extLst>
          </p:cNvPr>
          <p:cNvSpPr txBox="1"/>
          <p:nvPr/>
        </p:nvSpPr>
        <p:spPr>
          <a:xfrm>
            <a:off x="7801047" y="5511085"/>
            <a:ext cx="2759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Almost 58 years later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A48E275-10F4-D6A1-DABE-22E94B40A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0576" y="-51766"/>
            <a:ext cx="3086178" cy="1103309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AE60D9-63FE-BAC0-EEE2-CD8A412B5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958" y="335296"/>
            <a:ext cx="3562423" cy="237262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0A9735E-2763-870A-401C-DD67EA6CDFA4}"/>
              </a:ext>
            </a:extLst>
          </p:cNvPr>
          <p:cNvSpPr txBox="1"/>
          <p:nvPr/>
        </p:nvSpPr>
        <p:spPr>
          <a:xfrm>
            <a:off x="8952138" y="1198444"/>
            <a:ext cx="3086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Salem Unit 1 &amp; 2  </a:t>
            </a:r>
          </a:p>
          <a:p>
            <a:pPr algn="ctr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Hope Creek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3" grpId="0"/>
    </p:bldLst>
  </p:timing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D7C3E5-1734-4636-9EC5-AEB06BF1FB20}">
  <ds:schemaRefs>
    <ds:schemaRef ds:uri="http://www.w3.org/XML/1998/namespace"/>
    <ds:schemaRef ds:uri="http://schemas.microsoft.com/sharepoint/v3"/>
    <ds:schemaRef ds:uri="http://purl.org/dc/dcmitype/"/>
    <ds:schemaRef ds:uri="16c05727-aa75-4e4a-9b5f-8a80a1165891"/>
    <ds:schemaRef ds:uri="230e9df3-be65-4c73-a93b-d1236ebd677e"/>
    <ds:schemaRef ds:uri="http://schemas.microsoft.com/office/infopath/2007/PartnerControls"/>
    <ds:schemaRef ds:uri="71af3243-3dd4-4a8d-8c0d-dd76da1f02a5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5453AF4-4FB0-4B39-9296-55DED383E9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5C2001-E626-4890-B405-22B5BD1CB05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{481181C4-C263-4743-BA44-858ECD407189}TFce6c19b5-b857-4146-b2d9-33ca01394bc5af92e1a2_win32-293333268dd9</Template>
  <TotalTime>2226</TotalTime>
  <Words>275</Words>
  <Application>Microsoft Office PowerPoint</Application>
  <PresentationFormat>Widescreen</PresentationFormat>
  <Paragraphs>51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Arial Nova Light</vt:lpstr>
      <vt:lpstr>Calibri</vt:lpstr>
      <vt:lpstr>Elephant</vt:lpstr>
      <vt:lpstr>Symbol</vt:lpstr>
      <vt:lpstr>ModOverlayVTI</vt:lpstr>
      <vt:lpstr>Meeting the Workforce Needs for Nuclear Expansion in New Jersey </vt:lpstr>
      <vt:lpstr>PowerPoint Presentation</vt:lpstr>
      <vt:lpstr>Location, Location, Location</vt:lpstr>
      <vt:lpstr>PowerPoint Presentation</vt:lpstr>
    </vt:vector>
  </TitlesOfParts>
  <Company>Rowan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Casanova, Marie Elena</dc:creator>
  <cp:lastModifiedBy>Casanova, Marie Elena</cp:lastModifiedBy>
  <cp:revision>2</cp:revision>
  <cp:lastPrinted>2025-09-15T12:10:24Z</cp:lastPrinted>
  <dcterms:created xsi:type="dcterms:W3CDTF">2025-09-14T01:46:23Z</dcterms:created>
  <dcterms:modified xsi:type="dcterms:W3CDTF">2026-07-14T18:04:10Z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