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59" r:id="rId4"/>
    <p:sldId id="261" r:id="rId5"/>
    <p:sldId id="262" r:id="rId6"/>
    <p:sldId id="267" r:id="rId7"/>
    <p:sldId id="260" r:id="rId8"/>
    <p:sldId id="263" r:id="rId9"/>
    <p:sldId id="264" r:id="rId10"/>
    <p:sldId id="257" r:id="rId11"/>
    <p:sldId id="266" r:id="rId12"/>
    <p:sldId id="265" r:id="rId13"/>
  </p:sldIdLst>
  <p:sldSz cx="9144000" cy="5143500" type="screen16x9"/>
  <p:notesSz cx="5143500" cy="9144000"/>
  <p:embeddedFontLst>
    <p:embeddedFont>
      <p:font typeface="Funnel Sans" panose="020B0604020202020204" charset="0"/>
      <p:regular r:id="rId15"/>
    </p:embeddedFont>
    <p:embeddedFont>
      <p:font typeface="Mona Sans SemiBold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9" d="100"/>
          <a:sy n="99" d="100"/>
        </p:scale>
        <p:origin x="44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3759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79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svg"/><Relationship Id="rId5" Type="http://schemas.openxmlformats.org/officeDocument/2006/relationships/image" Target="../media/image8.sv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79" y="369391"/>
            <a:ext cx="3426619" cy="20910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88379" y="2573710"/>
            <a:ext cx="6647929" cy="4503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800" dirty="0">
                <a:solidFill>
                  <a:srgbClr val="373B48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Nuclear Energy Technology (NET) Program</a:t>
            </a:r>
            <a:endParaRPr lang="en-US" sz="2800" dirty="0"/>
          </a:p>
        </p:txBody>
      </p:sp>
      <p:sp>
        <p:nvSpPr>
          <p:cNvPr id="4" name="Text 1"/>
          <p:cNvSpPr/>
          <p:nvPr/>
        </p:nvSpPr>
        <p:spPr>
          <a:xfrm>
            <a:off x="488379" y="3024051"/>
            <a:ext cx="8167241" cy="70955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4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 high-quality, student-focused, and low-cost pathway to a career in nuclear energy  </a:t>
            </a:r>
          </a:p>
          <a:p>
            <a:pPr marL="0" indent="0" algn="l">
              <a:lnSpc>
                <a:spcPct val="132000"/>
              </a:lnSpc>
              <a:buNone/>
            </a:pPr>
            <a:r>
              <a:rPr lang="en-US" sz="140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Ken Robell</a:t>
            </a:r>
            <a:r>
              <a:rPr lang="en-US" sz="14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Vice President of Academic Affairs, Salem Community College</a:t>
            </a:r>
            <a:endParaRPr lang="en-US" sz="14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379" y="3860527"/>
            <a:ext cx="2159719" cy="778371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5665" y="3860527"/>
            <a:ext cx="1556817" cy="30524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779789"/>
            <a:ext cx="4913784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600" dirty="0">
                <a:solidFill>
                  <a:srgbClr val="373B48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SCC NET &amp; PSEG Partnership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496119" y="1743891"/>
            <a:ext cx="8151763" cy="81297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6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The SCC NET program is a high-quality, student-focused, and low-cost pathway to a </a:t>
            </a:r>
            <a:r>
              <a:rPr lang="en-US" sz="160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career at PSEG Nuclear</a:t>
            </a:r>
            <a:r>
              <a:rPr lang="en-US" sz="16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 The partnership is built around three ambitious goals: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496119" y="2696394"/>
            <a:ext cx="2634555" cy="1189806"/>
          </a:xfrm>
          <a:prstGeom prst="roundRect">
            <a:avLst>
              <a:gd name="adj" fmla="val 5647"/>
            </a:avLst>
          </a:prstGeom>
          <a:solidFill>
            <a:srgbClr val="E2E4E9"/>
          </a:solidFill>
          <a:ln w="4763">
            <a:solidFill>
              <a:srgbClr val="C8CA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624855" y="2825130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dirty="0">
                <a:solidFill>
                  <a:srgbClr val="52586B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Enrollment Target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624855" y="3158505"/>
            <a:ext cx="2377083" cy="55134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More than </a:t>
            </a:r>
            <a:r>
              <a:rPr lang="en-US" sz="120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20 students</a:t>
            </a:r>
            <a:r>
              <a:rPr lang="en-US" sz="12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enrolled in the SCC NET program by fall 2027.</a:t>
            </a:r>
            <a:endParaRPr lang="en-US" sz="1200" dirty="0"/>
          </a:p>
        </p:txBody>
      </p:sp>
      <p:sp>
        <p:nvSpPr>
          <p:cNvPr id="7" name="Shape 5"/>
          <p:cNvSpPr/>
          <p:nvPr/>
        </p:nvSpPr>
        <p:spPr>
          <a:xfrm>
            <a:off x="3254648" y="2696394"/>
            <a:ext cx="2634630" cy="1189806"/>
          </a:xfrm>
          <a:prstGeom prst="roundRect">
            <a:avLst>
              <a:gd name="adj" fmla="val 5647"/>
            </a:avLst>
          </a:prstGeom>
          <a:solidFill>
            <a:srgbClr val="E2E4E9"/>
          </a:solidFill>
          <a:ln w="4763">
            <a:solidFill>
              <a:srgbClr val="C8CA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3383384" y="2825130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dirty="0">
                <a:solidFill>
                  <a:srgbClr val="52586B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Certification Rate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3383384" y="3158505"/>
            <a:ext cx="2377157" cy="55134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Program certification rate </a:t>
            </a:r>
            <a:r>
              <a:rPr lang="en-US" sz="120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greater than 95%</a:t>
            </a:r>
            <a:r>
              <a:rPr lang="en-US" sz="12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for all enrolled students.</a:t>
            </a:r>
            <a:endParaRPr lang="en-US" sz="1200" dirty="0"/>
          </a:p>
        </p:txBody>
      </p:sp>
      <p:sp>
        <p:nvSpPr>
          <p:cNvPr id="10" name="Shape 8"/>
          <p:cNvSpPr/>
          <p:nvPr/>
        </p:nvSpPr>
        <p:spPr>
          <a:xfrm>
            <a:off x="6013252" y="2696393"/>
            <a:ext cx="2634555" cy="1189805"/>
          </a:xfrm>
          <a:prstGeom prst="roundRect">
            <a:avLst>
              <a:gd name="adj" fmla="val 5647"/>
            </a:avLst>
          </a:prstGeom>
          <a:solidFill>
            <a:srgbClr val="E2E4E9"/>
          </a:solidFill>
          <a:ln w="4763">
            <a:solidFill>
              <a:srgbClr val="C8CAC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6141988" y="2825130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dirty="0">
                <a:solidFill>
                  <a:srgbClr val="52586B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Hiring Rate</a:t>
            </a:r>
            <a:endParaRPr lang="en-US" sz="1400" dirty="0"/>
          </a:p>
        </p:txBody>
      </p:sp>
      <p:sp>
        <p:nvSpPr>
          <p:cNvPr id="12" name="Text 10"/>
          <p:cNvSpPr/>
          <p:nvPr/>
        </p:nvSpPr>
        <p:spPr>
          <a:xfrm>
            <a:off x="6141988" y="3158505"/>
            <a:ext cx="2377083" cy="55134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SCC NET-to-PSEG hiring rate </a:t>
            </a:r>
            <a:r>
              <a:rPr lang="en-US" sz="120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greater than 80%</a:t>
            </a:r>
            <a:r>
              <a:rPr lang="en-US" sz="12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for program graduates.</a:t>
            </a:r>
            <a:endParaRPr lang="en-US" sz="1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69B912-9C90-34B2-E9EC-943747B1A522}"/>
              </a:ext>
            </a:extLst>
          </p:cNvPr>
          <p:cNvSpPr txBox="1"/>
          <p:nvPr/>
        </p:nvSpPr>
        <p:spPr>
          <a:xfrm>
            <a:off x="600890" y="572979"/>
            <a:ext cx="76940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Mona Sans SemiBold" panose="020B0604020202020204" charset="0"/>
              </a:rPr>
              <a:t>SCC NET &amp; PSEG PARTNERSHIP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F7C35E-4CF8-75A8-F754-F052B2C65204}"/>
              </a:ext>
            </a:extLst>
          </p:cNvPr>
          <p:cNvSpPr txBox="1"/>
          <p:nvPr/>
        </p:nvSpPr>
        <p:spPr>
          <a:xfrm>
            <a:off x="718457" y="1280722"/>
            <a:ext cx="730866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Nuclear Regulatory Commission (NRC)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Institute for Nuclear Power Operations (INPO) – accreditation of training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Nuclear Uniform Curriculum Program (NUCP) – portability, efficiency, accredited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PSEG/SCC Nuclear Energy Tech – Operators, Maintenance Techs, RP/Chem Techs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Adjunct Professors, Resources, and Financial Sponsorship</a:t>
            </a:r>
          </a:p>
        </p:txBody>
      </p:sp>
    </p:spTree>
    <p:extLst>
      <p:ext uri="{BB962C8B-B14F-4D97-AF65-F5344CB8AC3E}">
        <p14:creationId xmlns:p14="http://schemas.microsoft.com/office/powerpoint/2010/main" val="4099103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145" y="256877"/>
            <a:ext cx="6113711" cy="339276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515145" y="3696790"/>
            <a:ext cx="6113711" cy="54191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20000"/>
          </a:bodyPr>
          <a:lstStyle/>
          <a:p>
            <a:pPr marL="0" indent="0">
              <a:lnSpc>
                <a:spcPct val="108000"/>
              </a:lnSpc>
              <a:buNone/>
            </a:pPr>
            <a:r>
              <a:rPr lang="en-US" sz="14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The SCC Nuclear Energy Technology program offers a proven, affordable, and direct pathway to a rewarding career at PSEG Nuclear — powering New Jersey and the nation's clean energy future.</a:t>
            </a:r>
            <a:endParaRPr lang="en-US" sz="14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145" y="4347642"/>
            <a:ext cx="1414835" cy="48451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1343" y="4347642"/>
            <a:ext cx="978768" cy="18893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65162" y="343198"/>
            <a:ext cx="6910536" cy="3633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800" dirty="0">
                <a:solidFill>
                  <a:srgbClr val="373B48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PSEG Nuclear — Hope Creek &amp; Salem Stations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465162" y="846386"/>
            <a:ext cx="3965004" cy="76088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14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Located in </a:t>
            </a:r>
            <a:r>
              <a:rPr lang="en-US" sz="140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Lower Alloways Creek Township</a:t>
            </a:r>
            <a:r>
              <a:rPr lang="en-US" sz="14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the Hope Creek and Salem stations represent the </a:t>
            </a:r>
            <a:r>
              <a:rPr lang="en-US" sz="140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fourth-largest nuclear site in the country</a:t>
            </a:r>
            <a:r>
              <a:rPr lang="en-US" sz="14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465162" y="1936517"/>
            <a:ext cx="3965004" cy="383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000" dirty="0">
                <a:solidFill>
                  <a:srgbClr val="52586B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3,575 MW</a:t>
            </a:r>
            <a:endParaRPr lang="en-US" sz="3000" dirty="0"/>
          </a:p>
        </p:txBody>
      </p:sp>
      <p:sp>
        <p:nvSpPr>
          <p:cNvPr id="5" name="Text 3"/>
          <p:cNvSpPr/>
          <p:nvPr/>
        </p:nvSpPr>
        <p:spPr>
          <a:xfrm>
            <a:off x="1720825" y="2405599"/>
            <a:ext cx="1453604" cy="1816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400" dirty="0">
                <a:solidFill>
                  <a:srgbClr val="52586B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Total Capacity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465162" y="2684615"/>
            <a:ext cx="3965004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29000"/>
              </a:lnSpc>
              <a:buNone/>
            </a:pPr>
            <a:r>
              <a:rPr lang="en-US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Enough electricity for 2.7 million homes</a:t>
            </a:r>
            <a:r>
              <a:rPr lang="en-US" sz="10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1050" dirty="0"/>
          </a:p>
        </p:txBody>
      </p:sp>
      <p:sp>
        <p:nvSpPr>
          <p:cNvPr id="7" name="Text 5"/>
          <p:cNvSpPr/>
          <p:nvPr/>
        </p:nvSpPr>
        <p:spPr>
          <a:xfrm>
            <a:off x="465162" y="3162049"/>
            <a:ext cx="3965004" cy="383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000" dirty="0">
                <a:solidFill>
                  <a:srgbClr val="52586B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40%</a:t>
            </a:r>
            <a:endParaRPr lang="en-US" sz="3000" dirty="0"/>
          </a:p>
        </p:txBody>
      </p:sp>
      <p:sp>
        <p:nvSpPr>
          <p:cNvPr id="8" name="Text 6"/>
          <p:cNvSpPr/>
          <p:nvPr/>
        </p:nvSpPr>
        <p:spPr>
          <a:xfrm>
            <a:off x="1668772" y="3643173"/>
            <a:ext cx="1557710" cy="1816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400" dirty="0">
                <a:solidFill>
                  <a:srgbClr val="52586B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NJ Electric Generation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465162" y="3875051"/>
            <a:ext cx="3965004" cy="180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29000"/>
              </a:lnSpc>
              <a:buNone/>
            </a:pPr>
            <a:r>
              <a:rPr lang="en-US" sz="14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Largest single source of electricity in New Jersey.</a:t>
            </a:r>
            <a:endParaRPr lang="en-US" sz="140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596" y="992684"/>
            <a:ext cx="2632770" cy="368491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452" y="247799"/>
            <a:ext cx="4461272" cy="295282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209452" y="3288506"/>
            <a:ext cx="2979093" cy="266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000" dirty="0">
                <a:solidFill>
                  <a:srgbClr val="373B48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Nuclear — It's In Demand</a:t>
            </a:r>
            <a:endParaRPr lang="en-US" sz="2000" dirty="0"/>
          </a:p>
        </p:txBody>
      </p:sp>
      <p:sp>
        <p:nvSpPr>
          <p:cNvPr id="4" name="Text 1"/>
          <p:cNvSpPr/>
          <p:nvPr/>
        </p:nvSpPr>
        <p:spPr>
          <a:xfrm>
            <a:off x="1209452" y="3642866"/>
            <a:ext cx="6725022" cy="23023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6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The US Department of Energy's </a:t>
            </a:r>
            <a:r>
              <a:rPr lang="en-US" sz="650" i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Pathways to Commercial Liftoff: Advanced Nuclear</a:t>
            </a:r>
            <a:r>
              <a:rPr lang="en-US" sz="6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report estimates that achieving US decarbonization targets by 2050 will require </a:t>
            </a:r>
            <a:r>
              <a:rPr lang="en-US" sz="65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200GW of nuclear power</a:t>
            </a:r>
            <a:r>
              <a:rPr lang="en-US" sz="6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at 13GW of new capacity per year — demanding </a:t>
            </a:r>
            <a:r>
              <a:rPr lang="en-US" sz="65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375,000 nuclear industry workers</a:t>
            </a:r>
            <a:r>
              <a:rPr lang="en-US" sz="6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, a </a:t>
            </a:r>
            <a:r>
              <a:rPr lang="en-US" sz="65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275% increase</a:t>
            </a:r>
            <a:r>
              <a:rPr lang="en-US" sz="6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from today's ~100,000.</a:t>
            </a:r>
            <a:endParaRPr lang="en-US" sz="6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9452" y="3939034"/>
            <a:ext cx="213196" cy="21319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737381" y="3996846"/>
            <a:ext cx="1404235" cy="3185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52586B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Restarting Closed Plants</a:t>
            </a:r>
            <a:endParaRPr lang="en-US" sz="12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08537" y="3939034"/>
            <a:ext cx="213196" cy="21319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222673" y="4017812"/>
            <a:ext cx="1065981" cy="133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52586B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License Extensions</a:t>
            </a:r>
            <a:endParaRPr lang="en-US" sz="1200" dirty="0"/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09452" y="4475931"/>
            <a:ext cx="213196" cy="213196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1737381" y="4483402"/>
            <a:ext cx="1065981" cy="133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52586B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Power Upgrades</a:t>
            </a:r>
            <a:endParaRPr lang="en-US" sz="120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08537" y="4475931"/>
            <a:ext cx="213196" cy="213196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5222673" y="4515891"/>
            <a:ext cx="1065981" cy="133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52586B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New Builds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835822" y="581465"/>
            <a:ext cx="4507260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800" dirty="0">
                <a:solidFill>
                  <a:srgbClr val="373B48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Two Pathways Into Nuclear</a:t>
            </a:r>
            <a:endParaRPr lang="en-US" sz="2800" dirty="0"/>
          </a:p>
        </p:txBody>
      </p:sp>
      <p:sp>
        <p:nvSpPr>
          <p:cNvPr id="4" name="Shape 1"/>
          <p:cNvSpPr/>
          <p:nvPr/>
        </p:nvSpPr>
        <p:spPr>
          <a:xfrm>
            <a:off x="3835822" y="1195251"/>
            <a:ext cx="2388691" cy="2883383"/>
          </a:xfrm>
          <a:prstGeom prst="roundRect">
            <a:avLst>
              <a:gd name="adj" fmla="val 3739"/>
            </a:avLst>
          </a:prstGeom>
          <a:solidFill>
            <a:srgbClr val="373B48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3959796" y="1327974"/>
            <a:ext cx="2140744" cy="62822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Associate’s Degree — Nuclear Energy Technology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3959796" y="1956196"/>
            <a:ext cx="2140744" cy="207905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b="1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2 years</a:t>
            </a:r>
            <a:r>
              <a:rPr lang="en-US" sz="11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to completion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Prepares for </a:t>
            </a:r>
            <a:r>
              <a:rPr lang="en-US" sz="1100" b="1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hands-on technical roles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Adjunct faculty with </a:t>
            </a:r>
            <a:r>
              <a:rPr lang="en-US" sz="1100" b="1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application-focused</a:t>
            </a:r>
            <a:r>
              <a:rPr lang="en-US" sz="11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approach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b="1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Lower cost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Schedule allows </a:t>
            </a:r>
            <a:r>
              <a:rPr lang="en-US" sz="1100" b="1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more time for study/work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6442546" y="1313922"/>
            <a:ext cx="2210098" cy="6422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400" dirty="0">
                <a:solidFill>
                  <a:srgbClr val="373B48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Bachelor's Degree — Engineering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6442546" y="1956196"/>
            <a:ext cx="2210098" cy="207905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4 years</a:t>
            </a:r>
            <a:r>
              <a:rPr lang="en-US" sz="11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 to completion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Prepares for specific </a:t>
            </a:r>
            <a:r>
              <a:rPr lang="en-US" sz="110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Engineering roles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Academically-oriented professors, some researchers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Typically a more </a:t>
            </a:r>
            <a:r>
              <a:rPr lang="en-US" sz="110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holistic education</a:t>
            </a:r>
            <a:endParaRPr lang="en-US" sz="1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382340"/>
            <a:ext cx="6557516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800" dirty="0">
                <a:solidFill>
                  <a:srgbClr val="373B48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SCC </a:t>
            </a:r>
            <a:r>
              <a:rPr lang="en-US" sz="2800" dirty="0">
                <a:solidFill>
                  <a:srgbClr val="373B48"/>
                </a:solidFill>
                <a:latin typeface="Mona Sans SemiBold" pitchFamily="34" charset="0"/>
              </a:rPr>
              <a:t>Nuclear Energy Technology Program</a:t>
            </a:r>
          </a:p>
          <a:p>
            <a:pPr marL="0" indent="0" algn="l">
              <a:lnSpc>
                <a:spcPct val="104000"/>
              </a:lnSpc>
              <a:buNone/>
            </a:pPr>
            <a:r>
              <a:rPr lang="en-US" sz="2800" dirty="0">
                <a:solidFill>
                  <a:srgbClr val="373B48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Associate in Applied Science</a:t>
            </a:r>
            <a:endParaRPr lang="en-US" sz="2800" dirty="0"/>
          </a:p>
        </p:txBody>
      </p:sp>
      <p:sp>
        <p:nvSpPr>
          <p:cNvPr id="22" name="Shape 1">
            <a:extLst>
              <a:ext uri="{FF2B5EF4-FFF2-40B4-BE49-F238E27FC236}">
                <a16:creationId xmlns:a16="http://schemas.microsoft.com/office/drawing/2014/main" id="{53BD3E97-DA89-82CE-AB18-F56E08C270D9}"/>
              </a:ext>
            </a:extLst>
          </p:cNvPr>
          <p:cNvSpPr/>
          <p:nvPr/>
        </p:nvSpPr>
        <p:spPr>
          <a:xfrm>
            <a:off x="274050" y="1419722"/>
            <a:ext cx="8151763" cy="2968079"/>
          </a:xfrm>
          <a:prstGeom prst="roundRect">
            <a:avLst>
              <a:gd name="adj" fmla="val 1755"/>
            </a:avLst>
          </a:prstGeom>
          <a:noFill/>
          <a:ln w="4763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4D7C83-621C-F39E-9E27-72E8EC01F7C3}"/>
              </a:ext>
            </a:extLst>
          </p:cNvPr>
          <p:cNvSpPr txBox="1"/>
          <p:nvPr/>
        </p:nvSpPr>
        <p:spPr>
          <a:xfrm>
            <a:off x="496119" y="1444371"/>
            <a:ext cx="8216807" cy="331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First Year</a:t>
            </a:r>
            <a:endParaRPr lang="en-US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NET 111		Mathematics for Energy Technicians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NET 115		Mechanical Sciences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NET 130		Applied Physics and Chemistry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NET 131		Nuclear Industry Fundamental Concepts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NET 133		Electrical Science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Second Year</a:t>
            </a:r>
            <a:endParaRPr lang="en-US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NET 211		Heat Transfer and Fluid Flow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NET 213/225	Instrumentation and Control I &amp; II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NET 221		Nuclear Science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NET 223		Reactor Plant Protection and Safety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NET 251		Maintenance: Electrical Systems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NET 261/263	Nuclear Plant Systems &amp; Components – PWR/BWR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382340"/>
            <a:ext cx="6557516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800" dirty="0">
                <a:solidFill>
                  <a:srgbClr val="373B48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SCC vs. University: Program Comparison</a:t>
            </a:r>
            <a:endParaRPr lang="en-US" sz="2800" dirty="0"/>
          </a:p>
        </p:txBody>
      </p:sp>
      <p:sp>
        <p:nvSpPr>
          <p:cNvPr id="3" name="Shape 1"/>
          <p:cNvSpPr/>
          <p:nvPr/>
        </p:nvSpPr>
        <p:spPr>
          <a:xfrm>
            <a:off x="274050" y="1419722"/>
            <a:ext cx="8151763" cy="2968079"/>
          </a:xfrm>
          <a:prstGeom prst="roundRect">
            <a:avLst>
              <a:gd name="adj" fmla="val 1755"/>
            </a:avLst>
          </a:prstGeom>
          <a:noFill/>
          <a:ln w="4763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624929" y="1489397"/>
            <a:ext cx="3463751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b="1" u="sng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Feature</a:t>
            </a:r>
            <a:endParaRPr lang="en-US" sz="1400" u="sng" dirty="0"/>
          </a:p>
        </p:txBody>
      </p:sp>
      <p:sp>
        <p:nvSpPr>
          <p:cNvPr id="5" name="Text 3"/>
          <p:cNvSpPr/>
          <p:nvPr/>
        </p:nvSpPr>
        <p:spPr>
          <a:xfrm>
            <a:off x="2080570" y="1489397"/>
            <a:ext cx="2647131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b="1" u="sng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SCC Nuclear Energy Technology</a:t>
            </a:r>
            <a:endParaRPr lang="en-US" sz="1400" u="sng" dirty="0"/>
          </a:p>
        </p:txBody>
      </p:sp>
      <p:sp>
        <p:nvSpPr>
          <p:cNvPr id="6" name="Text 4"/>
          <p:cNvSpPr/>
          <p:nvPr/>
        </p:nvSpPr>
        <p:spPr>
          <a:xfrm>
            <a:off x="5897880" y="1486474"/>
            <a:ext cx="264951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b="1" u="sng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Typical University Nuclear Engineering</a:t>
            </a:r>
            <a:endParaRPr lang="en-US" sz="1400" u="sng" dirty="0"/>
          </a:p>
        </p:txBody>
      </p:sp>
      <p:sp>
        <p:nvSpPr>
          <p:cNvPr id="7" name="Text 5"/>
          <p:cNvSpPr/>
          <p:nvPr/>
        </p:nvSpPr>
        <p:spPr>
          <a:xfrm>
            <a:off x="624929" y="1850975"/>
            <a:ext cx="3463751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Degree</a:t>
            </a:r>
            <a:endParaRPr lang="en-US" sz="1400" b="1" dirty="0"/>
          </a:p>
        </p:txBody>
      </p:sp>
      <p:sp>
        <p:nvSpPr>
          <p:cNvPr id="8" name="Text 6"/>
          <p:cNvSpPr/>
          <p:nvPr/>
        </p:nvSpPr>
        <p:spPr>
          <a:xfrm>
            <a:off x="2080570" y="1840492"/>
            <a:ext cx="2647131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dirty="0">
                <a:solidFill>
                  <a:srgbClr val="0070C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Accredited Associate degree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9" name="Text 7"/>
          <p:cNvSpPr/>
          <p:nvPr/>
        </p:nvSpPr>
        <p:spPr>
          <a:xfrm>
            <a:off x="5897880" y="1850975"/>
            <a:ext cx="264951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dirty="0">
                <a:solidFill>
                  <a:srgbClr val="C0000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Accredited Bachelor degree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0" name="Text 8"/>
          <p:cNvSpPr/>
          <p:nvPr/>
        </p:nvSpPr>
        <p:spPr>
          <a:xfrm>
            <a:off x="624929" y="2212553"/>
            <a:ext cx="3463751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Location</a:t>
            </a:r>
            <a:endParaRPr lang="en-US" sz="1400" b="1" dirty="0"/>
          </a:p>
        </p:txBody>
      </p:sp>
      <p:sp>
        <p:nvSpPr>
          <p:cNvPr id="11" name="Text 9"/>
          <p:cNvSpPr/>
          <p:nvPr/>
        </p:nvSpPr>
        <p:spPr>
          <a:xfrm>
            <a:off x="2080570" y="2223036"/>
            <a:ext cx="3753567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dirty="0">
                <a:solidFill>
                  <a:srgbClr val="0070C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Evening classes in Salem, NJ; some in HS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2" name="Text 10"/>
          <p:cNvSpPr/>
          <p:nvPr/>
        </p:nvSpPr>
        <p:spPr>
          <a:xfrm>
            <a:off x="5897879" y="2205363"/>
            <a:ext cx="264951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dirty="0">
                <a:solidFill>
                  <a:srgbClr val="C0000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Regional campus → main campus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3" name="Text 11"/>
          <p:cNvSpPr/>
          <p:nvPr/>
        </p:nvSpPr>
        <p:spPr>
          <a:xfrm>
            <a:off x="624929" y="2772594"/>
            <a:ext cx="3463751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Faculty</a:t>
            </a:r>
            <a:endParaRPr lang="en-US" sz="1400" b="1" dirty="0"/>
          </a:p>
        </p:txBody>
      </p:sp>
      <p:sp>
        <p:nvSpPr>
          <p:cNvPr id="14" name="Text 12"/>
          <p:cNvSpPr/>
          <p:nvPr/>
        </p:nvSpPr>
        <p:spPr>
          <a:xfrm>
            <a:off x="2080570" y="2758213"/>
            <a:ext cx="3917799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dirty="0">
                <a:solidFill>
                  <a:srgbClr val="0070C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Adjunct staff from PSEG Nuclear Training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5" name="Text 13"/>
          <p:cNvSpPr/>
          <p:nvPr/>
        </p:nvSpPr>
        <p:spPr>
          <a:xfrm>
            <a:off x="5897878" y="2772594"/>
            <a:ext cx="264951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dirty="0">
                <a:solidFill>
                  <a:srgbClr val="C0000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Reputable nuclear engineering faculty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6" name="Text 14"/>
          <p:cNvSpPr/>
          <p:nvPr/>
        </p:nvSpPr>
        <p:spPr>
          <a:xfrm>
            <a:off x="624929" y="3332634"/>
            <a:ext cx="3463751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Internship</a:t>
            </a:r>
            <a:endParaRPr lang="en-US" sz="1400" b="1" dirty="0"/>
          </a:p>
        </p:txBody>
      </p:sp>
      <p:sp>
        <p:nvSpPr>
          <p:cNvPr id="17" name="Text 15"/>
          <p:cNvSpPr/>
          <p:nvPr/>
        </p:nvSpPr>
        <p:spPr>
          <a:xfrm>
            <a:off x="2080570" y="3321177"/>
            <a:ext cx="4082030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dirty="0">
                <a:solidFill>
                  <a:srgbClr val="0070C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Summer internship at PSEG Nuclear ($23/hr)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8" name="Text 16"/>
          <p:cNvSpPr/>
          <p:nvPr/>
        </p:nvSpPr>
        <p:spPr>
          <a:xfrm>
            <a:off x="5916254" y="3339824"/>
            <a:ext cx="264951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dirty="0">
                <a:solidFill>
                  <a:srgbClr val="C0000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Available; location &amp; pay vary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9" name="Text 17"/>
          <p:cNvSpPr/>
          <p:nvPr/>
        </p:nvSpPr>
        <p:spPr>
          <a:xfrm>
            <a:off x="624929" y="3892674"/>
            <a:ext cx="3463751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Scholarships</a:t>
            </a:r>
            <a:endParaRPr lang="en-US" sz="1400" b="1" dirty="0"/>
          </a:p>
        </p:txBody>
      </p:sp>
      <p:sp>
        <p:nvSpPr>
          <p:cNvPr id="20" name="Text 18"/>
          <p:cNvSpPr/>
          <p:nvPr/>
        </p:nvSpPr>
        <p:spPr>
          <a:xfrm>
            <a:off x="2080570" y="3892674"/>
            <a:ext cx="3817310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dirty="0">
                <a:solidFill>
                  <a:srgbClr val="0070C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PSEG-sponsored; available to virtually all students in good standing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21" name="Text 19"/>
          <p:cNvSpPr/>
          <p:nvPr/>
        </p:nvSpPr>
        <p:spPr>
          <a:xfrm>
            <a:off x="5916254" y="3884084"/>
            <a:ext cx="264951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dirty="0">
                <a:solidFill>
                  <a:srgbClr val="C00000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Availability varies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12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831" y="3120479"/>
            <a:ext cx="2648843" cy="743248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478630" y="891764"/>
            <a:ext cx="5027563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200" dirty="0">
                <a:solidFill>
                  <a:srgbClr val="373B48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Nuclear Career Compensation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496119" y="1403285"/>
            <a:ext cx="8608963" cy="7104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Nuclear energy careers offer highly competitive salaries across </a:t>
            </a:r>
          </a:p>
          <a:p>
            <a:pPr marL="0" indent="0" algn="l">
              <a:lnSpc>
                <a:spcPct val="133000"/>
              </a:lnSpc>
              <a:buNone/>
            </a:pPr>
            <a:r>
              <a:rPr lang="en-US" sz="14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 range of technical and engineering roles</a:t>
            </a:r>
            <a:r>
              <a:rPr lang="en-US" sz="95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.</a:t>
            </a:r>
            <a:endParaRPr lang="en-US" sz="9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831" y="2253258"/>
            <a:ext cx="2648843" cy="74324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77242" y="2391519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52586B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Equipment Operator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677242" y="2659782"/>
            <a:ext cx="2315170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$73,000 – $121,000</a:t>
            </a:r>
            <a:endParaRPr lang="en-US" sz="9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0360" y="2253258"/>
            <a:ext cx="2648917" cy="74324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435772" y="2391519"/>
            <a:ext cx="183311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52586B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Maintenance Technician</a:t>
            </a:r>
            <a:endParaRPr lang="en-US" sz="1200" dirty="0"/>
          </a:p>
        </p:txBody>
      </p:sp>
      <p:sp>
        <p:nvSpPr>
          <p:cNvPr id="9" name="Text 5"/>
          <p:cNvSpPr/>
          <p:nvPr/>
        </p:nvSpPr>
        <p:spPr>
          <a:xfrm>
            <a:off x="3435772" y="2659782"/>
            <a:ext cx="2315245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$63,000 – $90,000</a:t>
            </a:r>
            <a:endParaRPr lang="en-US" sz="9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0434" y="3134767"/>
            <a:ext cx="2648843" cy="74324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77242" y="3252721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52586B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Reactor Operator</a:t>
            </a:r>
            <a:endParaRPr lang="en-US" sz="1200" dirty="0"/>
          </a:p>
        </p:txBody>
      </p:sp>
      <p:sp>
        <p:nvSpPr>
          <p:cNvPr id="12" name="Text 7"/>
          <p:cNvSpPr/>
          <p:nvPr/>
        </p:nvSpPr>
        <p:spPr>
          <a:xfrm>
            <a:off x="677242" y="3506391"/>
            <a:ext cx="2315170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$129,000 – $134,000</a:t>
            </a:r>
            <a:endParaRPr lang="en-US" sz="950" dirty="0"/>
          </a:p>
        </p:txBody>
      </p:sp>
      <p:sp>
        <p:nvSpPr>
          <p:cNvPr id="14" name="Text 8"/>
          <p:cNvSpPr/>
          <p:nvPr/>
        </p:nvSpPr>
        <p:spPr>
          <a:xfrm>
            <a:off x="3435772" y="3258298"/>
            <a:ext cx="1827833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52586B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Senior Reactor Operator</a:t>
            </a:r>
            <a:endParaRPr lang="en-US" sz="1200" dirty="0"/>
          </a:p>
        </p:txBody>
      </p:sp>
      <p:sp>
        <p:nvSpPr>
          <p:cNvPr id="15" name="Text 9"/>
          <p:cNvSpPr/>
          <p:nvPr/>
        </p:nvSpPr>
        <p:spPr>
          <a:xfrm>
            <a:off x="3435847" y="3527003"/>
            <a:ext cx="2315170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$120,000 – $190,000</a:t>
            </a:r>
            <a:endParaRPr lang="en-US" sz="95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98964" y="3134767"/>
            <a:ext cx="2648917" cy="743248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6183112" y="3258299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52586B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Reactor Engineer</a:t>
            </a:r>
            <a:endParaRPr lang="en-US" sz="1200" dirty="0"/>
          </a:p>
        </p:txBody>
      </p:sp>
      <p:sp>
        <p:nvSpPr>
          <p:cNvPr id="18" name="Text 11"/>
          <p:cNvSpPr/>
          <p:nvPr/>
        </p:nvSpPr>
        <p:spPr>
          <a:xfrm>
            <a:off x="6183112" y="3527003"/>
            <a:ext cx="2315245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$75,000 – $165,000</a:t>
            </a:r>
            <a:endParaRPr lang="en-US" sz="9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450006"/>
            <a:ext cx="6401070" cy="599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200" dirty="0">
                <a:solidFill>
                  <a:srgbClr val="373B48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The Cost Difference Is Dramatic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500881" y="1092443"/>
            <a:ext cx="8608963" cy="523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SCC's Nuclear Energy Technology program delivers a career-ready credential </a:t>
            </a:r>
          </a:p>
          <a:p>
            <a:pPr marL="0" indent="0" algn="l">
              <a:lnSpc>
                <a:spcPct val="133000"/>
              </a:lnSpc>
              <a:buNone/>
            </a:pPr>
            <a:r>
              <a:rPr lang="en-US" sz="14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at a fraction of the cost of a traditional university degree.</a:t>
            </a:r>
            <a:endParaRPr lang="en-US" sz="1400" dirty="0"/>
          </a:p>
        </p:txBody>
      </p:sp>
      <p:sp>
        <p:nvSpPr>
          <p:cNvPr id="4" name="Shape 2"/>
          <p:cNvSpPr/>
          <p:nvPr/>
        </p:nvSpPr>
        <p:spPr>
          <a:xfrm>
            <a:off x="406822" y="1730829"/>
            <a:ext cx="4103191" cy="2221450"/>
          </a:xfrm>
          <a:prstGeom prst="roundRect">
            <a:avLst>
              <a:gd name="adj" fmla="val 4997"/>
            </a:avLst>
          </a:prstGeom>
          <a:solidFill>
            <a:srgbClr val="373B48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530796" y="1877929"/>
            <a:ext cx="2874987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SCC Nuclear Energy Technology</a:t>
            </a: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530796" y="2288754"/>
            <a:ext cx="3855244" cy="124182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2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Semester 1: $5,800</a:t>
            </a:r>
            <a:endParaRPr lang="en-US" sz="12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2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Semester 2: $6,200 ($3,100 w/ scholarship)</a:t>
            </a:r>
            <a:endParaRPr lang="en-US" sz="12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2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Semester 3: $6,000 ($0 w/ scholarship)</a:t>
            </a:r>
            <a:endParaRPr lang="en-US" sz="12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200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Semester 4: $6,400 ($0 w/ scholarship)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530796" y="3412704"/>
            <a:ext cx="4312444" cy="427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Total: $24,400 ($8,900 after benefits/transfers)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4728046" y="1942319"/>
            <a:ext cx="333300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373B48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Typical University Nuclear Engineering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4728046" y="2325596"/>
            <a:ext cx="3924598" cy="9631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Semesters 1–4: $15,000 each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Semesters 5–8: $18,000 each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Includes housing &amp; fees, excludes meals</a:t>
            </a:r>
            <a:endParaRPr lang="en-US" sz="1100" dirty="0"/>
          </a:p>
        </p:txBody>
      </p:sp>
      <p:sp>
        <p:nvSpPr>
          <p:cNvPr id="10" name="Text 8"/>
          <p:cNvSpPr/>
          <p:nvPr/>
        </p:nvSpPr>
        <p:spPr>
          <a:xfrm>
            <a:off x="4728046" y="3400351"/>
            <a:ext cx="4381798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200" b="1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Total: $132,000</a:t>
            </a:r>
            <a:endParaRPr lang="en-US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0640" y="374303"/>
            <a:ext cx="5154141" cy="375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350" dirty="0">
                <a:solidFill>
                  <a:srgbClr val="373B48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Cash Flow Projections (8 Years)</a:t>
            </a:r>
            <a:endParaRPr lang="en-US" sz="23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40" y="1055266"/>
            <a:ext cx="3944764" cy="23580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723358" y="1029072"/>
            <a:ext cx="3944764" cy="3784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9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The projected cash flow comparison over 8 years illustrates the financial advantage of the SCC pathway versus a traditional university degree.</a:t>
            </a:r>
            <a:endParaRPr lang="en-US" sz="900" dirty="0"/>
          </a:p>
        </p:txBody>
      </p:sp>
      <p:sp>
        <p:nvSpPr>
          <p:cNvPr id="5" name="Text 2"/>
          <p:cNvSpPr/>
          <p:nvPr/>
        </p:nvSpPr>
        <p:spPr>
          <a:xfrm>
            <a:off x="4723358" y="1598488"/>
            <a:ext cx="3944764" cy="396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100" dirty="0">
                <a:solidFill>
                  <a:srgbClr val="52586B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$921K</a:t>
            </a:r>
            <a:endParaRPr lang="en-US" sz="3100" dirty="0"/>
          </a:p>
        </p:txBody>
      </p:sp>
      <p:sp>
        <p:nvSpPr>
          <p:cNvPr id="6" name="Text 3"/>
          <p:cNvSpPr/>
          <p:nvPr/>
        </p:nvSpPr>
        <p:spPr>
          <a:xfrm>
            <a:off x="5944642" y="2142381"/>
            <a:ext cx="1502122" cy="187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150" dirty="0">
                <a:solidFill>
                  <a:srgbClr val="52586B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SCC NET Path</a:t>
            </a:r>
            <a:endParaRPr lang="en-US" sz="1150" dirty="0"/>
          </a:p>
        </p:txBody>
      </p:sp>
      <p:sp>
        <p:nvSpPr>
          <p:cNvPr id="7" name="Text 4"/>
          <p:cNvSpPr/>
          <p:nvPr/>
        </p:nvSpPr>
        <p:spPr>
          <a:xfrm>
            <a:off x="4723358" y="2446511"/>
            <a:ext cx="3944764" cy="189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1000"/>
              </a:lnSpc>
              <a:buNone/>
            </a:pPr>
            <a:r>
              <a:rPr lang="en-US" sz="9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Estimated 26-year cumulative cash flow (green series).</a:t>
            </a:r>
            <a:endParaRPr lang="en-US" sz="900" dirty="0"/>
          </a:p>
        </p:txBody>
      </p:sp>
      <p:sp>
        <p:nvSpPr>
          <p:cNvPr id="8" name="Text 5"/>
          <p:cNvSpPr/>
          <p:nvPr/>
        </p:nvSpPr>
        <p:spPr>
          <a:xfrm>
            <a:off x="4723358" y="2928565"/>
            <a:ext cx="3944764" cy="396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100" dirty="0">
                <a:solidFill>
                  <a:srgbClr val="52586B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$434K</a:t>
            </a:r>
            <a:endParaRPr lang="en-US" sz="3100" dirty="0"/>
          </a:p>
        </p:txBody>
      </p:sp>
      <p:sp>
        <p:nvSpPr>
          <p:cNvPr id="9" name="Text 6"/>
          <p:cNvSpPr/>
          <p:nvPr/>
        </p:nvSpPr>
        <p:spPr>
          <a:xfrm>
            <a:off x="5944642" y="3472458"/>
            <a:ext cx="1502122" cy="187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150" dirty="0">
                <a:solidFill>
                  <a:srgbClr val="52586B"/>
                </a:solidFill>
                <a:latin typeface="Mona Sans SemiBold" pitchFamily="34" charset="0"/>
                <a:ea typeface="Mona Sans SemiBold" pitchFamily="34" charset="-122"/>
                <a:cs typeface="Mona Sans SemiBold" pitchFamily="34" charset="-120"/>
              </a:rPr>
              <a:t>University Path</a:t>
            </a:r>
            <a:endParaRPr lang="en-US" sz="1150" dirty="0"/>
          </a:p>
        </p:txBody>
      </p:sp>
      <p:sp>
        <p:nvSpPr>
          <p:cNvPr id="10" name="Text 7"/>
          <p:cNvSpPr/>
          <p:nvPr/>
        </p:nvSpPr>
        <p:spPr>
          <a:xfrm>
            <a:off x="4723358" y="3776588"/>
            <a:ext cx="3944764" cy="189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1000"/>
              </a:lnSpc>
              <a:buNone/>
            </a:pPr>
            <a:r>
              <a:rPr lang="en-US" sz="9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Estimated 26-year cumulative cash flow (blue series).</a:t>
            </a:r>
            <a:endParaRPr lang="en-US" sz="900" dirty="0"/>
          </a:p>
        </p:txBody>
      </p:sp>
      <p:sp>
        <p:nvSpPr>
          <p:cNvPr id="11" name="Text 8"/>
          <p:cNvSpPr/>
          <p:nvPr/>
        </p:nvSpPr>
        <p:spPr>
          <a:xfrm>
            <a:off x="4723358" y="4096717"/>
            <a:ext cx="3944764" cy="5677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900" dirty="0">
                <a:solidFill>
                  <a:srgbClr val="52586B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The SCC pathway generates earnings sooner, with lower upfront costs and faster entry into the workforce — resulting in significantly higher lifetime cumulative cash flow.</a:t>
            </a:r>
            <a:endParaRPr lang="en-US" sz="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818</Words>
  <Application>Microsoft Office PowerPoint</Application>
  <PresentationFormat>On-screen Show (16:9)</PresentationFormat>
  <Paragraphs>126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Mona Sans SemiBold</vt:lpstr>
      <vt:lpstr>Funnel Sans</vt:lpstr>
      <vt:lpstr>Arial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Ken Robell</dc:creator>
  <cp:lastModifiedBy>Mark Magyar</cp:lastModifiedBy>
  <cp:revision>5</cp:revision>
  <dcterms:created xsi:type="dcterms:W3CDTF">2026-06-04T18:51:13Z</dcterms:created>
  <dcterms:modified xsi:type="dcterms:W3CDTF">2026-06-08T22:37:20Z</dcterms:modified>
</cp:coreProperties>
</file>