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0" r:id="rId4"/>
  </p:sldMasterIdLst>
  <p:notesMasterIdLst>
    <p:notesMasterId r:id="rId15"/>
  </p:notesMasterIdLst>
  <p:handoutMasterIdLst>
    <p:handoutMasterId r:id="rId16"/>
  </p:handoutMasterIdLst>
  <p:sldIdLst>
    <p:sldId id="2147471488" r:id="rId5"/>
    <p:sldId id="2147471614" r:id="rId6"/>
    <p:sldId id="2147472560" r:id="rId7"/>
    <p:sldId id="2147472561" r:id="rId8"/>
    <p:sldId id="2147472565" r:id="rId9"/>
    <p:sldId id="2147472632" r:id="rId10"/>
    <p:sldId id="2147472633" r:id="rId11"/>
    <p:sldId id="2147472634" r:id="rId12"/>
    <p:sldId id="2147472604" r:id="rId13"/>
    <p:sldId id="21474713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A0F508-9EDA-C136-E65C-CC0BE6DD31B6}" name="Eadbhard Pernot" initials="EP" userId="S::epernot@catf.us::240f23e3-42a9-44d0-a4de-34b31894833f" providerId="AD"/>
  <p188:author id="{ACBABF0C-5E28-22A9-B706-D6AE0C4C9035}" name="Leslie Abrahams" initials="LA" userId="S::labrahams@catf.us::69c942a3-4d89-4d7d-92db-c79b0c00277a" providerId="AD"/>
  <p188:author id="{1ED8993A-9B47-7381-E1D3-41DCBEB1FCAF}" name="Amanda Storm Schuster" initials="ASS" userId="S::astorm@catf.us::8c9f0b4f-200d-446f-9fd7-4c409ec7251b" providerId="AD"/>
  <p188:author id="{59902C3B-4B41-AEC4-84D9-D02CCA68561F}" name="Boriana Strzok" initials="BS" userId="S::bstrzok@catf.us::9c015d02-159c-4066-8791-3b7a330558ed" providerId="AD"/>
  <p188:author id="{A01C1F42-1BB7-16EB-574A-0A9341AFE96E}" name="Ben Longstreth" initials="BL" userId="S::blongstreth@cleanairtaskforce.org::9256f5ca-6bcc-4b32-9880-692584b7c1d5" providerId="AD"/>
  <p188:author id="{7D303543-F590-CCE4-1E05-5E1145DE58F3}" name="John Thompson" initials="JT" userId="S::jthompson@catf.us::fddbd93f-6a52-4dac-92f5-4d648831b4e5" providerId="AD"/>
  <p188:author id="{FF46EC5F-DA48-2783-AC8E-E52DACE1A43B}" name="Julie Lanza" initials="JL" userId="S::jlanza@catf.us::cfd1ce28-334b-4a95-bb9d-a170637160e0" providerId="AD"/>
  <p188:author id="{7CED2869-C4EC-EEC0-135F-04F9AEAEDD03}" name="Guest User" initials="GU" userId="S::urn:spo:anon#9bbac948a6232334a36b16920262015595395e54d83c371549032bde7ea5c50e::" providerId="AD"/>
  <p188:author id="{A1F34771-7D70-7302-2297-838DF56AF1E3}" name="Sam Bowers" initials="SB" userId="S::sbowers@catf.us::5bff804e-7224-4d59-afed-75ee6a8bfbc3" providerId="AD"/>
  <p188:author id="{1DABD072-B8CF-6F20-E42A-B7FC762370CD}" name="Stacey Davis" initials="SD" userId="Stacey Davis" providerId="None"/>
  <p188:author id="{AD112D7C-3EE6-09C8-B4CE-783150569C77}" name="Sara Albares Martin" initials="SM" userId="S::smartin@cleanairtaskforce.org::6e61d1a8-90eb-4d9c-a148-4072585a8cca" providerId="AD"/>
  <p188:author id="{38158683-77E1-0307-C040-4A76BEFEA871}" name="Kasparas Spokas" initials="KS" userId="S::kspokas@catf.us::b4928cfd-4706-4ace-a365-97b56a45d74f" providerId="AD"/>
  <p188:author id="{F974B293-C6F9-6130-3817-84CA5A4422F0}" name="Magnolia Tovar" initials="MT" userId="S::mtovar@cleanairtaskforce.org::c77d4824-b22c-4bcb-8236-49e386566fd2" providerId="AD"/>
  <p188:author id="{854134B0-B044-E1D1-3D5C-E605231D3762}" name="Sarah Smith" initials="SS" userId="S::ssmith@catf.us::80b82049-0c36-4fe6-ad7e-3e7569e91ea2" providerId="AD"/>
  <p188:author id="{63CF86B0-C9C8-E28D-B995-00AB66926CA4}" name="Guest User" initials="GU" userId="S::urn:spo:anon#be9084c3eded7d90d3865289c5b31c7287e988857909a4449816189f06c4ec4a::" providerId="AD"/>
  <p188:author id="{1260ECBD-A2F2-3202-0416-F00F1E2C7E53}" name="Armond Cohen" initials="AC" userId="S::armond@catf.us::bc6dcc2a-0d27-4534-8a2c-4a59def19831" providerId="AD"/>
  <p188:author id="{3A900DCB-1672-22E7-A926-BBAD87BBB066}" name="Jeanette Pablo" initials="JP" userId="S::jpablo@catf.us::8fe3a520-8f0a-4f09-b815-257b17da3968" providerId="AD"/>
  <p188:author id="{EB32BCD8-FEC3-9931-C80D-EAA001CE58A5}" name="Ann Young" initials="AY" userId="S::ayoung@catf.us::ddeb6b33-a120-4d90-a661-8d074e1e0528" providerId="AD"/>
  <p188:author id="{BB22D3E6-CD30-F0A3-E550-0C1D07196CED}" name="Malwina Qvist" initials="" userId="S::mqvist@catf.us::dc231d53-1264-4de4-b1cc-d84223be9a02" providerId="AD"/>
  <p188:author id="{8C8228F3-E20F-E7DF-927F-F6B9A96C7E7C}" name="Frank Sturges" initials="FS" userId="S::fsturges@catf.us::5debdbcb-351a-46cf-bd16-0166c4a00d7d" providerId="AD"/>
  <p188:author id="{3D15A3F8-C448-1A23-8081-2451EE695B3D}" name="Lee Beck" initials="LB" userId="S::lbeck@catf.us::19e8d3f3-592d-4bda-927b-446d0d4690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C7B"/>
    <a:srgbClr val="FFFFFF"/>
    <a:srgbClr val="8F4629"/>
    <a:srgbClr val="93D500"/>
    <a:srgbClr val="000000"/>
    <a:srgbClr val="00307C"/>
    <a:srgbClr val="797979"/>
    <a:srgbClr val="7E8083"/>
    <a:srgbClr val="EBEFF1"/>
    <a:srgbClr val="27A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58"/>
  </p:normalViewPr>
  <p:slideViewPr>
    <p:cSldViewPr snapToGrid="0">
      <p:cViewPr varScale="1">
        <p:scale>
          <a:sx n="71" d="100"/>
          <a:sy n="71" d="100"/>
        </p:scale>
        <p:origin x="518" y="43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tf\Documents\CATF\2025\Beyond%20LCOE%20Paper\NZA_Cost_Gen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tf\Documents\CATF\2025\Beyond%20LCOE%20Paper\NZA_Cost_Gen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Book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'CAPEX &amp; FOM'!$A$52</c:f>
              <c:strCache>
                <c:ptCount val="1"/>
                <c:pt idx="0">
                  <c:v>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FOM'!$D$52:$H$52</c:f>
              <c:numCache>
                <c:formatCode>_("$"* #,##0_);_("$"* \(#,##0\);_("$"* "-"??_);_(@_)</c:formatCode>
                <c:ptCount val="5"/>
                <c:pt idx="0">
                  <c:v>-24.367308000000005</c:v>
                </c:pt>
                <c:pt idx="1">
                  <c:v>-100.920727</c:v>
                </c:pt>
                <c:pt idx="2">
                  <c:v>-185.80716099999998</c:v>
                </c:pt>
                <c:pt idx="3">
                  <c:v>-295.86410999999998</c:v>
                </c:pt>
                <c:pt idx="4">
                  <c:v>-456.80129699999992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F-7B41-BC0D-5370711C7F59}"/>
            </c:ext>
          </c:extLst>
        </c:ser>
        <c:ser>
          <c:idx val="1"/>
          <c:order val="1"/>
          <c:tx>
            <c:strRef>
              <c:f>'CAPEX &amp; FOM'!$A$53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FOM'!$D$53:$H$53</c:f>
              <c:numCache>
                <c:formatCode>_("$"* #,##0_);_("$"* \(#,##0\);_("$"* "-"??_);_(@_)</c:formatCode>
                <c:ptCount val="5"/>
                <c:pt idx="0">
                  <c:v>3.401584999999999</c:v>
                </c:pt>
                <c:pt idx="1">
                  <c:v>20.085230000000003</c:v>
                </c:pt>
                <c:pt idx="2">
                  <c:v>43.488172999999996</c:v>
                </c:pt>
                <c:pt idx="3">
                  <c:v>84.149197000000001</c:v>
                </c:pt>
                <c:pt idx="4">
                  <c:v>149.702133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F-7B41-BC0D-5370711C7F59}"/>
            </c:ext>
          </c:extLst>
        </c:ser>
        <c:ser>
          <c:idx val="2"/>
          <c:order val="2"/>
          <c:tx>
            <c:strRef>
              <c:f>'CAPEX &amp; FOM'!$A$54</c:f>
              <c:strCache>
                <c:ptCount val="1"/>
                <c:pt idx="0">
                  <c:v>Battery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FOM'!$D$54:$H$54</c:f>
              <c:numCache>
                <c:formatCode>_("$"* #,##0_);_("$"* \(#,##0\);_("$"* "-"??_);_(@_)</c:formatCode>
                <c:ptCount val="5"/>
                <c:pt idx="0">
                  <c:v>-1.1443529999999995</c:v>
                </c:pt>
                <c:pt idx="1">
                  <c:v>-5.1468819999999997</c:v>
                </c:pt>
                <c:pt idx="2">
                  <c:v>-9.7275320000000001</c:v>
                </c:pt>
                <c:pt idx="3">
                  <c:v>-9.0829620000000002</c:v>
                </c:pt>
                <c:pt idx="4">
                  <c:v>-9.957117000000002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F-7B41-BC0D-5370711C7F59}"/>
            </c:ext>
          </c:extLst>
        </c:ser>
        <c:ser>
          <c:idx val="3"/>
          <c:order val="3"/>
          <c:tx>
            <c:strRef>
              <c:f>'CAPEX &amp; FOM'!$A$55</c:f>
              <c:strCache>
                <c:ptCount val="1"/>
                <c:pt idx="0">
                  <c:v>Other, incl. NG-CCS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FOM'!$D$55:$H$55</c:f>
              <c:numCache>
                <c:formatCode>_("$"* #,##0_);_("$"* \(#,##0\);_("$"* "-"??_);_(@_)</c:formatCode>
                <c:ptCount val="5"/>
                <c:pt idx="0">
                  <c:v>6.4259229999999956</c:v>
                </c:pt>
                <c:pt idx="1">
                  <c:v>6.7762010000000013</c:v>
                </c:pt>
                <c:pt idx="2">
                  <c:v>11.710531999999992</c:v>
                </c:pt>
                <c:pt idx="3">
                  <c:v>17.633045999999986</c:v>
                </c:pt>
                <c:pt idx="4">
                  <c:v>23.963357000000002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F-7B41-BC0D-5370711C7F59}"/>
            </c:ext>
          </c:extLst>
        </c:ser>
        <c:ser>
          <c:idx val="4"/>
          <c:order val="4"/>
          <c:tx>
            <c:strRef>
              <c:f>'CAPEX &amp; FOM'!$A$56</c:f>
              <c:strCache>
                <c:ptCount val="1"/>
                <c:pt idx="0">
                  <c:v>T&amp;D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FOM'!$D$56:$H$56</c:f>
              <c:numCache>
                <c:formatCode>_("$"* #,##0_);_("$"* \(#,##0\);_("$"* "-"??_);_(@_)</c:formatCode>
                <c:ptCount val="5"/>
                <c:pt idx="0">
                  <c:v>-0.84616099999999284</c:v>
                </c:pt>
                <c:pt idx="1">
                  <c:v>-8.9116319999999831</c:v>
                </c:pt>
                <c:pt idx="2">
                  <c:v>-26.242303000000014</c:v>
                </c:pt>
                <c:pt idx="3">
                  <c:v>-64.743192000000036</c:v>
                </c:pt>
                <c:pt idx="4">
                  <c:v>-110.37373899999994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2F-7B41-BC0D-5370711C7F59}"/>
            </c:ext>
          </c:extLst>
        </c:ser>
        <c:ser>
          <c:idx val="5"/>
          <c:order val="5"/>
          <c:tx>
            <c:strRef>
              <c:f>'CAPEX &amp; FOM'!$A$57</c:f>
              <c:strCache>
                <c:ptCount val="1"/>
                <c:pt idx="0">
                  <c:v>Bioconversion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FOM'!$D$57:$H$57</c:f>
              <c:numCache>
                <c:formatCode>_("$"* #,##0_);_("$"* \(#,##0\);_("$"* "-"??_);_(@_)</c:formatCode>
                <c:ptCount val="5"/>
                <c:pt idx="0">
                  <c:v>2.084400000000005E-2</c:v>
                </c:pt>
                <c:pt idx="1">
                  <c:v>15.405674000000003</c:v>
                </c:pt>
                <c:pt idx="2">
                  <c:v>9.2214940000000052</c:v>
                </c:pt>
                <c:pt idx="3">
                  <c:v>-1.3986380000000063</c:v>
                </c:pt>
                <c:pt idx="4">
                  <c:v>-77.016478000000006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2F-7B41-BC0D-5370711C7F59}"/>
            </c:ext>
          </c:extLst>
        </c:ser>
        <c:ser>
          <c:idx val="6"/>
          <c:order val="6"/>
          <c:tx>
            <c:strRef>
              <c:f>'CAPEX &amp; FOM'!$A$58</c:f>
              <c:strCache>
                <c:ptCount val="1"/>
                <c:pt idx="0">
                  <c:v>H2 Prod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FOM'!$D$58:$H$58</c:f>
              <c:numCache>
                <c:formatCode>_("$"* #,##0_);_("$"* \(#,##0\);_("$"* "-"??_);_(@_)</c:formatCode>
                <c:ptCount val="5"/>
                <c:pt idx="0">
                  <c:v>3.2362480000000007</c:v>
                </c:pt>
                <c:pt idx="1">
                  <c:v>-7.2207059999999981</c:v>
                </c:pt>
                <c:pt idx="2">
                  <c:v>-43.585714999999993</c:v>
                </c:pt>
                <c:pt idx="3">
                  <c:v>-104.86042500000001</c:v>
                </c:pt>
                <c:pt idx="4">
                  <c:v>-190.03512899999998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2F-7B41-BC0D-5370711C7F59}"/>
            </c:ext>
          </c:extLst>
        </c:ser>
        <c:ser>
          <c:idx val="7"/>
          <c:order val="7"/>
          <c:tx>
            <c:strRef>
              <c:f>'CAPEX &amp; FOM'!$A$59</c:f>
              <c:strCache>
                <c:ptCount val="1"/>
                <c:pt idx="0">
                  <c:v>CO2 T&amp;S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FOM'!$D$59:$H$59</c:f>
              <c:numCache>
                <c:formatCode>_("$"* #,##0_);_("$"* \(#,##0\);_("$"* "-"??_);_(@_)</c:formatCode>
                <c:ptCount val="5"/>
                <c:pt idx="0">
                  <c:v>3.4496289200000003</c:v>
                </c:pt>
                <c:pt idx="1">
                  <c:v>15.73126184</c:v>
                </c:pt>
                <c:pt idx="2">
                  <c:v>28.499189000000001</c:v>
                </c:pt>
                <c:pt idx="3">
                  <c:v>43.746449629999994</c:v>
                </c:pt>
                <c:pt idx="4">
                  <c:v>-5.9368369999999997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2F-7B41-BC0D-5370711C7F59}"/>
            </c:ext>
          </c:extLst>
        </c:ser>
        <c:ser>
          <c:idx val="8"/>
          <c:order val="8"/>
          <c:tx>
            <c:strRef>
              <c:f>'CAPEX &amp; FOM'!$A$60</c:f>
              <c:strCache>
                <c:ptCount val="1"/>
                <c:pt idx="0">
                  <c:v>Nat Gas Infra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FOM'!$D$60:$H$60</c:f>
              <c:numCache>
                <c:formatCode>_("$"* #,##0_);_("$"* \(#,##0\);_("$"* "-"??_);_(@_)</c:formatCode>
                <c:ptCount val="5"/>
                <c:pt idx="0">
                  <c:v>3.90199999999968E-2</c:v>
                </c:pt>
                <c:pt idx="1">
                  <c:v>0.15730500000000028</c:v>
                </c:pt>
                <c:pt idx="2">
                  <c:v>0.23532400000000053</c:v>
                </c:pt>
                <c:pt idx="3">
                  <c:v>0.29682699999999751</c:v>
                </c:pt>
                <c:pt idx="4">
                  <c:v>0.36461499999999797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2F-7B41-BC0D-5370711C7F59}"/>
            </c:ext>
          </c:extLst>
        </c:ser>
        <c:ser>
          <c:idx val="9"/>
          <c:order val="9"/>
          <c:tx>
            <c:strRef>
              <c:f>'CAPEX &amp; FOM'!$A$61</c:f>
              <c:strCache>
                <c:ptCount val="1"/>
                <c:pt idx="0">
                  <c:v>Oil Delivery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'CAPEX &amp; FOM'!$D$49:$H$49</c:f>
              <c:numCache>
                <c:formatCode>General</c:formatCode>
                <c:ptCount val="5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</c:numCache>
            </c:numRef>
          </c:cat>
          <c:val>
            <c:numRef>
              <c:f>'CAPEX &amp; FOM'!$D$61:$H$61</c:f>
              <c:numCache>
                <c:formatCode>_("$"* #,##0_);_("$"* \(#,##0\);_("$"* "-"??_);_(@_)</c:formatCode>
                <c:ptCount val="5"/>
                <c:pt idx="0">
                  <c:v>-2.0000000004074537E-6</c:v>
                </c:pt>
                <c:pt idx="1">
                  <c:v>-3.0000000006111805E-6</c:v>
                </c:pt>
                <c:pt idx="2">
                  <c:v>-3.9999999989959176E-6</c:v>
                </c:pt>
                <c:pt idx="3">
                  <c:v>-5.5000000000291036E-5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2F-7B41-BC0D-5370711C7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5819600"/>
        <c:axId val="1865993344"/>
      </c:barChart>
      <c:catAx>
        <c:axId val="18658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993344"/>
        <c:crossesAt val="-1000"/>
        <c:auto val="1"/>
        <c:lblAlgn val="ctr"/>
        <c:lblOffset val="100"/>
        <c:noMultiLvlLbl val="0"/>
      </c:catAx>
      <c:valAx>
        <c:axId val="186599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81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'Total Costs'!$B$12</c:f>
              <c:strCache>
                <c:ptCount val="1"/>
                <c:pt idx="0">
                  <c:v>E+RE- Minus E+RE+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'Total Costs'!$C$11:$I$11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'Total Costs'!$C$12:$I$12</c:f>
              <c:numCache>
                <c:formatCode>_(* #,##0_);_(* \(#,##0\);_(* "-"??_);_(@_)</c:formatCode>
                <c:ptCount val="7"/>
                <c:pt idx="0">
                  <c:v>-0.54000000000020698</c:v>
                </c:pt>
                <c:pt idx="1">
                  <c:v>-1.6899999999999693</c:v>
                </c:pt>
                <c:pt idx="2">
                  <c:v>3.8100000000000911</c:v>
                </c:pt>
                <c:pt idx="3">
                  <c:v>-15.169999999999906</c:v>
                </c:pt>
                <c:pt idx="4">
                  <c:v>-96.910000000000053</c:v>
                </c:pt>
                <c:pt idx="5">
                  <c:v>-216.83000000000007</c:v>
                </c:pt>
                <c:pt idx="6">
                  <c:v>-524.6999999999997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C-6A41-B8E7-5DCF6AAE8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8176944"/>
        <c:axId val="1688162944"/>
      </c:lineChart>
      <c:catAx>
        <c:axId val="168817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162944"/>
        <c:crossesAt val="-600"/>
        <c:auto val="1"/>
        <c:lblAlgn val="ctr"/>
        <c:lblOffset val="100"/>
        <c:noMultiLvlLbl val="0"/>
      </c:catAx>
      <c:valAx>
        <c:axId val="168816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17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Sheet1!$B$22:$B$24</cx:f>
        <cx:lvl ptCount="3" formatCode="_(&quot;$&quot;* #,##0_);_(&quot;$&quot;* \(#,##0\);_(&quot;$&quot;* &quot;-&quot;??_);_(@_)">
          <cx:pt idx="0">7750</cx:pt>
          <cx:pt idx="1">5850</cx:pt>
          <cx:pt idx="2">5250</cx:pt>
        </cx:lvl>
      </cx:numDim>
    </cx:data>
    <cx:data id="1">
      <cx:numDim type="val">
        <cx:f>Sheet1!$C$22:$C$24</cx:f>
        <cx:lvl ptCount="3" formatCode="_(&quot;$&quot;* #,##0_);_(&quot;$&quot;* \(#,##0\);_(&quot;$&quot;* &quot;-&quot;??_);_(@_)">
          <cx:pt idx="0">7500</cx:pt>
          <cx:pt idx="1">4750</cx:pt>
          <cx:pt idx="2">3000</cx:pt>
        </cx:lvl>
      </cx:numDim>
    </cx:data>
    <cx:data id="2">
      <cx:numDim type="val">
        <cx:f>Sheet1!$D$22:$D$24</cx:f>
        <cx:lvl ptCount="3" formatCode="_(&quot;$&quot;* #,##0_);_(&quot;$&quot;* \(#,##0\);_(&quot;$&quot;* &quot;-&quot;??_);_(@_)">
          <cx:pt idx="0">6000</cx:pt>
          <cx:pt idx="1">3750</cx:pt>
          <cx:pt idx="2">2250</cx:pt>
        </cx:lvl>
      </cx:numDim>
    </cx:data>
  </cx:chartData>
  <cx:chart>
    <cx:plotArea>
      <cx:plotAreaRegion>
        <cx:series layoutId="boxWhisker" uniqueId="{44C8AF18-E816-44A0-9903-159D1E2A03AC}" formatIdx="0">
          <cx:tx>
            <cx:txData>
              <cx:f/>
              <cx:v>2030 - Large</cx:v>
            </cx:txData>
          </cx:tx>
          <cx:dataId val="0"/>
          <cx:layoutPr>
            <cx:visibility meanLine="0" meanMarker="0" nonoutliers="0" outliers="1"/>
            <cx:statistics quartileMethod="exclusive"/>
          </cx:layoutPr>
        </cx:series>
        <cx:series layoutId="boxWhisker" uniqueId="{00000001-16D3-48A4-8EAD-D2CDA9D2D61E}" formatIdx="1">
          <cx:tx>
            <cx:txData>
              <cx:f/>
              <cx:v>2040 - Large</cx:v>
            </cx:txData>
          </cx:tx>
          <cx:dataId val="1"/>
          <cx:layoutPr>
            <cx:visibility meanMarker="0" nonoutliers="0" outliers="0"/>
            <cx:statistics quartileMethod="exclusive"/>
          </cx:layoutPr>
        </cx:series>
        <cx:series layoutId="boxWhisker" uniqueId="{00000002-16D3-48A4-8EAD-D2CDA9D2D61E}" formatIdx="2">
          <cx:tx>
            <cx:txData>
              <cx:f/>
              <cx:v>2050 - Large</cx:v>
            </cx:txData>
          </cx:tx>
          <cx:dataId val="2"/>
          <cx:layoutPr>
            <cx:visibility meanMarker="0" nonoutliers="0" outliers="0"/>
            <cx:statistics quartileMethod="exclusive"/>
          </cx:layoutPr>
        </cx:series>
      </cx:plotAreaRegion>
      <cx:axis id="0" hidden="1">
        <cx:catScaling gapWidth="0.5"/>
        <cx:tickLabels/>
      </cx:axis>
      <cx:axis id="1">
        <cx:valScaling max="12000"/>
        <cx:majorGridlines>
          <cx:spPr>
            <a:ln w="12700">
              <a:solidFill>
                <a:schemeClr val="accent1">
                  <a:lumMod val="20000"/>
                  <a:lumOff val="80000"/>
                </a:schemeClr>
              </a:solidFill>
            </a:ln>
          </cx:spPr>
        </cx:majorGridlines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0">
                <a:solidFill>
                  <a:schemeClr val="tx1"/>
                </a:solidFill>
              </a:defRPr>
            </a:pPr>
            <a:endParaRPr lang="en-US" sz="14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Sheet1!$E$22:$E$24</cx:f>
        <cx:lvl ptCount="3" formatCode="_(&quot;$&quot;* #,##0_);_(&quot;$&quot;* \(#,##0\);_(&quot;$&quot;* &quot;-&quot;??_);_(@_)">
          <cx:pt idx="0">10000</cx:pt>
          <cx:pt idx="1">8000</cx:pt>
          <cx:pt idx="2">5500</cx:pt>
        </cx:lvl>
      </cx:numDim>
    </cx:data>
    <cx:data id="1">
      <cx:numDim type="val">
        <cx:f>Sheet1!$F$22:$F$24</cx:f>
        <cx:lvl ptCount="3" formatCode="_(&quot;$&quot;* #,##0_);_(&quot;$&quot;* \(#,##0\);_(&quot;$&quot;* &quot;-&quot;??_);_(@_)">
          <cx:pt idx="0">8000</cx:pt>
          <cx:pt idx="1">5250</cx:pt>
          <cx:pt idx="2">2500</cx:pt>
        </cx:lvl>
      </cx:numDim>
    </cx:data>
    <cx:data id="2">
      <cx:numDim type="val">
        <cx:f>Sheet1!$G$22:$G$24</cx:f>
        <cx:lvl ptCount="3" formatCode="_(&quot;$&quot;* #,##0_);_(&quot;$&quot;* \(#,##0\);_(&quot;$&quot;* &quot;-&quot;??_);_(@_)">
          <cx:pt idx="0">6250</cx:pt>
          <cx:pt idx="1">4000</cx:pt>
          <cx:pt idx="2">2000</cx:pt>
        </cx:lvl>
      </cx:numDim>
    </cx:data>
  </cx:chartData>
  <cx:chart>
    <cx:plotArea>
      <cx:plotAreaRegion>
        <cx:series layoutId="boxWhisker" uniqueId="{00000003-16D3-48A4-8EAD-D2CDA9D2D61E}" formatIdx="3">
          <cx:tx>
            <cx:txData>
              <cx:f/>
              <cx:v>2030 - Small</cx:v>
            </cx:txData>
          </cx:tx>
          <cx:dataId val="0"/>
          <cx:layoutPr>
            <cx:visibility meanMarker="0" nonoutliers="0" outliers="0"/>
            <cx:statistics quartileMethod="exclusive"/>
          </cx:layoutPr>
        </cx:series>
        <cx:series layoutId="boxWhisker" uniqueId="{00000004-16D3-48A4-8EAD-D2CDA9D2D61E}" formatIdx="4">
          <cx:tx>
            <cx:txData>
              <cx:f/>
              <cx:v>2040 - Small</cx:v>
            </cx:txData>
          </cx:tx>
          <cx:dataId val="1"/>
          <cx:layoutPr>
            <cx:visibility meanMarker="0" nonoutliers="0" outliers="0"/>
            <cx:statistics quartileMethod="exclusive"/>
          </cx:layoutPr>
        </cx:series>
        <cx:series layoutId="boxWhisker" uniqueId="{00000005-16D3-48A4-8EAD-D2CDA9D2D61E}" formatIdx="5">
          <cx:tx>
            <cx:txData>
              <cx:f/>
              <cx:v>2050 - Small</cx:v>
            </cx:txData>
          </cx:tx>
          <cx:dataId val="2"/>
          <cx:layoutPr>
            <cx:visibility meanMarker="0" nonoutliers="0" outliers="0"/>
            <cx:statistics quartileMethod="exclusive"/>
          </cx:layoutPr>
        </cx:series>
      </cx:plotAreaRegion>
      <cx:axis id="0" hidden="1">
        <cx:catScaling gapWidth="0.5"/>
        <cx:tickLabels/>
      </cx:axis>
      <cx:axis id="1" hidden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EA4C09-2D6B-CA4B-B5FF-7E08CE7460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B4B80-3455-274F-9485-7CCEDC3981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2118-F615-594D-8E1E-AA2A0528475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DA4FD-9086-3341-A748-98AF28654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B5CB5-2113-3F4A-9A50-4C47D820B5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643DA-9B1E-734D-8147-9BB12A763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3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C5507-1844-F445-9F1F-53256068D2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BC40D-9ECE-1F4D-8FC5-37332CB1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BC40D-9ECE-1F4D-8FC5-37332CB16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2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72491-1068-E771-9507-EDBA174B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E31AB-3CE5-2995-C748-432186467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93A295-CD57-4A0E-5E28-8913B3894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A1A5D-10C7-4B47-0C74-9706AB7AE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BC40D-9ECE-1F4D-8FC5-37332CB16F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854D1-DA7F-7577-AF96-58496E16E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3BC24E-304F-ACF2-8F96-887357015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ABE64F-06B0-F758-7A52-78051677D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5618C-B4D3-B158-03D1-3B1725C9A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BC40D-9ECE-1F4D-8FC5-37332CB16F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19BB1-65EA-3F58-2D50-3FEB9498B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7BB"/>
              </a:gs>
              <a:gs pos="100000">
                <a:srgbClr val="0047B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21DA8-F1E0-BA4E-9E45-77CA5F7C64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816781"/>
            <a:ext cx="8690833" cy="184665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Introduction to</a:t>
            </a:r>
            <a:br>
              <a:rPr lang="en-US"/>
            </a:br>
            <a:r>
              <a:rPr lang="en-US"/>
              <a:t>Clean Air Task Force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40F963-411D-EC4A-A2DB-EE443243E3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5825659"/>
            <a:ext cx="8690832" cy="229358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Optional Disclaimer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D29CAC6-AF1F-A644-8D5E-BFDB849327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4979271"/>
            <a:ext cx="8690832" cy="35708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2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91B7F-F615-274D-B8A5-DFA4868F0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591" y="5765800"/>
            <a:ext cx="1946909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8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rgbClr val="00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91031053-F43C-1E45-810F-A819A46A4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5" name="Slide Number Placeholder 28">
            <a:extLst>
              <a:ext uri="{FF2B5EF4-FFF2-40B4-BE49-F238E27FC236}">
                <a16:creationId xmlns:a16="http://schemas.microsoft.com/office/drawing/2014/main" id="{9883ED63-A746-9041-8631-B7C7059E06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11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F2662D26-7E14-8B49-B153-DA5F30387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B23EC498-1C05-8C45-8556-71E17C02BA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A4563-9B87-124C-98BC-511CF797D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79576"/>
            <a:ext cx="7863840" cy="4498848"/>
          </a:xfrm>
        </p:spPr>
        <p:txBody>
          <a:bodyPr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Bigger slide statement: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dolore.</a:t>
            </a:r>
          </a:p>
        </p:txBody>
      </p:sp>
    </p:spTree>
    <p:extLst>
      <p:ext uri="{BB962C8B-B14F-4D97-AF65-F5344CB8AC3E}">
        <p14:creationId xmlns:p14="http://schemas.microsoft.com/office/powerpoint/2010/main" val="3498562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ection Blue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Big Section Title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F42A047-A227-9C41-B870-BB8C64699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ection + Text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1601766"/>
            <a:ext cx="5398719" cy="3654468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F42A047-A227-9C41-B870-BB8C64699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8EF02249-1D77-0A42-9BB4-8570A6A6EB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01766"/>
            <a:ext cx="4113422" cy="3654468"/>
          </a:xfrm>
        </p:spPr>
        <p:txBody>
          <a:bodyPr lIns="0" tIns="0" rIns="0" bIns="0" anchor="ctr" anchorCtr="0">
            <a:no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3"/>
              </a:buBlip>
              <a:defRPr sz="1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</p:spTree>
    <p:extLst>
      <p:ext uri="{BB962C8B-B14F-4D97-AF65-F5344CB8AC3E}">
        <p14:creationId xmlns:p14="http://schemas.microsoft.com/office/powerpoint/2010/main" val="2854060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ection Navy">
    <p:bg>
      <p:bgPr>
        <a:solidFill>
          <a:srgbClr val="00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Big Section Title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F42A047-A227-9C41-B870-BB8C64699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ection Light Blue">
    <p:bg>
      <p:bgPr>
        <a:solidFill>
          <a:srgbClr val="00B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Big Section Title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F42A047-A227-9C41-B870-BB8C64699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1DA8-F1E0-BA4E-9E45-77CA5F7C64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816781"/>
            <a:ext cx="8690833" cy="184665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Introduction to</a:t>
            </a:r>
            <a:br>
              <a:rPr lang="en-US"/>
            </a:br>
            <a:r>
              <a:rPr lang="en-US"/>
              <a:t>Clean Air Task Force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40F963-411D-EC4A-A2DB-EE443243E3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5825659"/>
            <a:ext cx="8690832" cy="229358"/>
          </a:xfr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Optional Disclaimer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D29CAC6-AF1F-A644-8D5E-BFDB849327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4979271"/>
            <a:ext cx="8690832" cy="35708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2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91B7F-F615-274D-B8A5-DFA4868F0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591" y="5765800"/>
            <a:ext cx="1946909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Sli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91440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989920"/>
            <a:ext cx="9144000" cy="3590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20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entered Text Sli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40" y="914400"/>
            <a:ext cx="8503920" cy="454548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43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entered Text Sl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40" y="914400"/>
            <a:ext cx="8503920" cy="357149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110000"/>
              </a:lnSpc>
              <a:defRPr sz="22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Smaller slide title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91440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989920"/>
            <a:ext cx="9144000" cy="3590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91440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989920"/>
            <a:ext cx="9144000" cy="3590000"/>
          </a:xfrm>
        </p:spPr>
        <p:txBody>
          <a:bodyPr lIns="0" tIns="0" rIns="0" bIns="0" anchor="ctr" anchorCtr="0">
            <a:no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1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s 2-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914400"/>
            <a:ext cx="9144001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555308"/>
            <a:ext cx="4343400" cy="259751"/>
          </a:xfrm>
        </p:spPr>
        <p:txBody>
          <a:bodyPr lIns="0" tIns="0" rIns="0" bIns="0" anchor="t" anchorCtr="0">
            <a:sp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758E37A-4540-A64C-B145-1FBCF3C8C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2555310"/>
            <a:ext cx="4343400" cy="259751"/>
          </a:xfrm>
        </p:spPr>
        <p:txBody>
          <a:bodyPr lIns="0" tIns="0" rIns="0" bIns="0" anchor="t" anchorCtr="0">
            <a:sp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</p:spTree>
    <p:extLst>
      <p:ext uri="{BB962C8B-B14F-4D97-AF65-F5344CB8AC3E}">
        <p14:creationId xmlns:p14="http://schemas.microsoft.com/office/powerpoint/2010/main" val="2452644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2-Column Gr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43434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911E1-EFF6-E643-9ED9-CF9FAB8FD9CD}"/>
              </a:ext>
            </a:extLst>
          </p:cNvPr>
          <p:cNvSpPr/>
          <p:nvPr userDrawn="1"/>
        </p:nvSpPr>
        <p:spPr>
          <a:xfrm>
            <a:off x="6095999" y="16439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555308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758E37A-4540-A64C-B145-1FBCF3C8C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281" y="2555310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</p:spTree>
    <p:extLst>
      <p:ext uri="{BB962C8B-B14F-4D97-AF65-F5344CB8AC3E}">
        <p14:creationId xmlns:p14="http://schemas.microsoft.com/office/powerpoint/2010/main" val="65150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2-Colum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43434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911E1-EFF6-E643-9ED9-CF9FAB8FD9CD}"/>
              </a:ext>
            </a:extLst>
          </p:cNvPr>
          <p:cNvSpPr/>
          <p:nvPr userDrawn="1"/>
        </p:nvSpPr>
        <p:spPr>
          <a:xfrm>
            <a:off x="6095999" y="16439"/>
            <a:ext cx="6096001" cy="685800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555308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758E37A-4540-A64C-B145-1FBCF3C8C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281" y="2555310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1D8EBE9D-9806-6446-8984-C16AB7F92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9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1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Dark">
    <p:bg>
      <p:bgPr>
        <a:solidFill>
          <a:srgbClr val="00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91031053-F43C-1E45-810F-A819A46A4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5" name="Slide Number Placeholder 28">
            <a:extLst>
              <a:ext uri="{FF2B5EF4-FFF2-40B4-BE49-F238E27FC236}">
                <a16:creationId xmlns:a16="http://schemas.microsoft.com/office/drawing/2014/main" id="{9883ED63-A746-9041-8631-B7C7059E06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4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F2662D26-7E14-8B49-B153-DA5F30387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B23EC498-1C05-8C45-8556-71E17C02BA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A4563-9B87-124C-98BC-511CF797D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79576"/>
            <a:ext cx="7863840" cy="4498848"/>
          </a:xfrm>
        </p:spPr>
        <p:txBody>
          <a:bodyPr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Bigger slide statement: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dolore.</a:t>
            </a:r>
          </a:p>
        </p:txBody>
      </p:sp>
    </p:spTree>
    <p:extLst>
      <p:ext uri="{BB962C8B-B14F-4D97-AF65-F5344CB8AC3E}">
        <p14:creationId xmlns:p14="http://schemas.microsoft.com/office/powerpoint/2010/main" val="1235056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ection Blue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Big Section Title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F42A047-A227-9C41-B870-BB8C64699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72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ection + Text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1601766"/>
            <a:ext cx="5398719" cy="3654468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F42A047-A227-9C41-B870-BB8C64699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8EF02249-1D77-0A42-9BB4-8570A6A6EB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1601766"/>
            <a:ext cx="4113422" cy="3654468"/>
          </a:xfrm>
        </p:spPr>
        <p:txBody>
          <a:bodyPr lIns="0" tIns="0" rIns="0" bIns="0" anchor="ctr" anchorCtr="0">
            <a:no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3"/>
              </a:buBlip>
              <a:defRPr sz="1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</p:spTree>
    <p:extLst>
      <p:ext uri="{BB962C8B-B14F-4D97-AF65-F5344CB8AC3E}">
        <p14:creationId xmlns:p14="http://schemas.microsoft.com/office/powerpoint/2010/main" val="1562589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ection Navy">
    <p:bg>
      <p:bgPr>
        <a:solidFill>
          <a:srgbClr val="00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Big Section Title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F42A047-A227-9C41-B870-BB8C64699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ext Sli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40" y="914400"/>
            <a:ext cx="8503920" cy="454548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1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ection Light Blue">
    <p:bg>
      <p:bgPr>
        <a:solidFill>
          <a:srgbClr val="00B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Big Section Title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F42A047-A227-9C41-B870-BB8C64699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  <p:sp>
        <p:nvSpPr>
          <p:cNvPr id="4" name="Slide Number Placeholder 28">
            <a:extLst>
              <a:ext uri="{FF2B5EF4-FFF2-40B4-BE49-F238E27FC236}">
                <a16:creationId xmlns:a16="http://schemas.microsoft.com/office/drawing/2014/main" id="{BE1DD1DB-1FA4-E148-917F-6A1662A75C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79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4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8B4-0A7E-F444-8042-5A51420D3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700408"/>
            <a:ext cx="9144000" cy="3457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07382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entered Text Slide A">
  <p:cSld name="3_Centered Text Slide A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25079f73c0_0_110"/>
          <p:cNvSpPr txBox="1">
            <a:spLocks noGrp="1"/>
          </p:cNvSpPr>
          <p:nvPr>
            <p:ph type="title"/>
          </p:nvPr>
        </p:nvSpPr>
        <p:spPr>
          <a:xfrm>
            <a:off x="1844040" y="914400"/>
            <a:ext cx="85038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169"/>
              </a:buClr>
              <a:buSzPts val="2800"/>
              <a:buFont typeface="Helvetica Neue"/>
              <a:buNone/>
              <a:defRPr sz="2800" b="0">
                <a:solidFill>
                  <a:srgbClr val="0021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25079f73c0_0_110"/>
          <p:cNvSpPr txBox="1">
            <a:spLocks noGrp="1"/>
          </p:cNvSpPr>
          <p:nvPr>
            <p:ph type="sldNum" idx="12"/>
          </p:nvPr>
        </p:nvSpPr>
        <p:spPr>
          <a:xfrm>
            <a:off x="274321" y="6333199"/>
            <a:ext cx="43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100">
                <a:solidFill>
                  <a:srgbClr val="0021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" name="Google Shape;40;g125079f73c0_0_1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5992" y="6053328"/>
            <a:ext cx="708952" cy="708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233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1073-5E68-DC77-7C34-C47E48403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C8E52-9794-F3D3-11DC-5F76E7EF2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68F81-D6EC-D33F-0083-12563D23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CEEC-32AB-0D43-8085-1DC87B04A110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81CD2-CF89-174C-AD82-08977441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FC4B-F0C9-4AF7-90CE-4EDD387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6A29-35FD-1147-A39F-308AD2877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0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Content Slide A">
  <p:cSld name="Full Content Slide 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670406"/>
            <a:ext cx="9208625" cy="122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/>
          <p:nvPr/>
        </p:nvSpPr>
        <p:spPr>
          <a:xfrm>
            <a:off x="0" y="0"/>
            <a:ext cx="12192000" cy="91674"/>
          </a:xfrm>
          <a:prstGeom prst="rect">
            <a:avLst/>
          </a:prstGeom>
          <a:gradFill>
            <a:gsLst>
              <a:gs pos="0">
                <a:srgbClr val="00B5E2"/>
              </a:gs>
              <a:gs pos="100000">
                <a:srgbClr val="0047BB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8200" y="1989920"/>
            <a:ext cx="9209088" cy="3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1157469" y="633319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48593" y="6333199"/>
            <a:ext cx="3088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3036" y="6057375"/>
            <a:ext cx="708951" cy="708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90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ext Sli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040" y="914400"/>
            <a:ext cx="8503920" cy="357149"/>
          </a:xfrm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110000"/>
              </a:lnSpc>
              <a:defRPr sz="22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Smaller slide title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4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91440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989920"/>
            <a:ext cx="9144000" cy="3590000"/>
          </a:xfrm>
        </p:spPr>
        <p:txBody>
          <a:bodyPr lIns="0" tIns="0" rIns="0" bIns="0" anchor="ctr" anchorCtr="0">
            <a:no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92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2-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914400"/>
            <a:ext cx="9144001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555308"/>
            <a:ext cx="4343400" cy="259751"/>
          </a:xfrm>
        </p:spPr>
        <p:txBody>
          <a:bodyPr lIns="0" tIns="0" rIns="0" bIns="0" anchor="t" anchorCtr="0">
            <a:sp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758E37A-4540-A64C-B145-1FBCF3C8C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2555310"/>
            <a:ext cx="4343400" cy="259751"/>
          </a:xfrm>
        </p:spPr>
        <p:txBody>
          <a:bodyPr lIns="0" tIns="0" rIns="0" bIns="0" anchor="t" anchorCtr="0">
            <a:spAutoFit/>
          </a:bodyPr>
          <a:lstStyle>
            <a:lvl1pPr marL="285750" indent="-285750">
              <a:lnSpc>
                <a:spcPct val="110000"/>
              </a:lnSpc>
              <a:spcBef>
                <a:spcPts val="1500"/>
              </a:spcBef>
              <a:buFontTx/>
              <a:buBlip>
                <a:blip r:embed="rId2"/>
              </a:buBlip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</p:spTree>
    <p:extLst>
      <p:ext uri="{BB962C8B-B14F-4D97-AF65-F5344CB8AC3E}">
        <p14:creationId xmlns:p14="http://schemas.microsoft.com/office/powerpoint/2010/main" val="4029037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-Column Gr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43434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911E1-EFF6-E643-9ED9-CF9FAB8FD9CD}"/>
              </a:ext>
            </a:extLst>
          </p:cNvPr>
          <p:cNvSpPr/>
          <p:nvPr userDrawn="1"/>
        </p:nvSpPr>
        <p:spPr>
          <a:xfrm>
            <a:off x="6095999" y="16439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555308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758E37A-4540-A64C-B145-1FBCF3C8C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281" y="2555310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</p:spTree>
    <p:extLst>
      <p:ext uri="{BB962C8B-B14F-4D97-AF65-F5344CB8AC3E}">
        <p14:creationId xmlns:p14="http://schemas.microsoft.com/office/powerpoint/2010/main" val="123404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-Colum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11B9435-7CFC-134B-ACDF-94740C80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4343400" cy="45454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defRPr sz="2800" b="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C911E1-EFF6-E643-9ED9-CF9FAB8FD9CD}"/>
              </a:ext>
            </a:extLst>
          </p:cNvPr>
          <p:cNvSpPr/>
          <p:nvPr userDrawn="1"/>
        </p:nvSpPr>
        <p:spPr>
          <a:xfrm>
            <a:off x="6095999" y="16439"/>
            <a:ext cx="6096001" cy="685800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8DC515B-072C-F14C-A40F-E3636E3BAF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2555308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B758E37A-4540-A64C-B145-1FBCF3C8C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281" y="2555310"/>
            <a:ext cx="4206240" cy="259751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1500"/>
              </a:spcBef>
              <a:buFontTx/>
              <a:buNone/>
              <a:defRPr sz="1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body text here…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1D8EBE9D-9806-6446-8984-C16AB7F92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76AA84C-C9CE-1545-BCAC-80C5E5ED71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74320" y="6333199"/>
            <a:ext cx="439420" cy="365125"/>
          </a:xfrm>
          <a:prstGeom prst="rect">
            <a:avLst/>
          </a:prstGeom>
        </p:spPr>
        <p:txBody>
          <a:bodyPr lIns="0" rIns="0" anchor="ctr" anchorCtr="0"/>
          <a:lstStyle>
            <a:lvl1pPr>
              <a:defRPr sz="1000">
                <a:solidFill>
                  <a:srgbClr val="002169"/>
                </a:solidFill>
                <a:latin typeface="Helvetica" pitchFamily="2" charset="0"/>
              </a:defRPr>
            </a:lvl1pPr>
          </a:lstStyle>
          <a:p>
            <a:fld id="{4047B581-6BF3-6D4E-B0DE-BB20D4DED4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397B-3E33-A54D-81AC-2BAD7E2CF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053328"/>
            <a:ext cx="708951" cy="7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5EE7D-B57B-0D4A-B82E-52BD5D57B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825625"/>
            <a:ext cx="9144000" cy="41148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5E5EAB5-91AB-854D-A3E7-0D0B2D56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9144000" cy="4545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56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3816" r:id="rId3"/>
    <p:sldLayoutId id="2147484143" r:id="rId4"/>
    <p:sldLayoutId id="2147483818" r:id="rId5"/>
    <p:sldLayoutId id="2147483819" r:id="rId6"/>
    <p:sldLayoutId id="2147484151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4154" r:id="rId26"/>
    <p:sldLayoutId id="2147484157" r:id="rId27"/>
    <p:sldLayoutId id="2147484162" r:id="rId28"/>
    <p:sldLayoutId id="2147484160" r:id="rId29"/>
    <p:sldLayoutId id="2147484164" r:id="rId30"/>
    <p:sldLayoutId id="2147483733" r:id="rId31"/>
    <p:sldLayoutId id="2147484192" r:id="rId32"/>
    <p:sldLayoutId id="2147484232" r:id="rId33"/>
    <p:sldLayoutId id="2147484234" r:id="rId34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prod.website-files.com/650ac0ab00dff792a8cebc3c/6978eef2e54578d3f5da976f_CATF_4%20Report.pdf" TargetMode="External"/><Relationship Id="rId5" Type="http://schemas.openxmlformats.org/officeDocument/2006/relationships/hyperlink" Target="https://issues.org/california-decarbonizing-power-wind-solar-nuclear-gas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hyperlink" Target="https://gain.inl.gov/content/uploads/4/2024/11/INL-RPT-24-77048-Meta-Analysis-of-Adv-Nuclear-Reactor-Cost-Estima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microsoft.com/office/2014/relationships/chartEx" Target="../charts/chartEx2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3AF3F-3FB3-71AB-E9BF-0E844D47CE92}"/>
              </a:ext>
            </a:extLst>
          </p:cNvPr>
          <p:cNvSpPr/>
          <p:nvPr/>
        </p:nvSpPr>
        <p:spPr>
          <a:xfrm>
            <a:off x="0" y="9229"/>
            <a:ext cx="11277600" cy="6848771"/>
          </a:xfrm>
          <a:prstGeom prst="rect">
            <a:avLst/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BC69AA-D7AD-AF70-5942-6AF6F0D10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89434"/>
            <a:ext cx="10189029" cy="159184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n-US" sz="4800" b="1" dirty="0">
                <a:latin typeface="Helvetica"/>
                <a:cs typeface="Times New Roman"/>
              </a:rPr>
              <a:t>Why Nuclear?: System Role, Costs, Safety, and Perception</a:t>
            </a:r>
            <a:endParaRPr lang="en-US" sz="4800" dirty="0">
              <a:latin typeface="Helvetica"/>
              <a:cs typeface="Times New Roman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D749C66-D09F-A5B4-1B2A-6B5356D78DB9}"/>
              </a:ext>
            </a:extLst>
          </p:cNvPr>
          <p:cNvSpPr txBox="1">
            <a:spLocks/>
          </p:cNvSpPr>
          <p:nvPr/>
        </p:nvSpPr>
        <p:spPr>
          <a:xfrm>
            <a:off x="914400" y="4211969"/>
            <a:ext cx="10363200" cy="107228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1600" i="1" dirty="0">
                <a:latin typeface="Helvetica"/>
                <a:cs typeface="Helvetica"/>
              </a:rPr>
            </a:br>
            <a:r>
              <a:rPr lang="en-US" sz="1600" i="1" dirty="0">
                <a:latin typeface="Helvetica"/>
                <a:cs typeface="Helvetica"/>
              </a:rPr>
              <a:t>Victor Ibarra, Senior Manager for the Advanced Nuclear Energy Program, Clean Air Task Force</a:t>
            </a:r>
            <a:br>
              <a:rPr lang="en-US" sz="1600" i="1" dirty="0"/>
            </a:br>
            <a:br>
              <a:rPr lang="en-US" sz="1600" dirty="0"/>
            </a:br>
            <a:r>
              <a:rPr lang="en-US" sz="1600" b="1" dirty="0">
                <a:latin typeface="Helvetica"/>
                <a:cs typeface="Helvetica"/>
              </a:rPr>
              <a:t>June 9</a:t>
            </a:r>
            <a:r>
              <a:rPr lang="en-US" sz="1600" b="1" baseline="30000" dirty="0">
                <a:latin typeface="Helvetica"/>
                <a:cs typeface="Helvetica"/>
              </a:rPr>
              <a:t>th</a:t>
            </a:r>
            <a:r>
              <a:rPr lang="en-US" sz="1600" b="1" dirty="0">
                <a:latin typeface="Helvetica"/>
                <a:cs typeface="Helvetica"/>
              </a:rPr>
              <a:t> , 2026</a:t>
            </a:r>
            <a:r>
              <a:rPr lang="en-US" sz="1600" b="1" baseline="30000" dirty="0">
                <a:latin typeface="Helvetica"/>
                <a:cs typeface="Helvetica"/>
              </a:rPr>
              <a:t> </a:t>
            </a:r>
            <a:endParaRPr lang="en-US" sz="1600" b="1" dirty="0">
              <a:latin typeface="Helvetic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36576-507F-83EC-3A91-BC68DFD96A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591" y="5765800"/>
            <a:ext cx="1946909" cy="927100"/>
          </a:xfrm>
          <a:prstGeom prst="rect">
            <a:avLst/>
          </a:prstGeom>
          <a:effectLst>
            <a:outerShdw blurRad="254000" algn="ctr" rotWithShape="0">
              <a:srgbClr val="000000">
                <a:alpha val="1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0F3F52-26F7-F310-9867-2BF65C7C063D}"/>
              </a:ext>
            </a:extLst>
          </p:cNvPr>
          <p:cNvSpPr txBox="1"/>
          <p:nvPr/>
        </p:nvSpPr>
        <p:spPr>
          <a:xfrm>
            <a:off x="26083" y="6466739"/>
            <a:ext cx="3053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61992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45DA3-AC26-F6F0-418D-F3334A503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7487-3FDD-DA9F-C1CF-C33D3A89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79" y="914399"/>
            <a:ext cx="9704647" cy="8617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/>
              <a:t>Nuclear safety, nuclear risk, and nuclear regulation are ultimately social, political, and technical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A4522-4752-0716-9D85-DC11938CF4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449C24-F672-DF82-4ED8-8BCD7E40215D}"/>
              </a:ext>
            </a:extLst>
          </p:cNvPr>
          <p:cNvSpPr/>
          <p:nvPr/>
        </p:nvSpPr>
        <p:spPr>
          <a:xfrm>
            <a:off x="7296615" y="4859525"/>
            <a:ext cx="4049485" cy="12155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B8E475-9186-DFE0-2FDA-4A418C35306A}"/>
              </a:ext>
            </a:extLst>
          </p:cNvPr>
          <p:cNvSpPr/>
          <p:nvPr/>
        </p:nvSpPr>
        <p:spPr>
          <a:xfrm>
            <a:off x="3155156" y="2099980"/>
            <a:ext cx="2615604" cy="2615604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F57898-1668-D32E-9BB6-03F58BF2D752}"/>
              </a:ext>
            </a:extLst>
          </p:cNvPr>
          <p:cNvSpPr/>
          <p:nvPr/>
        </p:nvSpPr>
        <p:spPr>
          <a:xfrm>
            <a:off x="5159320" y="2099980"/>
            <a:ext cx="2615604" cy="261560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EAE6BF-640A-B489-B36C-5BF48F375E22}"/>
              </a:ext>
            </a:extLst>
          </p:cNvPr>
          <p:cNvSpPr/>
          <p:nvPr/>
        </p:nvSpPr>
        <p:spPr>
          <a:xfrm>
            <a:off x="4157238" y="3690222"/>
            <a:ext cx="2615604" cy="261560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818036-1B89-E280-D49C-7D588F54B4EA}"/>
              </a:ext>
            </a:extLst>
          </p:cNvPr>
          <p:cNvSpPr txBox="1"/>
          <p:nvPr/>
        </p:nvSpPr>
        <p:spPr>
          <a:xfrm>
            <a:off x="349963" y="2923683"/>
            <a:ext cx="2740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Societal views on activity</a:t>
            </a:r>
            <a:br>
              <a:rPr lang="en-US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 hazards, harms, trade-offs,</a:t>
            </a:r>
            <a:br>
              <a:rPr lang="en-US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risks, and stakeholders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15EF7-0181-BA8A-9955-363116D28A27}"/>
              </a:ext>
            </a:extLst>
          </p:cNvPr>
          <p:cNvSpPr txBox="1"/>
          <p:nvPr/>
        </p:nvSpPr>
        <p:spPr>
          <a:xfrm>
            <a:off x="7845275" y="2923683"/>
            <a:ext cx="3845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Political acceptance of trade-offs,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response to stakeholders, and assessment of technical considerations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015B36-54B4-578B-DAFA-CF111984B59C}"/>
              </a:ext>
            </a:extLst>
          </p:cNvPr>
          <p:cNvSpPr txBox="1"/>
          <p:nvPr/>
        </p:nvSpPr>
        <p:spPr>
          <a:xfrm>
            <a:off x="1252313" y="4998024"/>
            <a:ext cx="2858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Scientific and engineering</a:t>
            </a:r>
            <a:br>
              <a:rPr lang="en-US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evaluations of hazards, harms, trade-offs, and risks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B585BB-BF90-C9BC-F288-C273313B6E08}"/>
              </a:ext>
            </a:extLst>
          </p:cNvPr>
          <p:cNvSpPr txBox="1"/>
          <p:nvPr/>
        </p:nvSpPr>
        <p:spPr>
          <a:xfrm>
            <a:off x="3313940" y="3062183"/>
            <a:ext cx="175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chemeClr val="accent4">
                    <a:lumMod val="75000"/>
                  </a:schemeClr>
                </a:solidFill>
              </a:rPr>
              <a:t>Social Considerations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A756F0-7F8B-1FB2-47CB-60B15728AD54}"/>
              </a:ext>
            </a:extLst>
          </p:cNvPr>
          <p:cNvSpPr txBox="1"/>
          <p:nvPr/>
        </p:nvSpPr>
        <p:spPr>
          <a:xfrm>
            <a:off x="5841111" y="3062183"/>
            <a:ext cx="168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chemeClr val="accent6"/>
                </a:solidFill>
              </a:rPr>
              <a:t>Political Considerations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17641-6900-42EA-AF32-1A156961C352}"/>
              </a:ext>
            </a:extLst>
          </p:cNvPr>
          <p:cNvSpPr txBox="1"/>
          <p:nvPr/>
        </p:nvSpPr>
        <p:spPr>
          <a:xfrm>
            <a:off x="4681011" y="5136524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Technical </a:t>
            </a:r>
            <a:br>
              <a:rPr lang="en-US" i="1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Considerations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5074ED-E45A-BFAC-1798-F0BB7F9C66D5}"/>
              </a:ext>
            </a:extLst>
          </p:cNvPr>
          <p:cNvSpPr txBox="1"/>
          <p:nvPr/>
        </p:nvSpPr>
        <p:spPr>
          <a:xfrm>
            <a:off x="7453632" y="5007092"/>
            <a:ext cx="373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Should regulations should consider the impacts of different comparable technologies or cost/benefits?</a:t>
            </a:r>
          </a:p>
        </p:txBody>
      </p:sp>
    </p:spTree>
    <p:extLst>
      <p:ext uri="{BB962C8B-B14F-4D97-AF65-F5344CB8AC3E}">
        <p14:creationId xmlns:p14="http://schemas.microsoft.com/office/powerpoint/2010/main" val="41985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A245A-4492-9A08-C4BB-ABBF3CCBC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D7E1-F33D-CBB0-879B-AF92DB0B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30" y="441993"/>
            <a:ext cx="10501746" cy="454548"/>
          </a:xfrm>
        </p:spPr>
        <p:txBody>
          <a:bodyPr/>
          <a:lstStyle/>
          <a:p>
            <a:r>
              <a:rPr lang="en-US" b="1"/>
              <a:t>Nuclear has become popular again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4CB7D-9C07-F137-EE7E-E78B32675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740" y="1819870"/>
            <a:ext cx="10855378" cy="3590000"/>
          </a:xfrm>
        </p:spPr>
        <p:txBody>
          <a:bodyPr/>
          <a:lstStyle/>
          <a:p>
            <a:r>
              <a:rPr lang="en-US" b="1" dirty="0"/>
              <a:t>Private industry is procuring new (and reviving old) nuclear in the US:</a:t>
            </a:r>
          </a:p>
          <a:p>
            <a:pPr lvl="1"/>
            <a:r>
              <a:rPr lang="en-US" b="1" dirty="0"/>
              <a:t>Google has procured 500 MW of advanced nuclear from Kairos Power.</a:t>
            </a:r>
          </a:p>
          <a:p>
            <a:pPr lvl="1"/>
            <a:r>
              <a:rPr lang="en-US" dirty="0"/>
              <a:t>Dow Chemicals and X-Energy signed a joint </a:t>
            </a:r>
            <a:r>
              <a:rPr lang="en-US" b="1" dirty="0"/>
              <a:t>development agreement for four Xe-100 units.</a:t>
            </a:r>
          </a:p>
          <a:p>
            <a:pPr lvl="1"/>
            <a:r>
              <a:rPr lang="en-US" dirty="0"/>
              <a:t>Amazon funded Cascade Advanced Energy Facility in Washington plans for </a:t>
            </a:r>
            <a:r>
              <a:rPr lang="en-US" b="1" dirty="0"/>
              <a:t>12 X-Energy reactors.</a:t>
            </a:r>
          </a:p>
          <a:p>
            <a:pPr lvl="1"/>
            <a:r>
              <a:rPr lang="en-US" dirty="0"/>
              <a:t>Microsoft signed a deal to </a:t>
            </a:r>
            <a:r>
              <a:rPr lang="en-US" b="1" dirty="0"/>
              <a:t>revive 835 MW Three Mile Island nuclear power plant.</a:t>
            </a:r>
          </a:p>
          <a:p>
            <a:pPr lvl="1"/>
            <a:r>
              <a:rPr lang="en-US" dirty="0"/>
              <a:t>NRC authorized </a:t>
            </a:r>
            <a:r>
              <a:rPr lang="en-US" b="1" dirty="0"/>
              <a:t>Palisades (800 MW) to restart.</a:t>
            </a:r>
          </a:p>
          <a:p>
            <a:r>
              <a:rPr lang="en-US" b="1" dirty="0"/>
              <a:t>In New York State, </a:t>
            </a:r>
            <a:r>
              <a:rPr lang="en-US" dirty="0"/>
              <a:t>Gov. Hochul has directed the New York Power Authority (NYPA) to develop and construct </a:t>
            </a:r>
            <a:r>
              <a:rPr lang="en-US" b="1" dirty="0"/>
              <a:t>no less than 1 GW</a:t>
            </a:r>
            <a:r>
              <a:rPr lang="en-US" dirty="0"/>
              <a:t> advanced nuclear power in Upstate New York.</a:t>
            </a:r>
          </a:p>
          <a:p>
            <a:r>
              <a:rPr lang="en-US" b="1" dirty="0"/>
              <a:t>Illinois</a:t>
            </a:r>
            <a:r>
              <a:rPr lang="en-US" dirty="0"/>
              <a:t> executive order by Gov. Pritzker will support the deployment of new nuclear facilities with a goal of "delivering at least two gigawatts of new clean nuclear capacity."</a:t>
            </a:r>
          </a:p>
          <a:p>
            <a:r>
              <a:rPr lang="en-US" dirty="0"/>
              <a:t>“Tennessee Valley Authority Tennessee signed agreement for </a:t>
            </a:r>
            <a:r>
              <a:rPr lang="en-US" b="1" dirty="0"/>
              <a:t>6 GW of new nuclear.</a:t>
            </a:r>
          </a:p>
          <a:p>
            <a:r>
              <a:rPr lang="en-US" dirty="0"/>
              <a:t>In 2025, the </a:t>
            </a:r>
            <a:r>
              <a:rPr lang="en-US" b="1" dirty="0"/>
              <a:t>U.S. government announced an $80 billion partnership </a:t>
            </a:r>
            <a:r>
              <a:rPr lang="en-US" dirty="0"/>
              <a:t>with Westinghouse Electric Company, Brookfield Asset Management, and Cameco Corporation to deploy a new fleet of AP1000 nuclear reactors </a:t>
            </a:r>
          </a:p>
          <a:p>
            <a:r>
              <a:rPr lang="en-US" dirty="0"/>
              <a:t>Globally, </a:t>
            </a:r>
            <a:r>
              <a:rPr lang="en-US" b="1" dirty="0"/>
              <a:t>over 60 reactors are under construction.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9B105-2DC0-6E95-50DD-10685E76CE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2AA00-708F-2D84-5A7F-B07FA28FE848}"/>
              </a:ext>
            </a:extLst>
          </p:cNvPr>
          <p:cNvSpPr txBox="1"/>
          <p:nvPr/>
        </p:nvSpPr>
        <p:spPr>
          <a:xfrm>
            <a:off x="8077200" y="6414150"/>
            <a:ext cx="34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6684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1EE5-A40A-3FC7-910B-122D98E8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648200" cy="1402563"/>
          </a:xfrm>
        </p:spPr>
        <p:txBody>
          <a:bodyPr/>
          <a:lstStyle/>
          <a:p>
            <a:r>
              <a:rPr lang="en-US" b="1"/>
              <a:t>What Role Might Nuclear Play for Decarbonization?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667D3-258A-FAD1-3B5D-D49D76446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2555308"/>
            <a:ext cx="4206240" cy="1678921"/>
          </a:xfrm>
        </p:spPr>
        <p:txBody>
          <a:bodyPr/>
          <a:lstStyle/>
          <a:p>
            <a:r>
              <a:rPr lang="en-US" sz="2000" i="1"/>
              <a:t>Before we dive in, </a:t>
            </a:r>
            <a:r>
              <a:rPr lang="en-US" sz="2000"/>
              <a:t>it should be emphasized that there is a </a:t>
            </a:r>
            <a:r>
              <a:rPr lang="en-US" sz="2000" b="1" i="1"/>
              <a:t>need to massively expand renewables, transmission, and storage </a:t>
            </a:r>
            <a:r>
              <a:rPr lang="en-US" sz="2000"/>
              <a:t>under all futures with and without nuclear</a:t>
            </a:r>
            <a:r>
              <a:rPr lang="en-US" sz="2000" i="1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2E68A-8D5C-E5DB-1DF4-AB15BC8158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E6587-330D-BF6D-CDF0-EF7E9B3E86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95281" y="2555310"/>
            <a:ext cx="4206240" cy="2461892"/>
          </a:xfrm>
        </p:spPr>
        <p:txBody>
          <a:bodyPr/>
          <a:lstStyle/>
          <a:p>
            <a:r>
              <a:rPr lang="en-US"/>
              <a:t>But there are three perspectives we should consider for assessing the role of nuclear:</a:t>
            </a:r>
          </a:p>
          <a:p>
            <a:pPr marL="400050" indent="-400050">
              <a:buFont typeface="+mj-lt"/>
              <a:buAutoNum type="romanLcPeriod"/>
            </a:pPr>
            <a:r>
              <a:rPr lang="en-US" b="1"/>
              <a:t>Clean supply optionality</a:t>
            </a:r>
          </a:p>
          <a:p>
            <a:pPr marL="400050" indent="-400050">
              <a:buFont typeface="+mj-lt"/>
              <a:buAutoNum type="romanLcPeriod"/>
            </a:pPr>
            <a:r>
              <a:rPr lang="en-US" b="1"/>
              <a:t>Lessening the infrastructure buildout challenge to achieve decarbonization</a:t>
            </a:r>
          </a:p>
          <a:p>
            <a:pPr marL="400050" indent="-400050">
              <a:buFont typeface="+mj-lt"/>
              <a:buAutoNum type="romanLcPeriod"/>
            </a:pPr>
            <a:r>
              <a:rPr lang="en-US" b="1"/>
              <a:t>Lowering the system cost of decarbonization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641E8-A84D-8F63-E723-57BDDB8B2A56}"/>
              </a:ext>
            </a:extLst>
          </p:cNvPr>
          <p:cNvSpPr txBox="1"/>
          <p:nvPr/>
        </p:nvSpPr>
        <p:spPr>
          <a:xfrm>
            <a:off x="8077200" y="6414150"/>
            <a:ext cx="34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Confidential &amp;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11451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2378A-31B4-842B-FA7A-8A5FEFB1F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81CF5DA-64E6-92CD-F4BE-83E1B5135082}"/>
              </a:ext>
            </a:extLst>
          </p:cNvPr>
          <p:cNvSpPr txBox="1">
            <a:spLocks/>
          </p:cNvSpPr>
          <p:nvPr/>
        </p:nvSpPr>
        <p:spPr>
          <a:xfrm>
            <a:off x="494030" y="659187"/>
            <a:ext cx="11531620" cy="45461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b="0" kern="1200">
                <a:solidFill>
                  <a:srgbClr val="002169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Clean Firm Reduces Enormous Buildout Needed to Decarbonize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C5BBF-43CE-5563-71E9-9F16B55DD863}"/>
              </a:ext>
            </a:extLst>
          </p:cNvPr>
          <p:cNvSpPr txBox="1"/>
          <p:nvPr/>
        </p:nvSpPr>
        <p:spPr>
          <a:xfrm>
            <a:off x="8077200" y="6428005"/>
            <a:ext cx="34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Confidential &amp; Not for Distribution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5E3EF1-3F24-85BA-E8D2-A51812FB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6" y="2260920"/>
            <a:ext cx="5486400" cy="323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93B81E-85AE-B891-4FD6-0F5DD8E60AF7}"/>
              </a:ext>
            </a:extLst>
          </p:cNvPr>
          <p:cNvSpPr txBox="1"/>
          <p:nvPr/>
        </p:nvSpPr>
        <p:spPr>
          <a:xfrm>
            <a:off x="1136263" y="1771138"/>
            <a:ext cx="426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California Decarbonization – 2050 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36A0E7-5623-E16A-8F7E-40AE87216B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49" r="8128"/>
          <a:stretch>
            <a:fillRect/>
          </a:stretch>
        </p:blipFill>
        <p:spPr>
          <a:xfrm>
            <a:off x="5698772" y="2260920"/>
            <a:ext cx="5669919" cy="3238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DEBDF1-DBD2-7E8A-1AD5-7C499A94FB2C}"/>
              </a:ext>
            </a:extLst>
          </p:cNvPr>
          <p:cNvSpPr txBox="1"/>
          <p:nvPr/>
        </p:nvSpPr>
        <p:spPr>
          <a:xfrm>
            <a:off x="7139199" y="1767264"/>
            <a:ext cx="409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Germany Decarbonization – 2050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3EB261-F11C-0B6C-7962-BEBA30323BFE}"/>
              </a:ext>
            </a:extLst>
          </p:cNvPr>
          <p:cNvSpPr txBox="1"/>
          <p:nvPr/>
        </p:nvSpPr>
        <p:spPr>
          <a:xfrm>
            <a:off x="494030" y="5565600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900" b="0" i="0">
                <a:solidFill>
                  <a:srgbClr val="012169"/>
                </a:solidFill>
                <a:effectLst/>
                <a:latin typeface="TTNormsPro-Normal"/>
              </a:rPr>
              <a:t>Source: Long et al. (2021). Clean firm power is the key to California’s carbon-free energy future. </a:t>
            </a:r>
            <a:r>
              <a:rPr lang="en-US" sz="900" b="0" i="1">
                <a:solidFill>
                  <a:srgbClr val="012169"/>
                </a:solidFill>
                <a:effectLst/>
                <a:latin typeface="inherit"/>
              </a:rPr>
              <a:t>Issues in Science and Technology</a:t>
            </a:r>
            <a:r>
              <a:rPr lang="en-US" sz="900" b="0" i="0">
                <a:solidFill>
                  <a:srgbClr val="012169"/>
                </a:solidFill>
                <a:effectLst/>
                <a:latin typeface="TTNormsPro-Normal"/>
              </a:rPr>
              <a:t>. </a:t>
            </a:r>
            <a:r>
              <a:rPr lang="en-US" sz="900" b="0" i="0" u="sng">
                <a:solidFill>
                  <a:srgbClr val="012169"/>
                </a:solidFill>
                <a:effectLst/>
                <a:latin typeface="TTNormsPro-Normal"/>
                <a:hlinkClick r:id="rId5"/>
              </a:rPr>
              <a:t>https://issues.org/california-decarbonizing-power-wind-solar-nuclear-gas/</a:t>
            </a:r>
            <a:endParaRPr lang="en-US" sz="900" b="0" i="0">
              <a:solidFill>
                <a:srgbClr val="012169"/>
              </a:solidFill>
              <a:effectLst/>
              <a:latin typeface="TTNormsPro-Norm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1EF6E4-9C33-9304-F2FE-147BA0D2AD5B}"/>
              </a:ext>
            </a:extLst>
          </p:cNvPr>
          <p:cNvSpPr txBox="1"/>
          <p:nvPr/>
        </p:nvSpPr>
        <p:spPr>
          <a:xfrm>
            <a:off x="6096000" y="5499238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900" b="0" i="0">
                <a:solidFill>
                  <a:srgbClr val="012169"/>
                </a:solidFill>
                <a:effectLst/>
                <a:latin typeface="TTNormsPro-Normal"/>
              </a:rPr>
              <a:t>Source: Quantified Carbon. (2025). Clean Firm Power in Europe’s Energy Transition. </a:t>
            </a:r>
            <a:r>
              <a:rPr lang="en-US" sz="900" b="0" i="0">
                <a:solidFill>
                  <a:srgbClr val="012169"/>
                </a:solidFill>
                <a:effectLst/>
                <a:latin typeface="TTNormsPro-Normal"/>
                <a:hlinkClick r:id="rId6"/>
              </a:rPr>
              <a:t>https://cdn.prod.website-files.com/650ac0ab00dff792a8cebc3c/6978eef2e54578d3f5da976f_CATF_4%20Report.pdf</a:t>
            </a:r>
            <a:r>
              <a:rPr lang="en-US" sz="900" b="0" i="0">
                <a:solidFill>
                  <a:srgbClr val="012169"/>
                </a:solidFill>
                <a:effectLst/>
                <a:latin typeface="TTNormsPro-Normal"/>
              </a:rPr>
              <a:t> 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9254181-DD5E-2C22-E07D-EC80F25349EE}"/>
              </a:ext>
            </a:extLst>
          </p:cNvPr>
          <p:cNvSpPr/>
          <p:nvPr/>
        </p:nvSpPr>
        <p:spPr>
          <a:xfrm rot="8152613">
            <a:off x="7565685" y="3167763"/>
            <a:ext cx="1084795" cy="2238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7626410-9627-A219-E710-0B9EDE9FEF94}"/>
              </a:ext>
            </a:extLst>
          </p:cNvPr>
          <p:cNvSpPr/>
          <p:nvPr/>
        </p:nvSpPr>
        <p:spPr>
          <a:xfrm rot="8152613">
            <a:off x="2275319" y="3348439"/>
            <a:ext cx="1977823" cy="2081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7C9D7F-B137-7AE7-F575-CED0A94D7D78}"/>
              </a:ext>
            </a:extLst>
          </p:cNvPr>
          <p:cNvSpPr txBox="1"/>
          <p:nvPr/>
        </p:nvSpPr>
        <p:spPr>
          <a:xfrm rot="18900000">
            <a:off x="2710195" y="3014353"/>
            <a:ext cx="105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~300 GW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03A59E-ADF8-FD55-D57F-A30FD3F3DE25}"/>
              </a:ext>
            </a:extLst>
          </p:cNvPr>
          <p:cNvSpPr txBox="1"/>
          <p:nvPr/>
        </p:nvSpPr>
        <p:spPr>
          <a:xfrm rot="18900000">
            <a:off x="7503447" y="2858962"/>
            <a:ext cx="105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~250 GW</a:t>
            </a:r>
          </a:p>
        </p:txBody>
      </p:sp>
    </p:spTree>
    <p:extLst>
      <p:ext uri="{BB962C8B-B14F-4D97-AF65-F5344CB8AC3E}">
        <p14:creationId xmlns:p14="http://schemas.microsoft.com/office/powerpoint/2010/main" val="403232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E8A3-B1AD-D1F1-A26C-1C8259E34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4F1B-3DE8-79F7-26B7-183034C0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30" y="500711"/>
            <a:ext cx="11292213" cy="454548"/>
          </a:xfrm>
        </p:spPr>
        <p:txBody>
          <a:bodyPr/>
          <a:lstStyle/>
          <a:p>
            <a:pPr algn="l"/>
            <a:r>
              <a:rPr lang="en-US" b="1"/>
              <a:t>Cost Savings More than Clean Firm Cost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01FEE-037C-4312-6DB3-34A6933EA8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A440A-D5C2-8137-A420-6E398945BFC6}"/>
              </a:ext>
            </a:extLst>
          </p:cNvPr>
          <p:cNvSpPr txBox="1"/>
          <p:nvPr/>
        </p:nvSpPr>
        <p:spPr>
          <a:xfrm>
            <a:off x="8077200" y="6414150"/>
            <a:ext cx="34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Confidential &amp; Not for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15EBC-5048-0A99-98D0-B1171E79AB95}"/>
              </a:ext>
            </a:extLst>
          </p:cNvPr>
          <p:cNvSpPr txBox="1"/>
          <p:nvPr/>
        </p:nvSpPr>
        <p:spPr>
          <a:xfrm>
            <a:off x="1267276" y="1483111"/>
            <a:ext cx="414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Diff. in Annual Investment between Scenarios ($B/yr)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91FDED-04AA-31B6-16D8-6FBB8B8E0BE9}"/>
              </a:ext>
            </a:extLst>
          </p:cNvPr>
          <p:cNvCxnSpPr>
            <a:cxnSpLocks/>
          </p:cNvCxnSpPr>
          <p:nvPr/>
        </p:nvCxnSpPr>
        <p:spPr>
          <a:xfrm>
            <a:off x="2362202" y="2801182"/>
            <a:ext cx="0" cy="3316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8A861E-0B03-409F-85BC-0BD148177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112108"/>
              </p:ext>
            </p:extLst>
          </p:nvPr>
        </p:nvGraphicFramePr>
        <p:xfrm>
          <a:off x="953347" y="1834279"/>
          <a:ext cx="4474210" cy="333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FBE408-487B-B64F-FE12-4A9B3FE87C9C}"/>
              </a:ext>
            </a:extLst>
          </p:cNvPr>
          <p:cNvSpPr txBox="1"/>
          <p:nvPr/>
        </p:nvSpPr>
        <p:spPr>
          <a:xfrm>
            <a:off x="5066656" y="3132880"/>
            <a:ext cx="126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solidFill>
                  <a:schemeClr val="accent1"/>
                </a:solidFill>
              </a:rPr>
              <a:t>RE+Storage</a:t>
            </a: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80DC3-3405-977C-F5E2-99E2E4E4C411}"/>
              </a:ext>
            </a:extLst>
          </p:cNvPr>
          <p:cNvSpPr txBox="1"/>
          <p:nvPr/>
        </p:nvSpPr>
        <p:spPr>
          <a:xfrm>
            <a:off x="5066656" y="249788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Nuclear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F974F-1538-54CA-B58F-A4C4231E5BA1}"/>
              </a:ext>
            </a:extLst>
          </p:cNvPr>
          <p:cNvSpPr txBox="1"/>
          <p:nvPr/>
        </p:nvSpPr>
        <p:spPr>
          <a:xfrm>
            <a:off x="5066656" y="367870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T&amp;D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D95EE-02FF-8006-4A13-4B628CD1CEC8}"/>
              </a:ext>
            </a:extLst>
          </p:cNvPr>
          <p:cNvSpPr txBox="1"/>
          <p:nvPr/>
        </p:nvSpPr>
        <p:spPr>
          <a:xfrm>
            <a:off x="5066656" y="225535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4"/>
                </a:solidFill>
              </a:rPr>
              <a:t>CCS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99582-43F8-C5C7-E07C-16A3460ACC1C}"/>
              </a:ext>
            </a:extLst>
          </p:cNvPr>
          <p:cNvSpPr txBox="1"/>
          <p:nvPr/>
        </p:nvSpPr>
        <p:spPr>
          <a:xfrm>
            <a:off x="5066656" y="3903980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5"/>
                </a:solidFill>
              </a:rPr>
              <a:t>Bio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EDAD7-4439-8258-3B00-D465F8FFDA71}"/>
              </a:ext>
            </a:extLst>
          </p:cNvPr>
          <p:cNvSpPr txBox="1"/>
          <p:nvPr/>
        </p:nvSpPr>
        <p:spPr>
          <a:xfrm>
            <a:off x="5066656" y="4152812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H2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55BE5B-09AC-F196-279C-35D2661238D1}"/>
              </a:ext>
            </a:extLst>
          </p:cNvPr>
          <p:cNvSpPr txBox="1"/>
          <p:nvPr/>
        </p:nvSpPr>
        <p:spPr>
          <a:xfrm>
            <a:off x="4017769" y="2278436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CO</a:t>
            </a:r>
            <a:r>
              <a:rPr lang="en-US" sz="1100" b="1" baseline="-2500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T&amp;S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B41534-E5A8-0AC0-DF87-B5C1758B668E}"/>
              </a:ext>
            </a:extLst>
          </p:cNvPr>
          <p:cNvCxnSpPr>
            <a:cxnSpLocks/>
          </p:cNvCxnSpPr>
          <p:nvPr/>
        </p:nvCxnSpPr>
        <p:spPr>
          <a:xfrm flipV="1">
            <a:off x="2362202" y="2497883"/>
            <a:ext cx="0" cy="30329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8F4CDBE-86BC-A806-2FC4-007C43DCBF6E}"/>
              </a:ext>
            </a:extLst>
          </p:cNvPr>
          <p:cNvSpPr txBox="1"/>
          <p:nvPr/>
        </p:nvSpPr>
        <p:spPr>
          <a:xfrm>
            <a:off x="1778397" y="2014852"/>
            <a:ext cx="1032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solidFill>
                  <a:schemeClr val="bg2">
                    <a:lumMod val="25000"/>
                  </a:schemeClr>
                </a:solidFill>
              </a:rPr>
              <a:t>More costs in </a:t>
            </a:r>
            <a:br>
              <a:rPr lang="en-US" sz="1100" i="1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i="1">
                <a:solidFill>
                  <a:schemeClr val="bg2">
                    <a:lumMod val="25000"/>
                  </a:schemeClr>
                </a:solidFill>
              </a:rPr>
              <a:t>E+RE- Scenario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FB0129-96C9-CA16-A749-D95BB570BED8}"/>
              </a:ext>
            </a:extLst>
          </p:cNvPr>
          <p:cNvSpPr txBox="1"/>
          <p:nvPr/>
        </p:nvSpPr>
        <p:spPr>
          <a:xfrm>
            <a:off x="1835608" y="3137036"/>
            <a:ext cx="1091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solidFill>
                  <a:schemeClr val="bg2">
                    <a:lumMod val="25000"/>
                  </a:schemeClr>
                </a:solidFill>
              </a:rPr>
              <a:t>More costs in</a:t>
            </a:r>
            <a:br>
              <a:rPr lang="en-US" sz="1100" i="1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i="1">
                <a:solidFill>
                  <a:schemeClr val="bg2">
                    <a:lumMod val="25000"/>
                  </a:schemeClr>
                </a:solidFill>
              </a:rPr>
              <a:t> E+RE+ Scenario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2034B9-8308-0A13-5839-FAA2D03FBF26}"/>
              </a:ext>
            </a:extLst>
          </p:cNvPr>
          <p:cNvCxnSpPr/>
          <p:nvPr/>
        </p:nvCxnSpPr>
        <p:spPr>
          <a:xfrm>
            <a:off x="1693334" y="2795872"/>
            <a:ext cx="358668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37DDBD-2F34-9BFF-00B3-2A9E9368CA99}"/>
              </a:ext>
            </a:extLst>
          </p:cNvPr>
          <p:cNvSpPr txBox="1"/>
          <p:nvPr/>
        </p:nvSpPr>
        <p:spPr>
          <a:xfrm>
            <a:off x="966509" y="5125300"/>
            <a:ext cx="10141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chemeClr val="tx2">
                    <a:lumMod val="75000"/>
                  </a:schemeClr>
                </a:solidFill>
              </a:rPr>
              <a:t>Notes: Investment costs differences in Princeton’s Net Zero America between the E+RE- and E+RE+ scenarios, showing how additional nuclear and CCS investment can offset a disproportional amount of renewable, transmission, and H</a:t>
            </a:r>
            <a:r>
              <a:rPr lang="en-US" sz="1100" i="1" baseline="-2500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100" i="1">
                <a:solidFill>
                  <a:schemeClr val="tx2">
                    <a:lumMod val="75000"/>
                  </a:schemeClr>
                </a:solidFill>
              </a:rPr>
              <a:t> cost.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69DA582-EABB-1A36-7B9D-0ADB03B47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963378"/>
              </p:ext>
            </p:extLst>
          </p:nvPr>
        </p:nvGraphicFramePr>
        <p:xfrm>
          <a:off x="6830433" y="2014851"/>
          <a:ext cx="4572000" cy="290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24FA31-A3F0-CE1D-D4D8-BCF73D414C6F}"/>
              </a:ext>
            </a:extLst>
          </p:cNvPr>
          <p:cNvCxnSpPr>
            <a:cxnSpLocks/>
          </p:cNvCxnSpPr>
          <p:nvPr/>
        </p:nvCxnSpPr>
        <p:spPr>
          <a:xfrm flipV="1">
            <a:off x="7995696" y="2204859"/>
            <a:ext cx="0" cy="30329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55F01F-FE4E-6F5B-B620-2744245933FB}"/>
              </a:ext>
            </a:extLst>
          </p:cNvPr>
          <p:cNvCxnSpPr>
            <a:cxnSpLocks/>
          </p:cNvCxnSpPr>
          <p:nvPr/>
        </p:nvCxnSpPr>
        <p:spPr>
          <a:xfrm>
            <a:off x="7995696" y="2508158"/>
            <a:ext cx="0" cy="3316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9AA609-B35A-9E84-D475-E99AFC89D585}"/>
              </a:ext>
            </a:extLst>
          </p:cNvPr>
          <p:cNvSpPr txBox="1"/>
          <p:nvPr/>
        </p:nvSpPr>
        <p:spPr>
          <a:xfrm>
            <a:off x="7097820" y="1978066"/>
            <a:ext cx="2080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>
                <a:solidFill>
                  <a:schemeClr val="bg2">
                    <a:lumMod val="25000"/>
                  </a:schemeClr>
                </a:solidFill>
              </a:rPr>
              <a:t>More costs in E+RE- Scenario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129AA4-3974-BD66-8E1B-7358E7A49AA5}"/>
              </a:ext>
            </a:extLst>
          </p:cNvPr>
          <p:cNvSpPr txBox="1"/>
          <p:nvPr/>
        </p:nvSpPr>
        <p:spPr>
          <a:xfrm>
            <a:off x="7218189" y="2844012"/>
            <a:ext cx="1555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>
                <a:solidFill>
                  <a:schemeClr val="bg2">
                    <a:lumMod val="25000"/>
                  </a:schemeClr>
                </a:solidFill>
              </a:rPr>
              <a:t>More costs in</a:t>
            </a:r>
            <a:br>
              <a:rPr lang="en-US" sz="1100" i="1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i="1">
                <a:solidFill>
                  <a:schemeClr val="bg2">
                    <a:lumMod val="25000"/>
                  </a:schemeClr>
                </a:solidFill>
              </a:rPr>
              <a:t> E+RE+ Scenario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C62E8F-E444-7520-2C6C-A3C8C10680A0}"/>
              </a:ext>
            </a:extLst>
          </p:cNvPr>
          <p:cNvCxnSpPr>
            <a:cxnSpLocks/>
          </p:cNvCxnSpPr>
          <p:nvPr/>
        </p:nvCxnSpPr>
        <p:spPr>
          <a:xfrm>
            <a:off x="7326828" y="2502848"/>
            <a:ext cx="394431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FE0FEDF-3952-E53B-732A-0A000D599AC1}"/>
              </a:ext>
            </a:extLst>
          </p:cNvPr>
          <p:cNvSpPr txBox="1"/>
          <p:nvPr/>
        </p:nvSpPr>
        <p:spPr>
          <a:xfrm>
            <a:off x="7326828" y="1510320"/>
            <a:ext cx="3570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Diff. in Total Costs between Scenarios ($B/yr) </a:t>
            </a:r>
          </a:p>
        </p:txBody>
      </p:sp>
    </p:spTree>
    <p:extLst>
      <p:ext uri="{BB962C8B-B14F-4D97-AF65-F5344CB8AC3E}">
        <p14:creationId xmlns:p14="http://schemas.microsoft.com/office/powerpoint/2010/main" val="159608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1A83-9D42-9988-33FE-81C8776E6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E151-6447-4CBE-10D4-766D2C2A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687126"/>
            <a:ext cx="9207008" cy="1385187"/>
          </a:xfrm>
        </p:spPr>
        <p:txBody>
          <a:bodyPr/>
          <a:lstStyle/>
          <a:p>
            <a:r>
              <a:rPr lang="en-US" b="1"/>
              <a:t>Large and small light water reactors enable </a:t>
            </a:r>
            <a:br>
              <a:rPr lang="en-US" b="1"/>
            </a:br>
            <a:r>
              <a:rPr lang="en-US" b="1"/>
              <a:t>near-term deployment of larger new nuclear reactors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4B7B5-2318-6B98-997F-1C0C379D33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DB449-696F-99B7-4D51-A041A0ABDDA8}"/>
              </a:ext>
            </a:extLst>
          </p:cNvPr>
          <p:cNvSpPr txBox="1"/>
          <p:nvPr/>
        </p:nvSpPr>
        <p:spPr>
          <a:xfrm>
            <a:off x="8077200" y="6414150"/>
            <a:ext cx="34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Confidential &amp; Not for Distribution</a:t>
            </a:r>
          </a:p>
        </p:txBody>
      </p:sp>
      <p:pic>
        <p:nvPicPr>
          <p:cNvPr id="9" name="Picture 4" descr="Nearly $1B CIB investment boosts Darlington SMR project ...">
            <a:extLst>
              <a:ext uri="{FF2B5EF4-FFF2-40B4-BE49-F238E27FC236}">
                <a16:creationId xmlns:a16="http://schemas.microsoft.com/office/drawing/2014/main" id="{840508A3-25C4-8918-E8C0-B44C3925B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2"/>
          <a:stretch/>
        </p:blipFill>
        <p:spPr bwMode="auto">
          <a:xfrm>
            <a:off x="4353833" y="1933902"/>
            <a:ext cx="373353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B7AF9B-9A70-E85C-91CF-BD6A43C668E4}"/>
              </a:ext>
            </a:extLst>
          </p:cNvPr>
          <p:cNvSpPr txBox="1"/>
          <p:nvPr/>
        </p:nvSpPr>
        <p:spPr>
          <a:xfrm>
            <a:off x="4353834" y="4321144"/>
            <a:ext cx="373353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800"/>
              <a:t>GEH </a:t>
            </a:r>
            <a:r>
              <a:rPr lang="en-US" sz="1800" i="1"/>
              <a:t>BWXR-300</a:t>
            </a:r>
            <a:endParaRPr lang="en-US" sz="18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Targeted deployment of first reactor by 2028 at Darlington, Canada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Up to 4 units deployed by OPG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Additional units may be built in </a:t>
            </a:r>
            <a:br>
              <a:rPr lang="en-US" sz="1600"/>
            </a:br>
            <a:r>
              <a:rPr lang="en-US" sz="1600"/>
              <a:t>U.S. by TVA, Duke, and Dominion</a:t>
            </a:r>
          </a:p>
        </p:txBody>
      </p:sp>
      <p:pic>
        <p:nvPicPr>
          <p:cNvPr id="2050" name="Picture 2" descr="Holtec SMR enters GDA - Nuclear AMRC">
            <a:extLst>
              <a:ext uri="{FF2B5EF4-FFF2-40B4-BE49-F238E27FC236}">
                <a16:creationId xmlns:a16="http://schemas.microsoft.com/office/drawing/2014/main" id="{C6CD0171-ECBB-A2F6-5A8A-286F224D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92" y="1933902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20AA85-7D82-1E6B-425C-F8535127BAB6}"/>
              </a:ext>
            </a:extLst>
          </p:cNvPr>
          <p:cNvSpPr txBox="1"/>
          <p:nvPr/>
        </p:nvSpPr>
        <p:spPr>
          <a:xfrm>
            <a:off x="8211507" y="4321144"/>
            <a:ext cx="34295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Holtec </a:t>
            </a:r>
            <a:r>
              <a:rPr lang="en-US" sz="1800" i="1"/>
              <a:t>SMR-300</a:t>
            </a:r>
            <a:endParaRPr lang="en-US" sz="18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Targeted deployment of two reactors by 2030 at Palisades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Additional units may be deployed in United Kingdom or Canada</a:t>
            </a:r>
          </a:p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C695F-81B9-7612-3CEB-1D11A74BD5E2}"/>
              </a:ext>
            </a:extLst>
          </p:cNvPr>
          <p:cNvSpPr txBox="1"/>
          <p:nvPr/>
        </p:nvSpPr>
        <p:spPr>
          <a:xfrm>
            <a:off x="495575" y="4321144"/>
            <a:ext cx="373353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800"/>
              <a:t>Westinghouse </a:t>
            </a:r>
            <a:r>
              <a:rPr lang="en-US" sz="1800" i="1"/>
              <a:t>AP1000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2 reactors operational at Vogtle 3&amp;4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 reactors announced for completion at V.C. Summer in South Carolina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4 reactors announced at Fermi America  and Project Matador in Texas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$80B of new AP1000s under discussion</a:t>
            </a:r>
          </a:p>
        </p:txBody>
      </p:sp>
      <p:pic>
        <p:nvPicPr>
          <p:cNvPr id="13" name="Picture 2" descr="Two AP1000 Reactors at Vogtle Units 3 &amp; 4 - Georgia, US : r/nuclear">
            <a:extLst>
              <a:ext uri="{FF2B5EF4-FFF2-40B4-BE49-F238E27FC236}">
                <a16:creationId xmlns:a16="http://schemas.microsoft.com/office/drawing/2014/main" id="{5109AFFB-93EC-DF80-E547-E12B9F585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6838"/>
          <a:stretch>
            <a:fillRect/>
          </a:stretch>
        </p:blipFill>
        <p:spPr bwMode="auto">
          <a:xfrm>
            <a:off x="495574" y="1932122"/>
            <a:ext cx="3733532" cy="22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34893-4E14-3C5D-8CB2-8CFC0EDAA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2F1C-B698-FE0B-8B91-DCE23018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687126"/>
            <a:ext cx="9403654" cy="1385187"/>
          </a:xfrm>
        </p:spPr>
        <p:txBody>
          <a:bodyPr/>
          <a:lstStyle/>
          <a:p>
            <a:r>
              <a:rPr lang="en-US" b="1"/>
              <a:t>Non light-water advanced reactors leverage new reactor technologies and fuels to enter new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9E317-ADE8-8BF6-1EA5-54A2EED14B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D12C5-922A-55AB-7E2D-B716190E3647}"/>
              </a:ext>
            </a:extLst>
          </p:cNvPr>
          <p:cNvSpPr txBox="1"/>
          <p:nvPr/>
        </p:nvSpPr>
        <p:spPr>
          <a:xfrm>
            <a:off x="8077200" y="6414150"/>
            <a:ext cx="34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Confidential &amp; Not for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41064-5409-D0C0-E6E6-DC53539FA94F}"/>
              </a:ext>
            </a:extLst>
          </p:cNvPr>
          <p:cNvSpPr txBox="1"/>
          <p:nvPr/>
        </p:nvSpPr>
        <p:spPr>
          <a:xfrm>
            <a:off x="713740" y="4281813"/>
            <a:ext cx="373353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800" err="1"/>
              <a:t>TerraPower</a:t>
            </a:r>
            <a:r>
              <a:rPr lang="en-US" sz="1800"/>
              <a:t> </a:t>
            </a:r>
            <a:r>
              <a:rPr lang="en-US" sz="1800" i="1"/>
              <a:t>Natrium</a:t>
            </a:r>
            <a:endParaRPr lang="en-US" sz="18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345 MW</a:t>
            </a:r>
            <a:r>
              <a:rPr lang="en-US" sz="1600" baseline="-25000"/>
              <a:t>e</a:t>
            </a:r>
            <a:r>
              <a:rPr lang="en-US" sz="1600"/>
              <a:t>/ 840 </a:t>
            </a:r>
            <a:r>
              <a:rPr lang="en-US" sz="1600" err="1"/>
              <a:t>MW</a:t>
            </a:r>
            <a:r>
              <a:rPr lang="en-US" sz="1600" baseline="-25000" err="1"/>
              <a:t>th</a:t>
            </a:r>
            <a:r>
              <a:rPr lang="en-US" sz="1600"/>
              <a:t> sodium cooled reactor with thermal energy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Capable of ramping between 100 MW</a:t>
            </a:r>
            <a:r>
              <a:rPr lang="en-US" sz="1600" baseline="-25000"/>
              <a:t>e </a:t>
            </a:r>
            <a:r>
              <a:rPr lang="en-US" sz="1600"/>
              <a:t> and 500 MW</a:t>
            </a:r>
            <a:r>
              <a:rPr lang="en-US" sz="1600" baseline="-25000"/>
              <a:t>e</a:t>
            </a:r>
            <a:r>
              <a:rPr lang="en-US" sz="1600"/>
              <a:t> of electricity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First customers will be PacifiCorp </a:t>
            </a:r>
            <a:br>
              <a:rPr lang="en-US" sz="1600"/>
            </a:br>
            <a:r>
              <a:rPr lang="en-US" sz="1600"/>
              <a:t>and Microsoft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F3543-35BE-04DE-15D2-AFDE71FC6F4E}"/>
              </a:ext>
            </a:extLst>
          </p:cNvPr>
          <p:cNvSpPr txBox="1"/>
          <p:nvPr/>
        </p:nvSpPr>
        <p:spPr>
          <a:xfrm>
            <a:off x="8125725" y="4281813"/>
            <a:ext cx="350583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/>
              <a:t>Kairos Power </a:t>
            </a:r>
            <a:r>
              <a:rPr lang="en-US" sz="1800" i="1"/>
              <a:t>Hermes</a:t>
            </a: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50 MW</a:t>
            </a:r>
            <a:r>
              <a:rPr lang="en-US" sz="1600" baseline="-25000"/>
              <a:t>e</a:t>
            </a:r>
            <a:r>
              <a:rPr lang="en-US" sz="1600"/>
              <a:t>/ 125 </a:t>
            </a:r>
            <a:r>
              <a:rPr lang="en-US" sz="1600" err="1"/>
              <a:t>MW</a:t>
            </a:r>
            <a:r>
              <a:rPr lang="en-US" sz="1600" baseline="-25000" err="1"/>
              <a:t>th</a:t>
            </a:r>
            <a:r>
              <a:rPr lang="en-US" sz="1600"/>
              <a:t> molten salt reactor with TRISO fuel pebbles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Received construction permit for two demonstration reactors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First customers will be Tennessee Valley Authority and Google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4BF120D-5FBE-FEDA-4A5D-6B628B24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576" r="9178"/>
          <a:stretch>
            <a:fillRect/>
          </a:stretch>
        </p:blipFill>
        <p:spPr bwMode="auto">
          <a:xfrm>
            <a:off x="4514300" y="1880705"/>
            <a:ext cx="354439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B518CB-DE90-8864-6EF4-E34312E50F6C}"/>
              </a:ext>
            </a:extLst>
          </p:cNvPr>
          <p:cNvSpPr txBox="1"/>
          <p:nvPr/>
        </p:nvSpPr>
        <p:spPr>
          <a:xfrm>
            <a:off x="4419733" y="4281813"/>
            <a:ext cx="373353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X-Energy </a:t>
            </a:r>
            <a:r>
              <a:rPr lang="en-US" sz="1800" i="1"/>
              <a:t>Xe-100</a:t>
            </a:r>
            <a:endParaRPr lang="en-US" sz="18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80 MW</a:t>
            </a:r>
            <a:r>
              <a:rPr lang="en-US" sz="1600" baseline="-25000"/>
              <a:t>e</a:t>
            </a:r>
            <a:r>
              <a:rPr lang="en-US" sz="1600"/>
              <a:t>/200 </a:t>
            </a:r>
            <a:r>
              <a:rPr lang="en-US" sz="1600" err="1"/>
              <a:t>MW</a:t>
            </a:r>
            <a:r>
              <a:rPr lang="en-US" sz="1600" baseline="-25000" err="1"/>
              <a:t>th</a:t>
            </a:r>
            <a:r>
              <a:rPr lang="en-US" sz="1600"/>
              <a:t> modular </a:t>
            </a:r>
            <a:br>
              <a:rPr lang="en-US" sz="1600"/>
            </a:br>
            <a:r>
              <a:rPr lang="en-US" sz="1600"/>
              <a:t>high temperature gas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Commercial operation for combined heat and power 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First customers will be Dow Chemical, Energy Northwest, and Amazon</a:t>
            </a:r>
          </a:p>
        </p:txBody>
      </p:sp>
      <p:pic>
        <p:nvPicPr>
          <p:cNvPr id="13" name="Picture 6" descr="Another Fourth-Generation Nuclear Reactor Begins Construction in the U.S.">
            <a:extLst>
              <a:ext uri="{FF2B5EF4-FFF2-40B4-BE49-F238E27FC236}">
                <a16:creationId xmlns:a16="http://schemas.microsoft.com/office/drawing/2014/main" id="{1C1C3EED-56A6-FAE1-8A95-650AA17B0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r="4473"/>
          <a:stretch>
            <a:fillRect/>
          </a:stretch>
        </p:blipFill>
        <p:spPr bwMode="auto">
          <a:xfrm>
            <a:off x="8257098" y="1894571"/>
            <a:ext cx="32119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he Natrium technology: Providing reliable, carbon-free energy to  complement wind and solar -- ANS / Nuclear Newswire">
            <a:extLst>
              <a:ext uri="{FF2B5EF4-FFF2-40B4-BE49-F238E27FC236}">
                <a16:creationId xmlns:a16="http://schemas.microsoft.com/office/drawing/2014/main" id="{3630D844-9170-55C2-B4D5-CCD6794BC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r="5462"/>
          <a:stretch>
            <a:fillRect/>
          </a:stretch>
        </p:blipFill>
        <p:spPr bwMode="auto">
          <a:xfrm>
            <a:off x="845111" y="1880705"/>
            <a:ext cx="34707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6E725-C3A9-4B3B-B970-55C672678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A393-C368-CF4B-9DA1-7E20FAFC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687126"/>
            <a:ext cx="8646570" cy="911211"/>
          </a:xfrm>
        </p:spPr>
        <p:txBody>
          <a:bodyPr/>
          <a:lstStyle/>
          <a:p>
            <a:r>
              <a:rPr lang="en-US" b="1"/>
              <a:t>Microreactors for energy or heat production could meet the needs of individual users or microgrids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9569E-7D44-B6C4-C7B3-5299CA23F5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61E02-EE24-BB86-098D-C3129F1D07C4}"/>
              </a:ext>
            </a:extLst>
          </p:cNvPr>
          <p:cNvSpPr txBox="1"/>
          <p:nvPr/>
        </p:nvSpPr>
        <p:spPr>
          <a:xfrm>
            <a:off x="8077200" y="6414150"/>
            <a:ext cx="34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Confidential &amp; Not for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08925-90D0-B576-99D2-7E810B6B3D67}"/>
              </a:ext>
            </a:extLst>
          </p:cNvPr>
          <p:cNvSpPr txBox="1"/>
          <p:nvPr/>
        </p:nvSpPr>
        <p:spPr>
          <a:xfrm>
            <a:off x="7799318" y="4193325"/>
            <a:ext cx="373353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Radiant </a:t>
            </a:r>
            <a:r>
              <a:rPr lang="en-US" i="1" err="1"/>
              <a:t>Kaleidos</a:t>
            </a:r>
            <a:endParaRPr lang="en-US" sz="18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1 MW</a:t>
            </a:r>
            <a:r>
              <a:rPr lang="en-US" sz="1600" baseline="-25000"/>
              <a:t>e</a:t>
            </a:r>
            <a:r>
              <a:rPr lang="en-US" sz="1600"/>
              <a:t>/3 </a:t>
            </a:r>
            <a:r>
              <a:rPr lang="en-US" sz="1600" err="1"/>
              <a:t>MW</a:t>
            </a:r>
            <a:r>
              <a:rPr lang="en-US" sz="1600" baseline="-25000" err="1"/>
              <a:t>th</a:t>
            </a:r>
            <a:r>
              <a:rPr lang="en-US" sz="1600"/>
              <a:t> modular </a:t>
            </a:r>
            <a:br>
              <a:rPr lang="en-US" sz="1600"/>
            </a:br>
            <a:r>
              <a:rPr lang="en-US" sz="1600"/>
              <a:t>high temperature gas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Highly deployable for remote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Testing planned at INL in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First customers will be U.S. Air Force </a:t>
            </a:r>
            <a:br>
              <a:rPr lang="en-US" sz="1600"/>
            </a:br>
            <a:r>
              <a:rPr lang="en-US" sz="1600"/>
              <a:t>at unnamed U.S. base in 2028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818F15C-867A-F3A5-20A0-BB3231D2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14325" y="1809256"/>
            <a:ext cx="3429000" cy="22796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FC45AD-0F1C-B2F3-31CF-AF01CD3A5F78}"/>
              </a:ext>
            </a:extLst>
          </p:cNvPr>
          <p:cNvSpPr txBox="1"/>
          <p:nvPr/>
        </p:nvSpPr>
        <p:spPr>
          <a:xfrm>
            <a:off x="713740" y="4193325"/>
            <a:ext cx="342958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BWXT </a:t>
            </a:r>
            <a:r>
              <a:rPr lang="en-US" sz="1800" i="1"/>
              <a:t>BANR</a:t>
            </a:r>
            <a:endParaRPr lang="en-US" sz="18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15 MW</a:t>
            </a:r>
            <a:r>
              <a:rPr lang="en-US" sz="1600" baseline="-25000"/>
              <a:t>e</a:t>
            </a:r>
            <a:r>
              <a:rPr lang="en-US" sz="1600"/>
              <a:t>/50 </a:t>
            </a:r>
            <a:r>
              <a:rPr lang="en-US" sz="1600" err="1"/>
              <a:t>MW</a:t>
            </a:r>
            <a:r>
              <a:rPr lang="en-US" sz="1600" baseline="-25000" err="1"/>
              <a:t>th</a:t>
            </a:r>
            <a:r>
              <a:rPr lang="en-US" sz="1600"/>
              <a:t> modular </a:t>
            </a:r>
            <a:br>
              <a:rPr lang="en-US" sz="1600"/>
            </a:br>
            <a:r>
              <a:rPr lang="en-US" sz="1600"/>
              <a:t>high temperature gas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Builds on </a:t>
            </a:r>
            <a:r>
              <a:rPr lang="en-US" sz="1600" i="1"/>
              <a:t>Project Pele</a:t>
            </a:r>
            <a:r>
              <a:rPr lang="en-US" sz="1600"/>
              <a:t> transportable microreactor project for DoD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Planned initial deployment </a:t>
            </a:r>
            <a:br>
              <a:rPr lang="en-US" sz="1600"/>
            </a:br>
            <a:r>
              <a:rPr lang="en-US" sz="1600"/>
              <a:t>in Texas and Wyoming by 2029</a:t>
            </a: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492B28-58C0-8838-6891-1F236C92FB43}"/>
              </a:ext>
            </a:extLst>
          </p:cNvPr>
          <p:cNvSpPr txBox="1"/>
          <p:nvPr/>
        </p:nvSpPr>
        <p:spPr>
          <a:xfrm>
            <a:off x="4268053" y="4193325"/>
            <a:ext cx="340653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err="1"/>
              <a:t>Aalo</a:t>
            </a:r>
            <a:r>
              <a:rPr lang="en-US" sz="1800"/>
              <a:t> </a:t>
            </a:r>
            <a:r>
              <a:rPr lang="en-US" sz="1800" i="1" err="1"/>
              <a:t>Aalo</a:t>
            </a:r>
            <a:r>
              <a:rPr lang="en-US" sz="1800" i="1"/>
              <a:t>-X</a:t>
            </a:r>
            <a:endParaRPr lang="en-US" sz="18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/>
              <a:t>10 MW</a:t>
            </a:r>
            <a:r>
              <a:rPr lang="en-US" sz="1600" baseline="-25000"/>
              <a:t>e</a:t>
            </a:r>
            <a:r>
              <a:rPr lang="en-US" sz="1600"/>
              <a:t>/30 </a:t>
            </a:r>
            <a:r>
              <a:rPr lang="en-US" sz="1600" err="1"/>
              <a:t>MW</a:t>
            </a:r>
            <a:r>
              <a:rPr lang="en-US" sz="1600" baseline="-25000" err="1"/>
              <a:t>th</a:t>
            </a:r>
            <a:r>
              <a:rPr lang="en-US" sz="1600"/>
              <a:t> sodium </a:t>
            </a:r>
            <a:br>
              <a:rPr lang="en-US" sz="1600"/>
            </a:br>
            <a:r>
              <a:rPr lang="en-US" sz="1600"/>
              <a:t>cooled fast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Builds on Idaho National Lab (INL) </a:t>
            </a:r>
            <a:r>
              <a:rPr lang="en-US" sz="1600" i="1"/>
              <a:t>MARVEL</a:t>
            </a:r>
            <a:r>
              <a:rPr lang="en-US" sz="1600"/>
              <a:t> reactor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Testing planned at INL in 2026</a:t>
            </a:r>
          </a:p>
        </p:txBody>
      </p:sp>
      <p:pic>
        <p:nvPicPr>
          <p:cNvPr id="2050" name="Picture 2" descr="Radiant Completes Study for First Kaleidos Microreactor Experiment |  Department of Energy">
            <a:extLst>
              <a:ext uri="{FF2B5EF4-FFF2-40B4-BE49-F238E27FC236}">
                <a16:creationId xmlns:a16="http://schemas.microsoft.com/office/drawing/2014/main" id="{692D95DC-CB4C-C59D-8E9F-E4A16EDEF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/>
          <a:stretch>
            <a:fillRect/>
          </a:stretch>
        </p:blipFill>
        <p:spPr bwMode="auto">
          <a:xfrm>
            <a:off x="7799317" y="1809255"/>
            <a:ext cx="3733531" cy="22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alo Atomics’ Aalo-1 reactor is a non-pressurized, pool-type reactor using the simple and robust safety profile of sodium-cooled reactors. Courtesy: Aalo Atomics">
            <a:extLst>
              <a:ext uri="{FF2B5EF4-FFF2-40B4-BE49-F238E27FC236}">
                <a16:creationId xmlns:a16="http://schemas.microsoft.com/office/drawing/2014/main" id="{9BFC4D82-B822-BAD1-4E0B-137E6288B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r="7972"/>
          <a:stretch>
            <a:fillRect/>
          </a:stretch>
        </p:blipFill>
        <p:spPr bwMode="auto">
          <a:xfrm>
            <a:off x="4268053" y="1806084"/>
            <a:ext cx="3406536" cy="2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20E23-C948-330D-88C2-066379066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DFE51E-9B67-2383-0CDB-A6E61D95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658368"/>
            <a:ext cx="9787816" cy="911211"/>
          </a:xfrm>
        </p:spPr>
        <p:txBody>
          <a:bodyPr/>
          <a:lstStyle/>
          <a:p>
            <a:r>
              <a:rPr lang="en-US" b="1"/>
              <a:t>Analysis of best practices and learning by doing suggest substantial cost reductions over time for nuclear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6B9BE9-CF78-0C6E-E5CD-605B3BA4F4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47B581-6BF3-6D4E-B0DE-BB20D4DED49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52588-277D-A252-2448-637E94623717}"/>
              </a:ext>
            </a:extLst>
          </p:cNvPr>
          <p:cNvSpPr txBox="1"/>
          <p:nvPr/>
        </p:nvSpPr>
        <p:spPr>
          <a:xfrm>
            <a:off x="1794756" y="5985922"/>
            <a:ext cx="6108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Idaho National Lab Study on Future Advanced Reactor Costs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D246-A068-CC7A-9E73-1EA46485EFFB}"/>
              </a:ext>
            </a:extLst>
          </p:cNvPr>
          <p:cNvSpPr txBox="1"/>
          <p:nvPr/>
        </p:nvSpPr>
        <p:spPr>
          <a:xfrm>
            <a:off x="9336534" y="2485341"/>
            <a:ext cx="2642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INL cost study conclusions: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Lower initial costs for standardized large reactors with 23 – 57% cost reductions from widescale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Higher initial costs for standardized SMRs with 38 – 64% cost reductions from factory manufacturing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03C9A-0D02-C2EB-6949-8BE87FE0D3BE}"/>
              </a:ext>
            </a:extLst>
          </p:cNvPr>
          <p:cNvSpPr txBox="1"/>
          <p:nvPr/>
        </p:nvSpPr>
        <p:spPr>
          <a:xfrm>
            <a:off x="8077200" y="6414150"/>
            <a:ext cx="34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Confidential &amp; Not for Distribution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1FFB40B-18DF-9727-8E68-85A9DBC653E5}"/>
              </a:ext>
            </a:extLst>
          </p:cNvPr>
          <p:cNvGrpSpPr/>
          <p:nvPr/>
        </p:nvGrpSpPr>
        <p:grpSpPr>
          <a:xfrm>
            <a:off x="4558810" y="3064571"/>
            <a:ext cx="3812862" cy="2386510"/>
            <a:chOff x="4577859" y="2886775"/>
            <a:chExt cx="2660665" cy="238651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8B8639-6944-29C5-597D-A7E99023EFC0}"/>
                </a:ext>
              </a:extLst>
            </p:cNvPr>
            <p:cNvCxnSpPr/>
            <p:nvPr/>
          </p:nvCxnSpPr>
          <p:spPr>
            <a:xfrm>
              <a:off x="4582063" y="2886775"/>
              <a:ext cx="2656461" cy="0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0DEC5B-83E5-1F7B-F5EA-3BE7B8952CA4}"/>
                </a:ext>
              </a:extLst>
            </p:cNvPr>
            <p:cNvCxnSpPr/>
            <p:nvPr/>
          </p:nvCxnSpPr>
          <p:spPr>
            <a:xfrm>
              <a:off x="4582063" y="3282560"/>
              <a:ext cx="2656461" cy="0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40D1A67-6EB4-25A0-B306-E8C079E149B9}"/>
                </a:ext>
              </a:extLst>
            </p:cNvPr>
            <p:cNvCxnSpPr/>
            <p:nvPr/>
          </p:nvCxnSpPr>
          <p:spPr>
            <a:xfrm>
              <a:off x="4582063" y="3681816"/>
              <a:ext cx="2656461" cy="0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8866C54-1498-42DC-E8D7-7333F0A4718C}"/>
                </a:ext>
              </a:extLst>
            </p:cNvPr>
            <p:cNvCxnSpPr/>
            <p:nvPr/>
          </p:nvCxnSpPr>
          <p:spPr>
            <a:xfrm>
              <a:off x="4582063" y="4081866"/>
              <a:ext cx="2656461" cy="0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8DCD8F-4834-9E91-DA5A-1C9D7F34F02C}"/>
                </a:ext>
              </a:extLst>
            </p:cNvPr>
            <p:cNvCxnSpPr/>
            <p:nvPr/>
          </p:nvCxnSpPr>
          <p:spPr>
            <a:xfrm>
              <a:off x="4577859" y="4479534"/>
              <a:ext cx="2656461" cy="0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0A81C7-13EE-5415-1E08-05122D74CD6E}"/>
                </a:ext>
              </a:extLst>
            </p:cNvPr>
            <p:cNvCxnSpPr/>
            <p:nvPr/>
          </p:nvCxnSpPr>
          <p:spPr>
            <a:xfrm>
              <a:off x="4577859" y="4876409"/>
              <a:ext cx="2656461" cy="0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0E902A4-9A90-EA19-AD50-4F2FE59DE254}"/>
                </a:ext>
              </a:extLst>
            </p:cNvPr>
            <p:cNvCxnSpPr/>
            <p:nvPr/>
          </p:nvCxnSpPr>
          <p:spPr>
            <a:xfrm>
              <a:off x="4577859" y="5273285"/>
              <a:ext cx="2656461" cy="0"/>
            </a:xfrm>
            <a:prstGeom prst="line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0" name="Chart 29">
                <a:extLst>
                  <a:ext uri="{FF2B5EF4-FFF2-40B4-BE49-F238E27FC236}">
                    <a16:creationId xmlns:a16="http://schemas.microsoft.com/office/drawing/2014/main" id="{579BD789-B0DE-1052-6F10-783D97C8CFD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64043628"/>
                  </p:ext>
                </p:extLst>
              </p:nvPr>
            </p:nvGraphicFramePr>
            <p:xfrm>
              <a:off x="1372024" y="2888710"/>
              <a:ext cx="3290067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0" name="Chart 29">
                <a:extLst>
                  <a:ext uri="{FF2B5EF4-FFF2-40B4-BE49-F238E27FC236}">
                    <a16:creationId xmlns:a16="http://schemas.microsoft.com/office/drawing/2014/main" id="{579BD789-B0DE-1052-6F10-783D97C8CF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2024" y="2888710"/>
                <a:ext cx="3290067" cy="27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1" name="Chart 30">
                <a:extLst>
                  <a:ext uri="{FF2B5EF4-FFF2-40B4-BE49-F238E27FC236}">
                    <a16:creationId xmlns:a16="http://schemas.microsoft.com/office/drawing/2014/main" id="{DF304AA2-65E9-4375-AEB3-442E999B63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93626422"/>
                  </p:ext>
                </p:extLst>
              </p:nvPr>
            </p:nvGraphicFramePr>
            <p:xfrm>
              <a:off x="4396759" y="2953930"/>
              <a:ext cx="2727748" cy="25603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31" name="Chart 30">
                <a:extLst>
                  <a:ext uri="{FF2B5EF4-FFF2-40B4-BE49-F238E27FC236}">
                    <a16:creationId xmlns:a16="http://schemas.microsoft.com/office/drawing/2014/main" id="{DF304AA2-65E9-4375-AEB3-442E999B63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6759" y="2953930"/>
                <a:ext cx="2727748" cy="256032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7AFCBCF-2311-6FAD-CFA7-C75327CF6020}"/>
              </a:ext>
            </a:extLst>
          </p:cNvPr>
          <p:cNvSpPr txBox="1"/>
          <p:nvPr/>
        </p:nvSpPr>
        <p:spPr>
          <a:xfrm>
            <a:off x="2255681" y="2642693"/>
            <a:ext cx="205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Large Nuclear Reactors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27C2C-DF31-436D-70DE-78A49290A3E5}"/>
              </a:ext>
            </a:extLst>
          </p:cNvPr>
          <p:cNvSpPr txBox="1"/>
          <p:nvPr/>
        </p:nvSpPr>
        <p:spPr>
          <a:xfrm>
            <a:off x="4671266" y="2650220"/>
            <a:ext cx="212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Small Modular Reactors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FD855E-C54E-0E43-2F08-AB959A738792}"/>
              </a:ext>
            </a:extLst>
          </p:cNvPr>
          <p:cNvSpPr txBox="1"/>
          <p:nvPr/>
        </p:nvSpPr>
        <p:spPr>
          <a:xfrm>
            <a:off x="2445559" y="5490562"/>
            <a:ext cx="485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2030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43A238-25DC-0E25-0EDE-18F3CA037496}"/>
              </a:ext>
            </a:extLst>
          </p:cNvPr>
          <p:cNvSpPr txBox="1"/>
          <p:nvPr/>
        </p:nvSpPr>
        <p:spPr>
          <a:xfrm>
            <a:off x="3042604" y="5490562"/>
            <a:ext cx="485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2040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E8B371-2914-A8ED-CFD8-714EC6667B90}"/>
              </a:ext>
            </a:extLst>
          </p:cNvPr>
          <p:cNvSpPr txBox="1"/>
          <p:nvPr/>
        </p:nvSpPr>
        <p:spPr>
          <a:xfrm>
            <a:off x="3639649" y="5490562"/>
            <a:ext cx="485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2050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81E685-1394-0CAB-2F9E-C36D3927F81C}"/>
              </a:ext>
            </a:extLst>
          </p:cNvPr>
          <p:cNvSpPr txBox="1"/>
          <p:nvPr/>
        </p:nvSpPr>
        <p:spPr>
          <a:xfrm>
            <a:off x="4895211" y="5490562"/>
            <a:ext cx="485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2030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F04635-6B89-6907-A1FF-4B200ABD8C6D}"/>
              </a:ext>
            </a:extLst>
          </p:cNvPr>
          <p:cNvSpPr txBox="1"/>
          <p:nvPr/>
        </p:nvSpPr>
        <p:spPr>
          <a:xfrm>
            <a:off x="5492257" y="5490562"/>
            <a:ext cx="485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2040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9D1141-27B8-E1BB-7B6B-D767A358941E}"/>
              </a:ext>
            </a:extLst>
          </p:cNvPr>
          <p:cNvSpPr txBox="1"/>
          <p:nvPr/>
        </p:nvSpPr>
        <p:spPr>
          <a:xfrm>
            <a:off x="6089302" y="5490562"/>
            <a:ext cx="485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2050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F61EDB-C1FA-348A-BC1F-76DAB5B537CA}"/>
              </a:ext>
            </a:extLst>
          </p:cNvPr>
          <p:cNvSpPr txBox="1"/>
          <p:nvPr/>
        </p:nvSpPr>
        <p:spPr>
          <a:xfrm>
            <a:off x="320502" y="3794555"/>
            <a:ext cx="11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$/</a:t>
            </a:r>
            <a:r>
              <a:rPr lang="en-US" sz="1400" err="1"/>
              <a:t>kWe</a:t>
            </a:r>
            <a:r>
              <a:rPr lang="en-US" sz="1400"/>
              <a:t> </a:t>
            </a:r>
            <a:r>
              <a:rPr lang="en-US" sz="1400" err="1"/>
              <a:t>CapEx</a:t>
            </a:r>
            <a:r>
              <a:rPr lang="en-US" sz="1400"/>
              <a:t> (2022 Dollars)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9C08C5B-CC64-1705-4C5B-9C445F8BB793}"/>
              </a:ext>
            </a:extLst>
          </p:cNvPr>
          <p:cNvGrpSpPr/>
          <p:nvPr/>
        </p:nvGrpSpPr>
        <p:grpSpPr>
          <a:xfrm>
            <a:off x="2143125" y="1801446"/>
            <a:ext cx="7156356" cy="1945105"/>
            <a:chOff x="2143125" y="1699850"/>
            <a:chExt cx="7156356" cy="194510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8417D4A-2A93-9126-537F-0E5DD150916D}"/>
                </a:ext>
              </a:extLst>
            </p:cNvPr>
            <p:cNvGrpSpPr/>
            <p:nvPr/>
          </p:nvGrpSpPr>
          <p:grpSpPr>
            <a:xfrm>
              <a:off x="2143125" y="2169224"/>
              <a:ext cx="6228546" cy="395785"/>
              <a:chOff x="-7092207" y="2886775"/>
              <a:chExt cx="14330731" cy="39578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483605B-F941-8E6D-9037-99C4C774A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7092207" y="2886775"/>
                <a:ext cx="14330731" cy="0"/>
              </a:xfrm>
              <a:prstGeom prst="line">
                <a:avLst/>
              </a:prstGeom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AEAB058-AF5F-1FD6-02E1-2D8C18A90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7048376" y="3282560"/>
                <a:ext cx="14286900" cy="0"/>
              </a:xfrm>
              <a:prstGeom prst="line">
                <a:avLst/>
              </a:prstGeom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72C23BF-4F55-25F7-E112-975F2CCBA6D1}"/>
                </a:ext>
              </a:extLst>
            </p:cNvPr>
            <p:cNvSpPr/>
            <p:nvPr/>
          </p:nvSpPr>
          <p:spPr>
            <a:xfrm>
              <a:off x="7520064" y="2341051"/>
              <a:ext cx="548640" cy="108795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41B012-7E7D-1D16-A123-087C4A2B7A06}"/>
                </a:ext>
              </a:extLst>
            </p:cNvPr>
            <p:cNvSpPr txBox="1"/>
            <p:nvPr/>
          </p:nvSpPr>
          <p:spPr>
            <a:xfrm>
              <a:off x="7088951" y="1699850"/>
              <a:ext cx="1328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Vogtle 3 &amp; 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31D9088-BDF7-A284-DB85-D7A3D18690A2}"/>
                </a:ext>
              </a:extLst>
            </p:cNvPr>
            <p:cNvSpPr txBox="1"/>
            <p:nvPr/>
          </p:nvSpPr>
          <p:spPr>
            <a:xfrm>
              <a:off x="8093874" y="2182242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Actual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F824223-3D42-A0EE-9935-E172AADBD90E}"/>
                </a:ext>
              </a:extLst>
            </p:cNvPr>
            <p:cNvSpPr txBox="1"/>
            <p:nvPr/>
          </p:nvSpPr>
          <p:spPr>
            <a:xfrm>
              <a:off x="8105756" y="3337178"/>
              <a:ext cx="1193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Best Practices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F4EBEE2-17B5-AA64-06E6-4558E7AC48E5}"/>
              </a:ext>
            </a:extLst>
          </p:cNvPr>
          <p:cNvCxnSpPr>
            <a:cxnSpLocks/>
          </p:cNvCxnSpPr>
          <p:nvPr/>
        </p:nvCxnSpPr>
        <p:spPr>
          <a:xfrm>
            <a:off x="2152651" y="2078032"/>
            <a:ext cx="0" cy="987671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8629F62-CAB0-1157-27BB-2E992E73678E}"/>
              </a:ext>
            </a:extLst>
          </p:cNvPr>
          <p:cNvSpPr txBox="1"/>
          <p:nvPr/>
        </p:nvSpPr>
        <p:spPr>
          <a:xfrm>
            <a:off x="7502197" y="547802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2022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1F7DA40-2D14-6549-F3FC-DC9A01E48688}"/>
              </a:ext>
            </a:extLst>
          </p:cNvPr>
          <p:cNvSpPr txBox="1"/>
          <p:nvPr/>
        </p:nvSpPr>
        <p:spPr>
          <a:xfrm>
            <a:off x="1370739" y="2512716"/>
            <a:ext cx="803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$14,000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51F04-45A6-86A9-7A94-457D906C3B1B}"/>
              </a:ext>
            </a:extLst>
          </p:cNvPr>
          <p:cNvSpPr txBox="1"/>
          <p:nvPr/>
        </p:nvSpPr>
        <p:spPr>
          <a:xfrm>
            <a:off x="1393126" y="2120092"/>
            <a:ext cx="803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$16,000</a:t>
            </a:r>
          </a:p>
        </p:txBody>
      </p:sp>
    </p:spTree>
    <p:extLst>
      <p:ext uri="{BB962C8B-B14F-4D97-AF65-F5344CB8AC3E}">
        <p14:creationId xmlns:p14="http://schemas.microsoft.com/office/powerpoint/2010/main" val="23363009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3">
      <a:dk1>
        <a:srgbClr val="00307C"/>
      </a:dk1>
      <a:lt1>
        <a:srgbClr val="FFFFFF"/>
      </a:lt1>
      <a:dk2>
        <a:srgbClr val="797979"/>
      </a:dk2>
      <a:lt2>
        <a:srgbClr val="F3F3F3"/>
      </a:lt2>
      <a:accent1>
        <a:srgbClr val="0047BB"/>
      </a:accent1>
      <a:accent2>
        <a:srgbClr val="00B5E2"/>
      </a:accent2>
      <a:accent3>
        <a:srgbClr val="8AB7E9"/>
      </a:accent3>
      <a:accent4>
        <a:srgbClr val="93D500"/>
      </a:accent4>
      <a:accent5>
        <a:srgbClr val="00AE8D"/>
      </a:accent5>
      <a:accent6>
        <a:srgbClr val="C22A90"/>
      </a:accent6>
      <a:hlink>
        <a:srgbClr val="0047BB"/>
      </a:hlink>
      <a:folHlink>
        <a:srgbClr val="0047B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9FBC988549444B9851AC91DBB62A61" ma:contentTypeVersion="4" ma:contentTypeDescription="Create a new document." ma:contentTypeScope="" ma:versionID="93a8169f82f68eb9ffa0cb9817c05413">
  <xsd:schema xmlns:xsd="http://www.w3.org/2001/XMLSchema" xmlns:xs="http://www.w3.org/2001/XMLSchema" xmlns:p="http://schemas.microsoft.com/office/2006/metadata/properties" xmlns:ns2="3af15780-32e0-41fd-84ea-a3e5a2b52550" targetNamespace="http://schemas.microsoft.com/office/2006/metadata/properties" ma:root="true" ma:fieldsID="eb43d3eae479ce8c7bc82dfdf4105037" ns2:_="">
    <xsd:import namespace="3af15780-32e0-41fd-84ea-a3e5a2b52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15780-32e0-41fd-84ea-a3e5a2b52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8EECE-E64B-490D-8EC2-E7810EFD4653}">
  <ds:schemaRefs>
    <ds:schemaRef ds:uri="3af15780-32e0-41fd-84ea-a3e5a2b525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86A838-0EC0-4E0E-9833-98A164897801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af15780-32e0-41fd-84ea-a3e5a2b5255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F68414-E542-4AB1-BFC1-201F2E23E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1118</Words>
  <Application>Microsoft Office PowerPoint</Application>
  <PresentationFormat>Widescreen</PresentationFormat>
  <Paragraphs>130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inherit</vt:lpstr>
      <vt:lpstr>TTNormsPro-Normal</vt:lpstr>
      <vt:lpstr>1_Office Theme</vt:lpstr>
      <vt:lpstr>Why Nuclear?: System Role, Costs, Safety, and Perception</vt:lpstr>
      <vt:lpstr>Nuclear has become popular again</vt:lpstr>
      <vt:lpstr>What Role Might Nuclear Play for Decarbonization?</vt:lpstr>
      <vt:lpstr>PowerPoint Presentation</vt:lpstr>
      <vt:lpstr>Cost Savings More than Clean Firm Cost</vt:lpstr>
      <vt:lpstr>Large and small light water reactors enable  near-term deployment of larger new nuclear reactors</vt:lpstr>
      <vt:lpstr>Non light-water advanced reactors leverage new reactor technologies and fuels to enter new markets</vt:lpstr>
      <vt:lpstr>Microreactors for energy or heat production could meet the needs of individual users or microgrids</vt:lpstr>
      <vt:lpstr>Analysis of best practices and learning by doing suggest substantial cost reductions over time for nuclear energy</vt:lpstr>
      <vt:lpstr>Nuclear safety, nuclear risk, and nuclear regulation are ultimately social, political, and technical processes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Boriana Strzok</dc:creator>
  <cp:lastModifiedBy>Mark Magyar</cp:lastModifiedBy>
  <cp:revision>3</cp:revision>
  <dcterms:created xsi:type="dcterms:W3CDTF">2018-11-19T20:34:07Z</dcterms:created>
  <dcterms:modified xsi:type="dcterms:W3CDTF">2026-06-08T22:15:04Z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0x010100B99FBC988549444B9851AC91DBB62A61</vt:lpwstr>
  </property>
  <property fmtid="{D5CDD505-2E9C-101B-9397-08002B2CF9AE}" pid="4" name="MSIP_Label_7f634405-93d0-4ad6-a9ec-3ad8746df351_Enabled">
    <vt:lpwstr>true</vt:lpwstr>
  </property>
  <property fmtid="{D5CDD505-2E9C-101B-9397-08002B2CF9AE}" pid="5" name="MSIP_Label_7f634405-93d0-4ad6-a9ec-3ad8746df351_SetDate">
    <vt:lpwstr>2026-03-11T18:17:30Z</vt:lpwstr>
  </property>
  <property fmtid="{D5CDD505-2E9C-101B-9397-08002B2CF9AE}" pid="6" name="MSIP_Label_7f634405-93d0-4ad6-a9ec-3ad8746df351_Method">
    <vt:lpwstr>Standard</vt:lpwstr>
  </property>
  <property fmtid="{D5CDD505-2E9C-101B-9397-08002B2CF9AE}" pid="7" name="MSIP_Label_7f634405-93d0-4ad6-a9ec-3ad8746df351_Name">
    <vt:lpwstr>CATF</vt:lpwstr>
  </property>
  <property fmtid="{D5CDD505-2E9C-101B-9397-08002B2CF9AE}" pid="8" name="MSIP_Label_7f634405-93d0-4ad6-a9ec-3ad8746df351_SiteId">
    <vt:lpwstr>530c35d3-1c56-4b32-9cf5-2ab0d16a8115</vt:lpwstr>
  </property>
  <property fmtid="{D5CDD505-2E9C-101B-9397-08002B2CF9AE}" pid="9" name="MSIP_Label_7f634405-93d0-4ad6-a9ec-3ad8746df351_ActionId">
    <vt:lpwstr>95065d02-f821-4a71-a231-e9327ca0f3fc</vt:lpwstr>
  </property>
  <property fmtid="{D5CDD505-2E9C-101B-9397-08002B2CF9AE}" pid="10" name="MSIP_Label_7f634405-93d0-4ad6-a9ec-3ad8746df351_ContentBits">
    <vt:lpwstr>0</vt:lpwstr>
  </property>
  <property fmtid="{D5CDD505-2E9C-101B-9397-08002B2CF9AE}" pid="11" name="MSIP_Label_7f634405-93d0-4ad6-a9ec-3ad8746df351_Tag">
    <vt:lpwstr>10, 3, 0, 2</vt:lpwstr>
  </property>
</Properties>
</file>