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Lst>
  <p:notesMasterIdLst>
    <p:notesMasterId r:id="rId10"/>
  </p:notesMasterIdLst>
  <p:sldIdLst>
    <p:sldId id="268" r:id="rId6"/>
    <p:sldId id="263" r:id="rId7"/>
    <p:sldId id="267" r:id="rId8"/>
    <p:sldId id="262" r:id="rId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150B"/>
    <a:srgbClr val="FFCC00"/>
    <a:srgbClr val="3B1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0D89B-EFDD-4313-A6E7-FCAEEB37B466}" v="39" dt="2026-06-08T19:46:11.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5" d="100"/>
          <a:sy n="75" d="100"/>
        </p:scale>
        <p:origin x="3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72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8DA8F2-7FE2-9D4A-ADC6-9060F7504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70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shifts the argument from workforce pathways to the technical research capacity a university can bring to nuclear deployment. The point is that universities can help create evidence, tools, models, simulations, and testbeds that make nuclear systems safer, more reliable, and more deployable.
The technical domains shown here are deliberately nuclear-adjacent as well as nuclear-specific: advanced reactor systems, grid and transmission integration, digital engineering, safety and risk, cyber-physical security, and materials/manufacturing quality assurance. This allows a four-year university to participate credibly even without positioning itself as a traditional nuclear engineering department.
For Rowan, the strongest lane is likely applied engineering and regional deployment research: transmission and load-growth analysis, digital simulation, advanced manufacturing and QA, cybersecurity, reliability, and safety culture. The research output should help employers, agencies, and communities make decisions based on evidence rather than assertion.</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slide positions Rowan University as the neutral convener for regional nuclear workforce alignment: not replacing employers, agencies, trades, or community colleges, but hosting the shared table where demand signals, education pathways, and readiness infrastructure are made coherent.</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Content Callou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80325" y="121462"/>
            <a:ext cx="11379675" cy="1080938"/>
          </a:xfrm>
        </p:spPr>
        <p:txBody>
          <a:bodyPr anchor="b" anchorCtr="0">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0" y="1580872"/>
            <a:ext cx="7722079" cy="4906312"/>
          </a:xfrm>
          <a:noFill/>
          <a:ln>
            <a:noFill/>
          </a:ln>
          <a:effectLst/>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2398" y="1580872"/>
            <a:ext cx="3789601" cy="3657600"/>
          </a:xfrm>
          <a:solidFill>
            <a:srgbClr val="FAC907"/>
          </a:solidFill>
        </p:spPr>
        <p:txBody>
          <a:bodyPr lIns="91440" tIns="91440" rIns="182880" anchor="t" anchorCtr="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2" name="Rectangle 11"/>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4" name="Footer Placeholder 13"/>
          <p:cNvSpPr>
            <a:spLocks noGrp="1"/>
          </p:cNvSpPr>
          <p:nvPr>
            <p:ph type="ftr" sz="quarter" idx="13"/>
          </p:nvPr>
        </p:nvSpPr>
        <p:spPr>
          <a:xfrm>
            <a:off x="680320" y="6487184"/>
            <a:ext cx="10357529" cy="365125"/>
          </a:xfrm>
          <a:prstGeom prst="rect">
            <a:avLst/>
          </a:prstGeom>
        </p:spPr>
        <p:txBody>
          <a:bodyPr/>
          <a:lstStyle/>
          <a:p>
            <a:r>
              <a:rPr lang="en-US"/>
              <a:t>Rowan University / Henry M. Rowan College of Engineering</a:t>
            </a:r>
          </a:p>
        </p:txBody>
      </p:sp>
    </p:spTree>
    <p:extLst>
      <p:ext uri="{BB962C8B-B14F-4D97-AF65-F5344CB8AC3E}">
        <p14:creationId xmlns:p14="http://schemas.microsoft.com/office/powerpoint/2010/main" val="165049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Three Columns">
    <p:spTree>
      <p:nvGrpSpPr>
        <p:cNvPr id="1" name=""/>
        <p:cNvGrpSpPr/>
        <p:nvPr/>
      </p:nvGrpSpPr>
      <p:grpSpPr>
        <a:xfrm>
          <a:off x="0" y="0"/>
          <a:ext cx="0" cy="0"/>
          <a:chOff x="0" y="0"/>
          <a:chExt cx="0" cy="0"/>
        </a:xfrm>
      </p:grpSpPr>
      <p:sp>
        <p:nvSpPr>
          <p:cNvPr id="15" name="Title 1"/>
          <p:cNvSpPr>
            <a:spLocks noGrp="1"/>
          </p:cNvSpPr>
          <p:nvPr>
            <p:ph type="title"/>
          </p:nvPr>
        </p:nvSpPr>
        <p:spPr>
          <a:xfrm>
            <a:off x="680320" y="121462"/>
            <a:ext cx="11394080" cy="1080938"/>
          </a:xfrm>
        </p:spPr>
        <p:txBody>
          <a:bodyPr/>
          <a:lstStyle/>
          <a:p>
            <a:r>
              <a:rPr lang="en-US"/>
              <a:t>Click to edit Master title style</a:t>
            </a:r>
          </a:p>
        </p:txBody>
      </p:sp>
      <p:sp>
        <p:nvSpPr>
          <p:cNvPr id="7" name="Text Placeholder 2"/>
          <p:cNvSpPr>
            <a:spLocks noGrp="1"/>
          </p:cNvSpPr>
          <p:nvPr>
            <p:ph type="body" idx="1"/>
          </p:nvPr>
        </p:nvSpPr>
        <p:spPr>
          <a:xfrm>
            <a:off x="660945" y="1591201"/>
            <a:ext cx="3657600" cy="460800"/>
          </a:xfrm>
        </p:spPr>
        <p:txBody>
          <a:bodyPr anchor="b">
            <a:noAutofit/>
          </a:bodyPr>
          <a:lstStyle>
            <a:lvl1pPr marL="0" indent="0">
              <a:buNone/>
              <a:defRPr sz="1800" b="1" i="0">
                <a:solidFill>
                  <a:schemeClr val="bg1"/>
                </a:solidFill>
                <a:latin typeface="Source Sans Pro Semibold" charset="0"/>
                <a:ea typeface="Source Sans Pro Semibold" charset="0"/>
                <a:cs typeface="Source Sans Pro Semi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1" y="2052001"/>
            <a:ext cx="3638223" cy="443518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7432" y="1591200"/>
            <a:ext cx="3657600" cy="460801"/>
          </a:xfrm>
        </p:spPr>
        <p:txBody>
          <a:bodyPr anchor="b">
            <a:noAutofit/>
          </a:bodyPr>
          <a:lstStyle>
            <a:lvl1pPr marL="0" indent="0">
              <a:buNone/>
              <a:defRPr sz="1800" b="1" i="0">
                <a:solidFill>
                  <a:schemeClr val="bg1"/>
                </a:solidFill>
                <a:latin typeface="Source Sans Pro Semibold" charset="0"/>
                <a:ea typeface="Source Sans Pro Semibold" charset="0"/>
                <a:cs typeface="Source Sans Pro Semi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7432" y="2052001"/>
            <a:ext cx="3657600" cy="443518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233920" y="1591200"/>
            <a:ext cx="3749040" cy="460801"/>
          </a:xfrm>
        </p:spPr>
        <p:txBody>
          <a:bodyPr anchor="b">
            <a:noAutofit/>
          </a:bodyPr>
          <a:lstStyle>
            <a:lvl1pPr marL="0" indent="0">
              <a:buNone/>
              <a:defRPr sz="1800" b="1" i="0">
                <a:solidFill>
                  <a:schemeClr val="bg1"/>
                </a:solidFill>
                <a:latin typeface="Source Sans Pro Semibold" charset="0"/>
                <a:ea typeface="Source Sans Pro Semibold" charset="0"/>
                <a:cs typeface="Source Sans Pro Semi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233920" y="2052001"/>
            <a:ext cx="3749040" cy="443518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8" name="Rectangle 17"/>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9" name="Picture 1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2" name="Footer Placeholder 1"/>
          <p:cNvSpPr>
            <a:spLocks noGrp="1"/>
          </p:cNvSpPr>
          <p:nvPr>
            <p:ph type="ftr" sz="quarter" idx="18"/>
          </p:nvPr>
        </p:nvSpPr>
        <p:spPr>
          <a:xfrm>
            <a:off x="680320" y="6487184"/>
            <a:ext cx="10357529" cy="365125"/>
          </a:xfrm>
          <a:prstGeom prst="rect">
            <a:avLst/>
          </a:prstGeom>
        </p:spPr>
        <p:txBody>
          <a:bodyPr/>
          <a:lstStyle/>
          <a:p>
            <a:r>
              <a:rPr lang="en-US"/>
              <a:t>Rowan University / Henry M. Rowan College of Engineering</a:t>
            </a:r>
          </a:p>
        </p:txBody>
      </p:sp>
    </p:spTree>
    <p:extLst>
      <p:ext uri="{BB962C8B-B14F-4D97-AF65-F5344CB8AC3E}">
        <p14:creationId xmlns:p14="http://schemas.microsoft.com/office/powerpoint/2010/main" val="214766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Three Images">
    <p:spTree>
      <p:nvGrpSpPr>
        <p:cNvPr id="1" name=""/>
        <p:cNvGrpSpPr/>
        <p:nvPr/>
      </p:nvGrpSpPr>
      <p:grpSpPr>
        <a:xfrm>
          <a:off x="0" y="0"/>
          <a:ext cx="0" cy="0"/>
          <a:chOff x="0" y="0"/>
          <a:chExt cx="0" cy="0"/>
        </a:xfrm>
      </p:grpSpPr>
      <p:sp>
        <p:nvSpPr>
          <p:cNvPr id="30" name="Title 1"/>
          <p:cNvSpPr>
            <a:spLocks noGrp="1"/>
          </p:cNvSpPr>
          <p:nvPr>
            <p:ph type="title"/>
          </p:nvPr>
        </p:nvSpPr>
        <p:spPr>
          <a:xfrm>
            <a:off x="680322" y="112203"/>
            <a:ext cx="11379678" cy="1080938"/>
          </a:xfrm>
        </p:spPr>
        <p:txBody>
          <a:bodyPr/>
          <a:lstStyle/>
          <a:p>
            <a:r>
              <a:rPr lang="en-US"/>
              <a:t>Click to edit Master title style</a:t>
            </a:r>
          </a:p>
        </p:txBody>
      </p:sp>
      <p:sp>
        <p:nvSpPr>
          <p:cNvPr id="20" name="Picture Placeholder 2"/>
          <p:cNvSpPr>
            <a:spLocks noGrp="1" noChangeAspect="1"/>
          </p:cNvSpPr>
          <p:nvPr>
            <p:ph type="pic" idx="15"/>
          </p:nvPr>
        </p:nvSpPr>
        <p:spPr>
          <a:xfrm>
            <a:off x="680318" y="1561018"/>
            <a:ext cx="3659651" cy="3658982"/>
          </a:xfrm>
          <a:prstGeom prst="roundRect">
            <a:avLst>
              <a:gd name="adj" fmla="val 0"/>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5219999"/>
            <a:ext cx="3657600" cy="126718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Picture Placeholder 2"/>
          <p:cNvSpPr>
            <a:spLocks noGrp="1" noChangeAspect="1"/>
          </p:cNvSpPr>
          <p:nvPr>
            <p:ph type="pic" idx="21"/>
          </p:nvPr>
        </p:nvSpPr>
        <p:spPr>
          <a:xfrm>
            <a:off x="4541361" y="1565058"/>
            <a:ext cx="3657600" cy="3654942"/>
          </a:xfrm>
          <a:prstGeom prst="roundRect">
            <a:avLst>
              <a:gd name="adj" fmla="val 0"/>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41361" y="5219999"/>
            <a:ext cx="3657600" cy="127169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6" name="Picture Placeholder 2"/>
          <p:cNvSpPr>
            <a:spLocks noGrp="1" noChangeAspect="1"/>
          </p:cNvSpPr>
          <p:nvPr>
            <p:ph type="pic" idx="22"/>
          </p:nvPr>
        </p:nvSpPr>
        <p:spPr>
          <a:xfrm>
            <a:off x="8402400" y="1568186"/>
            <a:ext cx="3657600" cy="3651813"/>
          </a:xfrm>
          <a:prstGeom prst="roundRect">
            <a:avLst>
              <a:gd name="adj" fmla="val 0"/>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402400" y="5219999"/>
            <a:ext cx="3657600" cy="126718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28" name="Rectangle 27"/>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9" name="Picture 28"/>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2" name="Footer Placeholder 1"/>
          <p:cNvSpPr>
            <a:spLocks noGrp="1"/>
          </p:cNvSpPr>
          <p:nvPr>
            <p:ph type="ftr" sz="quarter" idx="23"/>
          </p:nvPr>
        </p:nvSpPr>
        <p:spPr>
          <a:xfrm>
            <a:off x="680320" y="6487184"/>
            <a:ext cx="10357529" cy="365125"/>
          </a:xfrm>
          <a:prstGeom prst="rect">
            <a:avLst/>
          </a:prstGeom>
        </p:spPr>
        <p:txBody>
          <a:bodyPr/>
          <a:lstStyle/>
          <a:p>
            <a:r>
              <a:rPr lang="en-US"/>
              <a:t>Rowan University / Henry M. Rowan College of Engineering</a:t>
            </a:r>
          </a:p>
        </p:txBody>
      </p:sp>
    </p:spTree>
    <p:extLst>
      <p:ext uri="{BB962C8B-B14F-4D97-AF65-F5344CB8AC3E}">
        <p14:creationId xmlns:p14="http://schemas.microsoft.com/office/powerpoint/2010/main" val="77694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9320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0200" y="2128037"/>
            <a:ext cx="9321800" cy="1669088"/>
          </a:xfrm>
          <a:solidFill>
            <a:schemeClr val="bg1"/>
          </a:solidFill>
        </p:spPr>
        <p:txBody>
          <a:bodyPr anchor="ctr" anchorCtr="0">
            <a:noAutofit/>
          </a:bodyPr>
          <a:lstStyle>
            <a:lvl1pPr algn="l">
              <a:defRPr sz="4800">
                <a:solidFill>
                  <a:srgbClr val="FFFFFF"/>
                </a:solidFill>
              </a:defRPr>
            </a:lvl1pPr>
          </a:lstStyle>
          <a:p>
            <a:r>
              <a:rPr lang="en-US"/>
              <a:t>Click to edit Master title style</a:t>
            </a:r>
          </a:p>
        </p:txBody>
      </p:sp>
      <p:sp>
        <p:nvSpPr>
          <p:cNvPr id="3" name="Subtitle 2"/>
          <p:cNvSpPr>
            <a:spLocks noGrp="1"/>
          </p:cNvSpPr>
          <p:nvPr>
            <p:ph type="subTitle" idx="1"/>
          </p:nvPr>
        </p:nvSpPr>
        <p:spPr>
          <a:xfrm>
            <a:off x="2870200" y="3797126"/>
            <a:ext cx="9131300" cy="862200"/>
          </a:xfrm>
        </p:spPr>
        <p:txBody>
          <a:bodyPr lIns="137160" tIns="9144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2128037"/>
            <a:ext cx="2776845" cy="1660332"/>
          </a:xfrm>
          <a:prstGeom prst="rect">
            <a:avLst/>
          </a:prstGeom>
          <a:solidFill>
            <a:srgbClr val="FAC907"/>
          </a:solidFill>
        </p:spPr>
      </p:pic>
      <p:sp>
        <p:nvSpPr>
          <p:cNvPr id="7" name="Content Placeholder 3"/>
          <p:cNvSpPr>
            <a:spLocks noGrp="1"/>
          </p:cNvSpPr>
          <p:nvPr>
            <p:ph sz="half" idx="2" hasCustomPrompt="1"/>
          </p:nvPr>
        </p:nvSpPr>
        <p:spPr>
          <a:xfrm>
            <a:off x="2870200" y="4999953"/>
            <a:ext cx="5098960" cy="1353599"/>
          </a:xfrm>
        </p:spPr>
        <p:txBody>
          <a:bodyPr anchor="b" anchorCtr="0">
            <a:normAutofit/>
          </a:bodyPr>
          <a:lstStyle>
            <a:lvl1pPr marL="91440" indent="0">
              <a:lnSpc>
                <a:spcPct val="100000"/>
              </a:lnSpc>
              <a:spcBef>
                <a:spcPts val="0"/>
              </a:spcBef>
              <a:buFontTx/>
              <a:buNone/>
              <a:defRPr sz="1100" baseline="0">
                <a:solidFill>
                  <a:schemeClr val="bg1"/>
                </a:solidFill>
              </a:defRPr>
            </a:lvl1pPr>
            <a:lvl5pPr>
              <a:spcBef>
                <a:spcPts val="0"/>
              </a:spcBef>
              <a:defRPr/>
            </a:lvl5pPr>
          </a:lstStyle>
          <a:p>
            <a:r>
              <a:rPr lang="en-US" sz="1200" b="0" i="0">
                <a:solidFill>
                  <a:schemeClr val="bg1"/>
                </a:solidFill>
                <a:latin typeface="Source Sans Pro" charset="0"/>
                <a:ea typeface="Source Sans Pro" charset="0"/>
                <a:cs typeface="Source Sans Pro" charset="0"/>
              </a:rPr>
              <a:t>Click to add presenter name, title, department, date, etc.</a:t>
            </a:r>
            <a:endParaRPr lang="en-US"/>
          </a:p>
        </p:txBody>
      </p:sp>
      <p:grpSp>
        <p:nvGrpSpPr>
          <p:cNvPr id="6" name="Group 5">
            <a:extLst>
              <a:ext uri="{FF2B5EF4-FFF2-40B4-BE49-F238E27FC236}">
                <a16:creationId xmlns:a16="http://schemas.microsoft.com/office/drawing/2014/main" id="{8BEB4E6B-3E25-5FC4-CFAF-6B3651379005}"/>
              </a:ext>
            </a:extLst>
          </p:cNvPr>
          <p:cNvGrpSpPr/>
          <p:nvPr userDrawn="1"/>
        </p:nvGrpSpPr>
        <p:grpSpPr>
          <a:xfrm>
            <a:off x="10687792" y="-1"/>
            <a:ext cx="1315357" cy="1548925"/>
            <a:chOff x="10824853" y="0"/>
            <a:chExt cx="988291" cy="1163782"/>
          </a:xfrm>
        </p:grpSpPr>
        <p:pic>
          <p:nvPicPr>
            <p:cNvPr id="4" name="Picture 3">
              <a:extLst>
                <a:ext uri="{FF2B5EF4-FFF2-40B4-BE49-F238E27FC236}">
                  <a16:creationId xmlns:a16="http://schemas.microsoft.com/office/drawing/2014/main" id="{6E201AAB-47C3-1FFB-440E-87D33857DE04}"/>
                </a:ext>
              </a:extLst>
            </p:cNvPr>
            <p:cNvPicPr>
              <a:picLocks noChangeAspect="1"/>
            </p:cNvPicPr>
            <p:nvPr userDrawn="1"/>
          </p:nvPicPr>
          <p:blipFill>
            <a:blip r:embed="rId3"/>
            <a:stretch>
              <a:fillRect/>
            </a:stretch>
          </p:blipFill>
          <p:spPr>
            <a:xfrm>
              <a:off x="10824853" y="0"/>
              <a:ext cx="988291" cy="1163782"/>
            </a:xfrm>
            <a:prstGeom prst="rect">
              <a:avLst/>
            </a:prstGeom>
            <a:solidFill>
              <a:srgbClr val="FFFFFF"/>
            </a:solidFill>
          </p:spPr>
        </p:pic>
        <p:pic>
          <p:nvPicPr>
            <p:cNvPr id="5" name="Picture 4">
              <a:extLst>
                <a:ext uri="{FF2B5EF4-FFF2-40B4-BE49-F238E27FC236}">
                  <a16:creationId xmlns:a16="http://schemas.microsoft.com/office/drawing/2014/main" id="{1C8EF099-0667-D442-8E69-F46C153F57C4}"/>
                </a:ext>
              </a:extLst>
            </p:cNvPr>
            <p:cNvPicPr>
              <a:picLocks noChangeAspect="1"/>
            </p:cNvPicPr>
            <p:nvPr userDrawn="1"/>
          </p:nvPicPr>
          <p:blipFill>
            <a:blip r:embed="rId4"/>
            <a:stretch>
              <a:fillRect/>
            </a:stretch>
          </p:blipFill>
          <p:spPr>
            <a:xfrm>
              <a:off x="10901474" y="343842"/>
              <a:ext cx="835049" cy="523598"/>
            </a:xfrm>
            <a:prstGeom prst="rect">
              <a:avLst/>
            </a:prstGeom>
          </p:spPr>
        </p:pic>
      </p:grpSp>
    </p:spTree>
    <p:extLst>
      <p:ext uri="{BB962C8B-B14F-4D97-AF65-F5344CB8AC3E}">
        <p14:creationId xmlns:p14="http://schemas.microsoft.com/office/powerpoint/2010/main" val="3493242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nten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37849" y="6487185"/>
            <a:ext cx="1154152" cy="370814"/>
          </a:xfrm>
          <a:prstGeom prst="rect">
            <a:avLst/>
          </a:prstGeom>
          <a:noFill/>
        </p:spPr>
        <p:txBody>
          <a:bodyPr rIns="274320"/>
          <a:lstStyle/>
          <a:p>
            <a:fld id="{F39C91D9-AB68-DF4C-9289-EB6BE1EC3D4E}" type="slidenum">
              <a:rPr lang="en-US" smtClean="0"/>
              <a:t>‹#›</a:t>
            </a:fld>
            <a:endParaRPr lang="en-US"/>
          </a:p>
        </p:txBody>
      </p:sp>
      <p:sp>
        <p:nvSpPr>
          <p:cNvPr id="10" name="Rectangle 9"/>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2" name="Footer Placeholder 11"/>
          <p:cNvSpPr>
            <a:spLocks noGrp="1"/>
          </p:cNvSpPr>
          <p:nvPr>
            <p:ph type="ftr" sz="quarter" idx="13"/>
          </p:nvPr>
        </p:nvSpPr>
        <p:spPr>
          <a:xfrm>
            <a:off x="680320" y="6487183"/>
            <a:ext cx="10357529" cy="370816"/>
          </a:xfrm>
          <a:prstGeom prst="rect">
            <a:avLst/>
          </a:prstGeom>
          <a:noFill/>
        </p:spPr>
        <p:txBody>
          <a:bodyPr/>
          <a:lstStyle/>
          <a:p>
            <a:r>
              <a:rPr lang="en-US"/>
              <a:t>Rowan University / Henry M. Rowan College of Engineering</a:t>
            </a:r>
          </a:p>
        </p:txBody>
      </p:sp>
      <p:sp>
        <p:nvSpPr>
          <p:cNvPr id="7" name="Content Placeholder 2"/>
          <p:cNvSpPr>
            <a:spLocks noGrp="1"/>
          </p:cNvSpPr>
          <p:nvPr>
            <p:ph idx="1"/>
          </p:nvPr>
        </p:nvSpPr>
        <p:spPr>
          <a:xfrm>
            <a:off x="680321" y="1591200"/>
            <a:ext cx="11394079" cy="489598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14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1591200"/>
            <a:ext cx="5577840" cy="489598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96560" y="1591200"/>
            <a:ext cx="5577840" cy="489598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2" name="Rectangle 11"/>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4" name="Footer Placeholder 13"/>
          <p:cNvSpPr>
            <a:spLocks noGrp="1"/>
          </p:cNvSpPr>
          <p:nvPr>
            <p:ph type="ftr" sz="quarter" idx="13"/>
          </p:nvPr>
        </p:nvSpPr>
        <p:spPr>
          <a:xfrm>
            <a:off x="680320" y="6487184"/>
            <a:ext cx="10357529" cy="365125"/>
          </a:xfrm>
          <a:prstGeom prst="rect">
            <a:avLst/>
          </a:prstGeom>
        </p:spPr>
        <p:txBody>
          <a:bodyPr/>
          <a:lstStyle/>
          <a:p>
            <a:r>
              <a:rPr lang="en-US"/>
              <a:t>Rowan University / Henry M. Rowan College of Engineering</a:t>
            </a:r>
          </a:p>
        </p:txBody>
      </p:sp>
    </p:spTree>
    <p:extLst>
      <p:ext uri="{BB962C8B-B14F-4D97-AF65-F5344CB8AC3E}">
        <p14:creationId xmlns:p14="http://schemas.microsoft.com/office/powerpoint/2010/main" val="424191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0319" y="121992"/>
            <a:ext cx="11394081" cy="1080937"/>
          </a:xfrm>
        </p:spPr>
        <p:txBody>
          <a:bodyPr/>
          <a:lstStyle/>
          <a:p>
            <a:r>
              <a:rPr lang="en-US"/>
              <a:t>Click to edit Master title style</a:t>
            </a:r>
          </a:p>
        </p:txBody>
      </p:sp>
      <p:sp>
        <p:nvSpPr>
          <p:cNvPr id="3" name="Text Placeholder 2"/>
          <p:cNvSpPr>
            <a:spLocks noGrp="1"/>
          </p:cNvSpPr>
          <p:nvPr>
            <p:ph type="body" idx="1"/>
          </p:nvPr>
        </p:nvSpPr>
        <p:spPr>
          <a:xfrm>
            <a:off x="680320" y="1591201"/>
            <a:ext cx="5577840" cy="46079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2052000"/>
            <a:ext cx="5577838" cy="443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76284" y="1590141"/>
            <a:ext cx="5577840" cy="46079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6284" y="2050940"/>
            <a:ext cx="5577840" cy="4435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4" name="Rectangle 13"/>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6" name="Footer Placeholder 15"/>
          <p:cNvSpPr>
            <a:spLocks noGrp="1"/>
          </p:cNvSpPr>
          <p:nvPr>
            <p:ph type="ftr" sz="quarter" idx="13"/>
          </p:nvPr>
        </p:nvSpPr>
        <p:spPr>
          <a:xfrm>
            <a:off x="680320" y="6487184"/>
            <a:ext cx="10357529" cy="370816"/>
          </a:xfrm>
          <a:prstGeom prst="rect">
            <a:avLst/>
          </a:prstGeom>
        </p:spPr>
        <p:txBody>
          <a:bodyPr/>
          <a:lstStyle/>
          <a:p>
            <a:r>
              <a:rPr lang="en-US"/>
              <a:t>Rowan University / Henry M. Rowan College of Engineering</a:t>
            </a:r>
          </a:p>
        </p:txBody>
      </p:sp>
    </p:spTree>
    <p:extLst>
      <p:ext uri="{BB962C8B-B14F-4D97-AF65-F5344CB8AC3E}">
        <p14:creationId xmlns:p14="http://schemas.microsoft.com/office/powerpoint/2010/main" val="374505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nten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37849" y="6487184"/>
            <a:ext cx="1154152" cy="370816"/>
          </a:xfrm>
          <a:prstGeom prst="rect">
            <a:avLst/>
          </a:prstGeom>
        </p:spPr>
        <p:txBody>
          <a:bodyPr rIns="274320"/>
          <a:lstStyle/>
          <a:p>
            <a:fld id="{F39C91D9-AB68-DF4C-9289-EB6BE1EC3D4E}" type="slidenum">
              <a:rPr lang="en-US" smtClean="0"/>
              <a:t>‹#›</a:t>
            </a:fld>
            <a:endParaRPr lang="en-US"/>
          </a:p>
        </p:txBody>
      </p:sp>
      <p:sp>
        <p:nvSpPr>
          <p:cNvPr id="10" name="Rectangle 9"/>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2" name="Footer Placeholder 11"/>
          <p:cNvSpPr>
            <a:spLocks noGrp="1"/>
          </p:cNvSpPr>
          <p:nvPr>
            <p:ph type="ftr" sz="quarter" idx="13"/>
          </p:nvPr>
        </p:nvSpPr>
        <p:spPr>
          <a:xfrm>
            <a:off x="680320" y="6487184"/>
            <a:ext cx="10357529" cy="365125"/>
          </a:xfrm>
          <a:prstGeom prst="rect">
            <a:avLst/>
          </a:prstGeom>
        </p:spPr>
        <p:txBody>
          <a:bodyPr/>
          <a:lstStyle/>
          <a:p>
            <a:r>
              <a:rPr lang="en-US"/>
              <a:t>Rowan University / Henry M. Rowan College of Engineering</a:t>
            </a:r>
          </a:p>
        </p:txBody>
      </p:sp>
    </p:spTree>
    <p:extLst>
      <p:ext uri="{BB962C8B-B14F-4D97-AF65-F5344CB8AC3E}">
        <p14:creationId xmlns:p14="http://schemas.microsoft.com/office/powerpoint/2010/main" val="120391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0" name="Rectangle 9"/>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3" name="Footer Placeholder 2"/>
          <p:cNvSpPr>
            <a:spLocks noGrp="1"/>
          </p:cNvSpPr>
          <p:nvPr>
            <p:ph type="ftr" sz="quarter" idx="13"/>
          </p:nvPr>
        </p:nvSpPr>
        <p:spPr>
          <a:xfrm>
            <a:off x="680320" y="6487184"/>
            <a:ext cx="10357529" cy="365125"/>
          </a:xfrm>
          <a:prstGeom prst="rect">
            <a:avLst/>
          </a:prstGeom>
        </p:spPr>
        <p:txBody>
          <a:bodyPr/>
          <a:lstStyle/>
          <a:p>
            <a:r>
              <a:rPr lang="en-US"/>
              <a:t>Rowan University / Henry M. Rowan College of Engineering</a:t>
            </a:r>
          </a:p>
        </p:txBody>
      </p:sp>
    </p:spTree>
    <p:extLst>
      <p:ext uri="{BB962C8B-B14F-4D97-AF65-F5344CB8AC3E}">
        <p14:creationId xmlns:p14="http://schemas.microsoft.com/office/powerpoint/2010/main" val="250212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Callout">
    <p:spTree>
      <p:nvGrpSpPr>
        <p:cNvPr id="1" name=""/>
        <p:cNvGrpSpPr/>
        <p:nvPr/>
      </p:nvGrpSpPr>
      <p:grpSpPr>
        <a:xfrm>
          <a:off x="0" y="0"/>
          <a:ext cx="0" cy="0"/>
          <a:chOff x="0" y="0"/>
          <a:chExt cx="0" cy="0"/>
        </a:xfrm>
      </p:grpSpPr>
      <p:sp>
        <p:nvSpPr>
          <p:cNvPr id="2" name="Title 1"/>
          <p:cNvSpPr>
            <a:spLocks noGrp="1"/>
          </p:cNvSpPr>
          <p:nvPr>
            <p:ph type="title"/>
          </p:nvPr>
        </p:nvSpPr>
        <p:spPr>
          <a:xfrm>
            <a:off x="680323" y="121460"/>
            <a:ext cx="11379677" cy="1080940"/>
          </a:xfrm>
        </p:spPr>
        <p:txBody>
          <a:bodyPr anchor="b"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680321" y="1580873"/>
            <a:ext cx="7722079" cy="4906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2" name="Rectangle 11"/>
          <p:cNvSpPr/>
          <p:nvPr/>
        </p:nvSpPr>
        <p:spPr>
          <a:xfrm>
            <a:off x="214738" y="0"/>
            <a:ext cx="465583" cy="1202400"/>
          </a:xfrm>
          <a:prstGeom prst="rect">
            <a:avLst/>
          </a:prstGeom>
          <a:solidFill>
            <a:srgbClr val="FAC90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4" name="Text Placeholder 3"/>
          <p:cNvSpPr>
            <a:spLocks noGrp="1"/>
          </p:cNvSpPr>
          <p:nvPr>
            <p:ph type="body" sz="half" idx="13"/>
          </p:nvPr>
        </p:nvSpPr>
        <p:spPr>
          <a:xfrm>
            <a:off x="8402400" y="1580872"/>
            <a:ext cx="3789600" cy="3657600"/>
          </a:xfrm>
          <a:solidFill>
            <a:srgbClr val="FAC907"/>
          </a:solidFill>
        </p:spPr>
        <p:txBody>
          <a:bodyPr lIns="91440" tIns="45720" rIns="182880" anchor="t" anchorCtr="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Footer Placeholder 14"/>
          <p:cNvSpPr>
            <a:spLocks noGrp="1"/>
          </p:cNvSpPr>
          <p:nvPr>
            <p:ph type="ftr" sz="quarter" idx="14"/>
          </p:nvPr>
        </p:nvSpPr>
        <p:spPr>
          <a:xfrm>
            <a:off x="680320" y="6487184"/>
            <a:ext cx="10357529" cy="365125"/>
          </a:xfrm>
          <a:prstGeom prst="rect">
            <a:avLst/>
          </a:prstGeom>
          <a:ln>
            <a:noFill/>
          </a:ln>
        </p:spPr>
        <p:txBody>
          <a:bodyPr/>
          <a:lstStyle/>
          <a:p>
            <a:r>
              <a:rPr lang="en-US"/>
              <a:t>Rowan University / Henry M. Rowan College of Engineering</a:t>
            </a:r>
          </a:p>
        </p:txBody>
      </p:sp>
    </p:spTree>
    <p:extLst>
      <p:ext uri="{BB962C8B-B14F-4D97-AF65-F5344CB8AC3E}">
        <p14:creationId xmlns:p14="http://schemas.microsoft.com/office/powerpoint/2010/main" val="2494222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1246400" y="6492874"/>
            <a:ext cx="945600" cy="365126"/>
          </a:xfrm>
          <a:prstGeom prst="rect">
            <a:avLst/>
          </a:prstGeom>
          <a:noFill/>
        </p:spPr>
        <p:txBody>
          <a:bodyPr rIns="274320" anchor="ctr" anchorCtr="0"/>
          <a:lstStyle>
            <a:lvl1pPr algn="r">
              <a:defRPr sz="1000" b="0" i="0">
                <a:solidFill>
                  <a:schemeClr val="bg1"/>
                </a:solidFill>
                <a:latin typeface="Source Sans Pro" charset="0"/>
                <a:ea typeface="Source Sans Pro" charset="0"/>
                <a:cs typeface="Source Sans Pro" charset="0"/>
              </a:defRPr>
            </a:lvl1pPr>
          </a:lstStyle>
          <a:p>
            <a:fld id="{F39C91D9-AB68-DF4C-9289-EB6BE1EC3D4E}" type="slidenum">
              <a:rPr lang="en-US" smtClean="0"/>
              <a:t>‹#›</a:t>
            </a:fld>
            <a:endParaRPr lang="en-US"/>
          </a:p>
        </p:txBody>
      </p:sp>
      <p:sp>
        <p:nvSpPr>
          <p:cNvPr id="2" name="Title Placeholder 1"/>
          <p:cNvSpPr>
            <a:spLocks noGrp="1"/>
          </p:cNvSpPr>
          <p:nvPr>
            <p:ph type="title"/>
          </p:nvPr>
        </p:nvSpPr>
        <p:spPr>
          <a:xfrm>
            <a:off x="680320" y="121462"/>
            <a:ext cx="11394080" cy="1080938"/>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680321" y="2336872"/>
            <a:ext cx="9613861" cy="4156001"/>
          </a:xfrm>
          <a:prstGeom prst="rect">
            <a:avLst/>
          </a:prstGeom>
        </p:spPr>
        <p:txBody>
          <a:bodyPr vert="horz" lIns="4572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p:cNvSpPr>
            <a:spLocks noGrp="1"/>
          </p:cNvSpPr>
          <p:nvPr>
            <p:ph type="ftr" sz="quarter" idx="3"/>
          </p:nvPr>
        </p:nvSpPr>
        <p:spPr>
          <a:xfrm>
            <a:off x="680320" y="6492874"/>
            <a:ext cx="10566080" cy="365126"/>
          </a:xfrm>
          <a:prstGeom prst="rect">
            <a:avLst/>
          </a:prstGeom>
          <a:noFill/>
        </p:spPr>
        <p:txBody>
          <a:bodyPr vert="horz" lIns="0" tIns="45720" rIns="91440" bIns="45720" rtlCol="0" anchor="ctr" anchorCtr="0"/>
          <a:lstStyle>
            <a:lvl1pPr algn="l">
              <a:defRPr sz="1000" b="0" i="0">
                <a:solidFill>
                  <a:schemeClr val="bg1"/>
                </a:solidFill>
                <a:latin typeface="Source Sans Pro" charset="0"/>
                <a:ea typeface="Source Sans Pro" charset="0"/>
                <a:cs typeface="Source Sans Pro" charset="0"/>
              </a:defRPr>
            </a:lvl1pPr>
          </a:lstStyle>
          <a:p>
            <a:r>
              <a:rPr lang="en-US"/>
              <a:t>Rowan University / Henry M. Rowan College of Engineering</a:t>
            </a:r>
          </a:p>
        </p:txBody>
      </p:sp>
    </p:spTree>
    <p:extLst>
      <p:ext uri="{BB962C8B-B14F-4D97-AF65-F5344CB8AC3E}">
        <p14:creationId xmlns:p14="http://schemas.microsoft.com/office/powerpoint/2010/main" val="706450775"/>
      </p:ext>
    </p:extLst>
  </p:cSld>
  <p:clrMap bg1="dk1" tx1="lt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dt="0"/>
  <p:txStyles>
    <p:titleStyle>
      <a:lvl1pPr algn="l" defTabSz="914400" rtl="0" eaLnBrk="1" latinLnBrk="0" hangingPunct="1">
        <a:lnSpc>
          <a:spcPct val="90000"/>
        </a:lnSpc>
        <a:spcBef>
          <a:spcPct val="0"/>
        </a:spcBef>
        <a:buNone/>
        <a:defRPr sz="2400" b="1" i="0" kern="1200">
          <a:solidFill>
            <a:schemeClr val="bg1"/>
          </a:solidFill>
          <a:latin typeface="Source Sans Pro" charset="0"/>
          <a:ea typeface="Source Sans Pro" charset="0"/>
          <a:cs typeface="Source Sans Pro" charset="0"/>
        </a:defRPr>
      </a:lvl1pPr>
    </p:titleStyle>
    <p:bodyStyle>
      <a:lvl1pPr marL="228600" indent="-137160" algn="l" defTabSz="914400" rtl="0" eaLnBrk="1" latinLnBrk="0" hangingPunct="1">
        <a:lnSpc>
          <a:spcPct val="90000"/>
        </a:lnSpc>
        <a:spcBef>
          <a:spcPts val="10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1pPr>
      <a:lvl2pPr marL="685800" indent="-13716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2pPr>
      <a:lvl3pPr marL="1143000" indent="-13716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3pPr>
      <a:lvl4pPr marL="1600200" indent="-13716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4pPr>
      <a:lvl5pPr marL="2057400" indent="-13716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a Nuclear-capable Workforce Ecosystem</a:t>
            </a:r>
          </a:p>
        </p:txBody>
      </p:sp>
      <p:sp>
        <p:nvSpPr>
          <p:cNvPr id="3" name="Subtitle 2"/>
          <p:cNvSpPr>
            <a:spLocks noGrp="1"/>
          </p:cNvSpPr>
          <p:nvPr>
            <p:ph type="subTitle" idx="1"/>
          </p:nvPr>
        </p:nvSpPr>
        <p:spPr/>
        <p:txBody>
          <a:bodyPr vert="horz" lIns="137160" tIns="91440" rIns="91440" bIns="45720" rtlCol="0" anchor="t">
            <a:normAutofit/>
          </a:bodyPr>
          <a:lstStyle/>
          <a:p>
            <a:r>
              <a:rPr lang="en-US" dirty="0">
                <a:latin typeface="Source Sans Pro"/>
                <a:ea typeface="Source Sans Pro"/>
              </a:rPr>
              <a:t>The Role of Rowan University</a:t>
            </a:r>
          </a:p>
        </p:txBody>
      </p:sp>
      <p:sp>
        <p:nvSpPr>
          <p:cNvPr id="4" name="Content Placeholder 3"/>
          <p:cNvSpPr>
            <a:spLocks noGrp="1"/>
          </p:cNvSpPr>
          <p:nvPr>
            <p:ph sz="half" idx="2"/>
          </p:nvPr>
        </p:nvSpPr>
        <p:spPr>
          <a:xfrm>
            <a:off x="2870199" y="4999953"/>
            <a:ext cx="7761637" cy="1353599"/>
          </a:xfrm>
        </p:spPr>
        <p:txBody>
          <a:bodyPr>
            <a:normAutofit/>
          </a:bodyPr>
          <a:lstStyle/>
          <a:p>
            <a:r>
              <a:rPr lang="en-US" sz="2800" b="1" dirty="0"/>
              <a:t>Yolanda Mack, PhD</a:t>
            </a:r>
          </a:p>
          <a:p>
            <a:r>
              <a:rPr lang="en-US" sz="2000" dirty="0"/>
              <a:t>Associate Dean, Industry Partnerships and Workforce Development</a:t>
            </a:r>
          </a:p>
        </p:txBody>
      </p:sp>
    </p:spTree>
    <p:extLst>
      <p:ext uri="{BB962C8B-B14F-4D97-AF65-F5344CB8AC3E}">
        <p14:creationId xmlns:p14="http://schemas.microsoft.com/office/powerpoint/2010/main" val="28009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73047" y="434340"/>
            <a:ext cx="7580601" cy="492443"/>
          </a:xfrm>
          <a:prstGeom prst="rect">
            <a:avLst/>
          </a:prstGeom>
          <a:noFill/>
        </p:spPr>
        <p:txBody>
          <a:bodyPr wrap="none" lIns="0" tIns="0" rIns="0" bIns="0" anchor="t">
            <a:spAutoFit/>
          </a:bodyPr>
          <a:lstStyle/>
          <a:p>
            <a:pPr algn="l"/>
            <a:r>
              <a:rPr lang="en-US" sz="3200" b="1" i="0" dirty="0">
                <a:solidFill>
                  <a:srgbClr val="57150B"/>
                </a:solidFill>
                <a:latin typeface="Georgia"/>
              </a:rPr>
              <a:t>Degree Programs and Certifications</a:t>
            </a:r>
            <a:endParaRPr sz="3200" b="1" i="0" dirty="0">
              <a:solidFill>
                <a:srgbClr val="57150B"/>
              </a:solidFill>
              <a:latin typeface="Georgia"/>
            </a:endParaRPr>
          </a:p>
        </p:txBody>
      </p:sp>
      <p:sp>
        <p:nvSpPr>
          <p:cNvPr id="103" name="Rectangle 102"/>
          <p:cNvSpPr/>
          <p:nvPr/>
        </p:nvSpPr>
        <p:spPr>
          <a:xfrm>
            <a:off x="600479" y="1046988"/>
            <a:ext cx="1481328" cy="32004"/>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4" name="TextBox 103"/>
          <p:cNvSpPr txBox="1"/>
          <p:nvPr/>
        </p:nvSpPr>
        <p:spPr>
          <a:xfrm>
            <a:off x="573047" y="1248156"/>
            <a:ext cx="3366114" cy="241605"/>
          </a:xfrm>
          <a:prstGeom prst="rect">
            <a:avLst/>
          </a:prstGeom>
          <a:noFill/>
        </p:spPr>
        <p:txBody>
          <a:bodyPr wrap="none" lIns="0" tIns="0" rIns="0" bIns="0" anchor="t">
            <a:spAutoFit/>
          </a:bodyPr>
          <a:lstStyle/>
          <a:p>
            <a:pPr algn="l"/>
            <a:r>
              <a:rPr lang="en-US" sz="1570" b="0" i="0" dirty="0">
                <a:solidFill>
                  <a:srgbClr val="685E56"/>
                </a:solidFill>
                <a:latin typeface="Aptos"/>
              </a:rPr>
              <a:t>Educating the future nuclear workforce</a:t>
            </a:r>
            <a:endParaRPr sz="1570" b="0" i="0" dirty="0">
              <a:solidFill>
                <a:srgbClr val="685E56"/>
              </a:solidFill>
              <a:latin typeface="Aptos"/>
            </a:endParaRPr>
          </a:p>
        </p:txBody>
      </p:sp>
      <p:sp>
        <p:nvSpPr>
          <p:cNvPr id="105" name="Rounded Rectangle 104"/>
          <p:cNvSpPr/>
          <p:nvPr/>
        </p:nvSpPr>
        <p:spPr>
          <a:xfrm>
            <a:off x="687347" y="2433975"/>
            <a:ext cx="3218688" cy="1810512"/>
          </a:xfrm>
          <a:prstGeom prst="roundRect">
            <a:avLst/>
          </a:prstGeom>
          <a:solidFill>
            <a:srgbClr val="D4C8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6" name="Rounded Rectangle 105"/>
          <p:cNvSpPr/>
          <p:nvPr/>
        </p:nvSpPr>
        <p:spPr>
          <a:xfrm>
            <a:off x="655343" y="2392827"/>
            <a:ext cx="3218688" cy="1810512"/>
          </a:xfrm>
          <a:prstGeom prst="roundRect">
            <a:avLst/>
          </a:prstGeom>
          <a:solidFill>
            <a:srgbClr val="FFFCF6"/>
          </a:solidFill>
          <a:ln w="6350">
            <a:solidFill>
              <a:srgbClr val="E0D4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7" name="Rounded Rectangle 106"/>
          <p:cNvSpPr/>
          <p:nvPr/>
        </p:nvSpPr>
        <p:spPr>
          <a:xfrm>
            <a:off x="655343" y="2392827"/>
            <a:ext cx="3218688" cy="621792"/>
          </a:xfrm>
          <a:prstGeom prst="roundRect">
            <a:avLst/>
          </a:prstGeom>
          <a:solidFill>
            <a:srgbClr val="3B10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8" name="Rectangle 107"/>
          <p:cNvSpPr/>
          <p:nvPr/>
        </p:nvSpPr>
        <p:spPr>
          <a:xfrm>
            <a:off x="655343" y="2712867"/>
            <a:ext cx="3218688" cy="301752"/>
          </a:xfrm>
          <a:prstGeom prst="rect">
            <a:avLst/>
          </a:prstGeom>
          <a:solidFill>
            <a:srgbClr val="3B10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9" name="TextBox 108"/>
          <p:cNvSpPr txBox="1"/>
          <p:nvPr/>
        </p:nvSpPr>
        <p:spPr>
          <a:xfrm>
            <a:off x="838223" y="2511699"/>
            <a:ext cx="2852928" cy="320040"/>
          </a:xfrm>
          <a:prstGeom prst="rect">
            <a:avLst/>
          </a:prstGeom>
          <a:noFill/>
        </p:spPr>
        <p:txBody>
          <a:bodyPr wrap="none" lIns="0" tIns="0" rIns="0" bIns="0" anchor="t">
            <a:spAutoFit/>
          </a:bodyPr>
          <a:lstStyle/>
          <a:p>
            <a:pPr algn="ctr"/>
            <a:r>
              <a:rPr sz="1800" b="1" i="0">
                <a:solidFill>
                  <a:srgbClr val="FFFFFF"/>
                </a:solidFill>
                <a:latin typeface="Aptos"/>
              </a:rPr>
              <a:t>Translate demand</a:t>
            </a:r>
          </a:p>
        </p:txBody>
      </p:sp>
      <p:cxnSp>
        <p:nvCxnSpPr>
          <p:cNvPr id="122" name="Connector 121"/>
          <p:cNvCxnSpPr/>
          <p:nvPr/>
        </p:nvCxnSpPr>
        <p:spPr>
          <a:xfrm>
            <a:off x="1313711" y="3252363"/>
            <a:ext cx="868680" cy="0"/>
          </a:xfrm>
          <a:prstGeom prst="line">
            <a:avLst/>
          </a:prstGeom>
          <a:ln w="11430">
            <a:solidFill>
              <a:srgbClr val="57150B"/>
            </a:solidFill>
          </a:ln>
        </p:spPr>
        <p:style>
          <a:lnRef idx="2">
            <a:schemeClr val="accent1"/>
          </a:lnRef>
          <a:fillRef idx="0">
            <a:schemeClr val="accent1"/>
          </a:fillRef>
          <a:effectRef idx="1">
            <a:schemeClr val="accent1"/>
          </a:effectRef>
          <a:fontRef idx="minor">
            <a:schemeClr val="tx1"/>
          </a:fontRef>
        </p:style>
      </p:cxnSp>
      <p:sp>
        <p:nvSpPr>
          <p:cNvPr id="123" name="Oval 122"/>
          <p:cNvSpPr/>
          <p:nvPr/>
        </p:nvSpPr>
        <p:spPr>
          <a:xfrm>
            <a:off x="2228111" y="3211215"/>
            <a:ext cx="82296" cy="82296"/>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24" name="Connector 123"/>
          <p:cNvCxnSpPr/>
          <p:nvPr/>
        </p:nvCxnSpPr>
        <p:spPr>
          <a:xfrm>
            <a:off x="2356127" y="3252363"/>
            <a:ext cx="859536" cy="0"/>
          </a:xfrm>
          <a:prstGeom prst="line">
            <a:avLst/>
          </a:prstGeom>
          <a:ln w="11430">
            <a:solidFill>
              <a:srgbClr val="57150B"/>
            </a:solidFill>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911375" y="3398667"/>
            <a:ext cx="2706624" cy="713232"/>
          </a:xfrm>
          <a:prstGeom prst="rect">
            <a:avLst/>
          </a:prstGeom>
          <a:noFill/>
        </p:spPr>
        <p:txBody>
          <a:bodyPr wrap="none" lIns="0" tIns="0" rIns="0" bIns="0" anchor="t">
            <a:spAutoFit/>
          </a:bodyPr>
          <a:lstStyle/>
          <a:p>
            <a:pPr algn="ctr"/>
            <a:r>
              <a:rPr sz="1180" b="0" i="0">
                <a:solidFill>
                  <a:srgbClr val="2B221E"/>
                </a:solidFill>
                <a:latin typeface="Aptos"/>
              </a:rPr>
              <a:t>Convert employer needs into
curricula, credentials,
competencies, and projects.</a:t>
            </a:r>
          </a:p>
        </p:txBody>
      </p:sp>
      <p:sp>
        <p:nvSpPr>
          <p:cNvPr id="126" name="Rounded Rectangle 125"/>
          <p:cNvSpPr/>
          <p:nvPr/>
        </p:nvSpPr>
        <p:spPr>
          <a:xfrm>
            <a:off x="4299227" y="2433975"/>
            <a:ext cx="3218688" cy="1810512"/>
          </a:xfrm>
          <a:prstGeom prst="roundRect">
            <a:avLst/>
          </a:prstGeom>
          <a:solidFill>
            <a:srgbClr val="D4C8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7" name="Rounded Rectangle 126"/>
          <p:cNvSpPr/>
          <p:nvPr/>
        </p:nvSpPr>
        <p:spPr>
          <a:xfrm>
            <a:off x="4267223" y="2392827"/>
            <a:ext cx="3218688" cy="1810512"/>
          </a:xfrm>
          <a:prstGeom prst="roundRect">
            <a:avLst/>
          </a:prstGeom>
          <a:solidFill>
            <a:srgbClr val="FFFCF6"/>
          </a:solidFill>
          <a:ln w="6350">
            <a:solidFill>
              <a:srgbClr val="E0D4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8" name="Rounded Rectangle 127"/>
          <p:cNvSpPr/>
          <p:nvPr/>
        </p:nvSpPr>
        <p:spPr>
          <a:xfrm>
            <a:off x="4267223" y="2392827"/>
            <a:ext cx="3218688" cy="621792"/>
          </a:xfrm>
          <a:prstGeom prst="roundRect">
            <a:avLst/>
          </a:prstGeom>
          <a:solidFill>
            <a:srgbClr val="5715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9" name="Rectangle 128"/>
          <p:cNvSpPr/>
          <p:nvPr/>
        </p:nvSpPr>
        <p:spPr>
          <a:xfrm>
            <a:off x="4267223" y="2712867"/>
            <a:ext cx="3218688" cy="301752"/>
          </a:xfrm>
          <a:prstGeom prst="rect">
            <a:avLst/>
          </a:prstGeom>
          <a:solidFill>
            <a:srgbClr val="5715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0" name="TextBox 129"/>
          <p:cNvSpPr txBox="1"/>
          <p:nvPr/>
        </p:nvSpPr>
        <p:spPr>
          <a:xfrm>
            <a:off x="4450103" y="2511699"/>
            <a:ext cx="2852928" cy="320040"/>
          </a:xfrm>
          <a:prstGeom prst="rect">
            <a:avLst/>
          </a:prstGeom>
          <a:noFill/>
        </p:spPr>
        <p:txBody>
          <a:bodyPr wrap="none" lIns="0" tIns="0" rIns="0" bIns="0" anchor="t">
            <a:spAutoFit/>
          </a:bodyPr>
          <a:lstStyle/>
          <a:p>
            <a:pPr algn="ctr"/>
            <a:r>
              <a:rPr sz="1800" b="1" i="0">
                <a:solidFill>
                  <a:srgbClr val="FFFFFF"/>
                </a:solidFill>
                <a:latin typeface="Aptos"/>
              </a:rPr>
              <a:t>Build nuclear fluency</a:t>
            </a:r>
          </a:p>
        </p:txBody>
      </p:sp>
      <p:grpSp>
        <p:nvGrpSpPr>
          <p:cNvPr id="180" name="Group 179">
            <a:extLst>
              <a:ext uri="{FF2B5EF4-FFF2-40B4-BE49-F238E27FC236}">
                <a16:creationId xmlns:a16="http://schemas.microsoft.com/office/drawing/2014/main" id="{36A13860-C17A-1296-E793-0F2FCAC06F63}"/>
              </a:ext>
            </a:extLst>
          </p:cNvPr>
          <p:cNvGrpSpPr/>
          <p:nvPr/>
        </p:nvGrpSpPr>
        <p:grpSpPr>
          <a:xfrm>
            <a:off x="5529095" y="1769003"/>
            <a:ext cx="694944" cy="694944"/>
            <a:chOff x="6129170" y="2107692"/>
            <a:chExt cx="694944" cy="694944"/>
          </a:xfrm>
        </p:grpSpPr>
        <p:sp>
          <p:nvSpPr>
            <p:cNvPr id="131" name="Oval 130"/>
            <p:cNvSpPr/>
            <p:nvPr/>
          </p:nvSpPr>
          <p:spPr>
            <a:xfrm>
              <a:off x="6129170" y="2107692"/>
              <a:ext cx="694944" cy="694944"/>
            </a:xfrm>
            <a:prstGeom prst="ellipse">
              <a:avLst/>
            </a:prstGeom>
            <a:solidFill>
              <a:srgbClr val="FFFDF8"/>
            </a:solidFill>
            <a:ln w="19050">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2" name="Oval 131"/>
            <p:cNvSpPr/>
            <p:nvPr/>
          </p:nvSpPr>
          <p:spPr>
            <a:xfrm>
              <a:off x="6289372" y="2344704"/>
              <a:ext cx="374538" cy="210677"/>
            </a:xfrm>
            <a:prstGeom prst="ellipse">
              <a:avLst/>
            </a:prstGeom>
            <a:noFill/>
            <a:ln w="17780">
              <a:solidFill>
                <a:srgbClr val="5715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3" name="Oval 132"/>
            <p:cNvSpPr/>
            <p:nvPr/>
          </p:nvSpPr>
          <p:spPr>
            <a:xfrm rot="3600000">
              <a:off x="6289372" y="2344704"/>
              <a:ext cx="374538" cy="210677"/>
            </a:xfrm>
            <a:prstGeom prst="ellipse">
              <a:avLst/>
            </a:prstGeom>
            <a:noFill/>
            <a:ln w="17780">
              <a:solidFill>
                <a:srgbClr val="5715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4" name="Oval 133"/>
            <p:cNvSpPr/>
            <p:nvPr/>
          </p:nvSpPr>
          <p:spPr>
            <a:xfrm rot="18000000">
              <a:off x="6289372" y="2344704"/>
              <a:ext cx="374538" cy="210677"/>
            </a:xfrm>
            <a:prstGeom prst="ellipse">
              <a:avLst/>
            </a:prstGeom>
            <a:noFill/>
            <a:ln w="17780">
              <a:solidFill>
                <a:srgbClr val="5715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5" name="Oval 134"/>
            <p:cNvSpPr/>
            <p:nvPr/>
          </p:nvSpPr>
          <p:spPr>
            <a:xfrm>
              <a:off x="6453233" y="2426634"/>
              <a:ext cx="46817" cy="46817"/>
            </a:xfrm>
            <a:prstGeom prst="ellipse">
              <a:avLst/>
            </a:prstGeom>
            <a:solidFill>
              <a:srgbClr val="5715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cxnSp>
        <p:nvCxnSpPr>
          <p:cNvPr id="136" name="Connector 135"/>
          <p:cNvCxnSpPr/>
          <p:nvPr/>
        </p:nvCxnSpPr>
        <p:spPr>
          <a:xfrm>
            <a:off x="4925591" y="3252363"/>
            <a:ext cx="868680" cy="0"/>
          </a:xfrm>
          <a:prstGeom prst="line">
            <a:avLst/>
          </a:prstGeom>
          <a:ln w="11430">
            <a:solidFill>
              <a:srgbClr val="57150B"/>
            </a:solidFill>
          </a:ln>
        </p:spPr>
        <p:style>
          <a:lnRef idx="2">
            <a:schemeClr val="accent1"/>
          </a:lnRef>
          <a:fillRef idx="0">
            <a:schemeClr val="accent1"/>
          </a:fillRef>
          <a:effectRef idx="1">
            <a:schemeClr val="accent1"/>
          </a:effectRef>
          <a:fontRef idx="minor">
            <a:schemeClr val="tx1"/>
          </a:fontRef>
        </p:style>
      </p:cxnSp>
      <p:sp>
        <p:nvSpPr>
          <p:cNvPr id="137" name="Oval 136"/>
          <p:cNvSpPr/>
          <p:nvPr/>
        </p:nvSpPr>
        <p:spPr>
          <a:xfrm>
            <a:off x="5839991" y="3211215"/>
            <a:ext cx="82296" cy="82296"/>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38" name="Connector 137"/>
          <p:cNvCxnSpPr/>
          <p:nvPr/>
        </p:nvCxnSpPr>
        <p:spPr>
          <a:xfrm>
            <a:off x="5968007" y="3252363"/>
            <a:ext cx="859536" cy="0"/>
          </a:xfrm>
          <a:prstGeom prst="line">
            <a:avLst/>
          </a:prstGeom>
          <a:ln w="11430">
            <a:solidFill>
              <a:srgbClr val="57150B"/>
            </a:solidFill>
          </a:ln>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4523255" y="3398667"/>
            <a:ext cx="2706624" cy="713232"/>
          </a:xfrm>
          <a:prstGeom prst="rect">
            <a:avLst/>
          </a:prstGeom>
          <a:noFill/>
        </p:spPr>
        <p:txBody>
          <a:bodyPr wrap="none" lIns="0" tIns="0" rIns="0" bIns="0" anchor="t">
            <a:spAutoFit/>
          </a:bodyPr>
          <a:lstStyle/>
          <a:p>
            <a:pPr algn="ctr"/>
            <a:r>
              <a:rPr sz="1180" b="0" i="0">
                <a:solidFill>
                  <a:srgbClr val="2B221E"/>
                </a:solidFill>
                <a:latin typeface="Aptos"/>
              </a:rPr>
              <a:t>Embed nuclear context into
mechanical, electrical, civil,
computing, materials, chemical,
and systems programs.</a:t>
            </a:r>
          </a:p>
        </p:txBody>
      </p:sp>
      <p:sp>
        <p:nvSpPr>
          <p:cNvPr id="140" name="Rounded Rectangle 139"/>
          <p:cNvSpPr/>
          <p:nvPr/>
        </p:nvSpPr>
        <p:spPr>
          <a:xfrm>
            <a:off x="7911107" y="2433975"/>
            <a:ext cx="3218688" cy="1810512"/>
          </a:xfrm>
          <a:prstGeom prst="roundRect">
            <a:avLst/>
          </a:prstGeom>
          <a:solidFill>
            <a:srgbClr val="D4C8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1" name="Rounded Rectangle 140"/>
          <p:cNvSpPr/>
          <p:nvPr/>
        </p:nvSpPr>
        <p:spPr>
          <a:xfrm>
            <a:off x="7879103" y="2392827"/>
            <a:ext cx="3218688" cy="1810512"/>
          </a:xfrm>
          <a:prstGeom prst="roundRect">
            <a:avLst/>
          </a:prstGeom>
          <a:solidFill>
            <a:srgbClr val="FFFCF6"/>
          </a:solidFill>
          <a:ln w="6350">
            <a:solidFill>
              <a:srgbClr val="E0D4C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2" name="Rounded Rectangle 141"/>
          <p:cNvSpPr/>
          <p:nvPr/>
        </p:nvSpPr>
        <p:spPr>
          <a:xfrm>
            <a:off x="7879103" y="2392827"/>
            <a:ext cx="3218688" cy="621792"/>
          </a:xfrm>
          <a:prstGeom prst="roundRect">
            <a:avLst/>
          </a:prstGeom>
          <a:solidFill>
            <a:srgbClr val="3B10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3" name="Rectangle 142"/>
          <p:cNvSpPr/>
          <p:nvPr/>
        </p:nvSpPr>
        <p:spPr>
          <a:xfrm>
            <a:off x="7879103" y="2712867"/>
            <a:ext cx="3218688" cy="301752"/>
          </a:xfrm>
          <a:prstGeom prst="rect">
            <a:avLst/>
          </a:prstGeom>
          <a:solidFill>
            <a:srgbClr val="3B10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4" name="TextBox 143"/>
          <p:cNvSpPr txBox="1"/>
          <p:nvPr/>
        </p:nvSpPr>
        <p:spPr>
          <a:xfrm>
            <a:off x="8061982" y="2511699"/>
            <a:ext cx="2852928" cy="320040"/>
          </a:xfrm>
          <a:prstGeom prst="rect">
            <a:avLst/>
          </a:prstGeom>
          <a:noFill/>
        </p:spPr>
        <p:txBody>
          <a:bodyPr wrap="none" lIns="0" tIns="0" rIns="0" bIns="0" anchor="t">
            <a:spAutoFit/>
          </a:bodyPr>
          <a:lstStyle/>
          <a:p>
            <a:pPr algn="ctr"/>
            <a:r>
              <a:rPr sz="1800" b="1" i="0">
                <a:solidFill>
                  <a:srgbClr val="FFFFFF"/>
                </a:solidFill>
                <a:latin typeface="Aptos"/>
              </a:rPr>
              <a:t>Prove capability</a:t>
            </a:r>
          </a:p>
        </p:txBody>
      </p:sp>
      <p:grpSp>
        <p:nvGrpSpPr>
          <p:cNvPr id="179" name="Group 178">
            <a:extLst>
              <a:ext uri="{FF2B5EF4-FFF2-40B4-BE49-F238E27FC236}">
                <a16:creationId xmlns:a16="http://schemas.microsoft.com/office/drawing/2014/main" id="{0C10F001-ED4A-7C13-983E-D41A7986F968}"/>
              </a:ext>
            </a:extLst>
          </p:cNvPr>
          <p:cNvGrpSpPr/>
          <p:nvPr/>
        </p:nvGrpSpPr>
        <p:grpSpPr>
          <a:xfrm>
            <a:off x="9140974" y="1769003"/>
            <a:ext cx="694944" cy="694944"/>
            <a:chOff x="9741049" y="2107692"/>
            <a:chExt cx="694944" cy="694944"/>
          </a:xfrm>
        </p:grpSpPr>
        <p:sp>
          <p:nvSpPr>
            <p:cNvPr id="145" name="Oval 144"/>
            <p:cNvSpPr/>
            <p:nvPr/>
          </p:nvSpPr>
          <p:spPr>
            <a:xfrm>
              <a:off x="9741049" y="2107692"/>
              <a:ext cx="694944" cy="694944"/>
            </a:xfrm>
            <a:prstGeom prst="ellipse">
              <a:avLst/>
            </a:prstGeom>
            <a:solidFill>
              <a:srgbClr val="FFFDF8"/>
            </a:solidFill>
            <a:ln w="19050">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6" name="Rounded Rectangle 145"/>
            <p:cNvSpPr/>
            <p:nvPr/>
          </p:nvSpPr>
          <p:spPr>
            <a:xfrm>
              <a:off x="9942218" y="2286182"/>
              <a:ext cx="292608" cy="362833"/>
            </a:xfrm>
            <a:prstGeom prst="roundRect">
              <a:avLst/>
            </a:prstGeom>
            <a:noFill/>
            <a:ln w="17780">
              <a:solidFill>
                <a:srgbClr val="5715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7" name="Rounded Rectangle 146"/>
            <p:cNvSpPr/>
            <p:nvPr/>
          </p:nvSpPr>
          <p:spPr>
            <a:xfrm>
              <a:off x="10018296" y="2239365"/>
              <a:ext cx="140451" cy="87782"/>
            </a:xfrm>
            <a:prstGeom prst="roundRect">
              <a:avLst/>
            </a:prstGeom>
            <a:noFill/>
            <a:ln w="17780">
              <a:solidFill>
                <a:srgbClr val="5715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48" name="Connector 147"/>
            <p:cNvCxnSpPr/>
            <p:nvPr/>
          </p:nvCxnSpPr>
          <p:spPr>
            <a:xfrm>
              <a:off x="10018296" y="2491008"/>
              <a:ext cx="58521" cy="70226"/>
            </a:xfrm>
            <a:prstGeom prst="line">
              <a:avLst/>
            </a:prstGeom>
            <a:ln w="22860">
              <a:solidFill>
                <a:srgbClr val="57150B"/>
              </a:solidFill>
            </a:ln>
          </p:spPr>
          <p:style>
            <a:lnRef idx="2">
              <a:schemeClr val="accent1"/>
            </a:lnRef>
            <a:fillRef idx="0">
              <a:schemeClr val="accent1"/>
            </a:fillRef>
            <a:effectRef idx="1">
              <a:schemeClr val="accent1"/>
            </a:effectRef>
            <a:fontRef idx="minor">
              <a:schemeClr val="tx1"/>
            </a:fontRef>
          </p:style>
        </p:cxnSp>
        <p:cxnSp>
          <p:nvCxnSpPr>
            <p:cNvPr id="149" name="Connector 148"/>
            <p:cNvCxnSpPr/>
            <p:nvPr/>
          </p:nvCxnSpPr>
          <p:spPr>
            <a:xfrm flipV="1">
              <a:off x="10076817" y="2403226"/>
              <a:ext cx="105339" cy="158008"/>
            </a:xfrm>
            <a:prstGeom prst="line">
              <a:avLst/>
            </a:prstGeom>
            <a:ln w="22860">
              <a:solidFill>
                <a:srgbClr val="57150B"/>
              </a:solidFill>
            </a:ln>
          </p:spPr>
          <p:style>
            <a:lnRef idx="2">
              <a:schemeClr val="accent1"/>
            </a:lnRef>
            <a:fillRef idx="0">
              <a:schemeClr val="accent1"/>
            </a:fillRef>
            <a:effectRef idx="1">
              <a:schemeClr val="accent1"/>
            </a:effectRef>
            <a:fontRef idx="minor">
              <a:schemeClr val="tx1"/>
            </a:fontRef>
          </p:style>
        </p:cxnSp>
      </p:grpSp>
      <p:cxnSp>
        <p:nvCxnSpPr>
          <p:cNvPr id="150" name="Connector 149"/>
          <p:cNvCxnSpPr/>
          <p:nvPr/>
        </p:nvCxnSpPr>
        <p:spPr>
          <a:xfrm>
            <a:off x="8537471" y="3252363"/>
            <a:ext cx="868680" cy="0"/>
          </a:xfrm>
          <a:prstGeom prst="line">
            <a:avLst/>
          </a:prstGeom>
          <a:ln w="11430">
            <a:solidFill>
              <a:srgbClr val="57150B"/>
            </a:solidFill>
          </a:ln>
        </p:spPr>
        <p:style>
          <a:lnRef idx="2">
            <a:schemeClr val="accent1"/>
          </a:lnRef>
          <a:fillRef idx="0">
            <a:schemeClr val="accent1"/>
          </a:fillRef>
          <a:effectRef idx="1">
            <a:schemeClr val="accent1"/>
          </a:effectRef>
          <a:fontRef idx="minor">
            <a:schemeClr val="tx1"/>
          </a:fontRef>
        </p:style>
      </p:cxnSp>
      <p:sp>
        <p:nvSpPr>
          <p:cNvPr id="151" name="Oval 150"/>
          <p:cNvSpPr/>
          <p:nvPr/>
        </p:nvSpPr>
        <p:spPr>
          <a:xfrm>
            <a:off x="9451871" y="3211215"/>
            <a:ext cx="82296" cy="82296"/>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52" name="Connector 151"/>
          <p:cNvCxnSpPr/>
          <p:nvPr/>
        </p:nvCxnSpPr>
        <p:spPr>
          <a:xfrm>
            <a:off x="9579887" y="3252363"/>
            <a:ext cx="859535" cy="0"/>
          </a:xfrm>
          <a:prstGeom prst="line">
            <a:avLst/>
          </a:prstGeom>
          <a:ln w="11430">
            <a:solidFill>
              <a:srgbClr val="57150B"/>
            </a:solidFill>
          </a:ln>
        </p:spPr>
        <p:style>
          <a:lnRef idx="2">
            <a:schemeClr val="accent1"/>
          </a:lnRef>
          <a:fillRef idx="0">
            <a:schemeClr val="accent1"/>
          </a:fillRef>
          <a:effectRef idx="1">
            <a:schemeClr val="accent1"/>
          </a:effectRef>
          <a:fontRef idx="minor">
            <a:schemeClr val="tx1"/>
          </a:fontRef>
        </p:style>
      </p:cxnSp>
      <p:sp>
        <p:nvSpPr>
          <p:cNvPr id="153" name="TextBox 152"/>
          <p:cNvSpPr txBox="1"/>
          <p:nvPr/>
        </p:nvSpPr>
        <p:spPr>
          <a:xfrm>
            <a:off x="8135134" y="3398667"/>
            <a:ext cx="2706624" cy="713232"/>
          </a:xfrm>
          <a:prstGeom prst="rect">
            <a:avLst/>
          </a:prstGeom>
          <a:noFill/>
        </p:spPr>
        <p:txBody>
          <a:bodyPr wrap="none" lIns="0" tIns="0" rIns="0" bIns="0" anchor="t">
            <a:spAutoFit/>
          </a:bodyPr>
          <a:lstStyle/>
          <a:p>
            <a:pPr algn="ctr"/>
            <a:r>
              <a:rPr sz="1180" b="0" i="0">
                <a:solidFill>
                  <a:srgbClr val="2B221E"/>
                </a:solidFill>
                <a:latin typeface="Aptos"/>
              </a:rPr>
              <a:t>Use clinics, capstones, co-ops,
simulation, labs, and sponsored
projects as evidence of readiness.</a:t>
            </a:r>
          </a:p>
        </p:txBody>
      </p:sp>
      <p:cxnSp>
        <p:nvCxnSpPr>
          <p:cNvPr id="154" name="Connector 153"/>
          <p:cNvCxnSpPr/>
          <p:nvPr/>
        </p:nvCxnSpPr>
        <p:spPr>
          <a:xfrm>
            <a:off x="4038623" y="2648859"/>
            <a:ext cx="0" cy="1371600"/>
          </a:xfrm>
          <a:prstGeom prst="line">
            <a:avLst/>
          </a:prstGeom>
          <a:ln w="10160">
            <a:solidFill>
              <a:srgbClr val="D6CBBE"/>
            </a:solidFill>
          </a:ln>
        </p:spPr>
        <p:style>
          <a:lnRef idx="2">
            <a:schemeClr val="accent1"/>
          </a:lnRef>
          <a:fillRef idx="0">
            <a:schemeClr val="accent1"/>
          </a:fillRef>
          <a:effectRef idx="1">
            <a:schemeClr val="accent1"/>
          </a:effectRef>
          <a:fontRef idx="minor">
            <a:schemeClr val="tx1"/>
          </a:fontRef>
        </p:style>
      </p:cxnSp>
      <p:cxnSp>
        <p:nvCxnSpPr>
          <p:cNvPr id="155" name="Connector 154"/>
          <p:cNvCxnSpPr/>
          <p:nvPr/>
        </p:nvCxnSpPr>
        <p:spPr>
          <a:xfrm>
            <a:off x="7632215" y="2648859"/>
            <a:ext cx="0" cy="1371600"/>
          </a:xfrm>
          <a:prstGeom prst="line">
            <a:avLst/>
          </a:prstGeom>
          <a:ln w="10160">
            <a:solidFill>
              <a:srgbClr val="D6CBBE"/>
            </a:solidFill>
          </a:ln>
        </p:spPr>
        <p:style>
          <a:lnRef idx="2">
            <a:schemeClr val="accent1"/>
          </a:lnRef>
          <a:fillRef idx="0">
            <a:schemeClr val="accent1"/>
          </a:fillRef>
          <a:effectRef idx="1">
            <a:schemeClr val="accent1"/>
          </a:effectRef>
          <a:fontRef idx="minor">
            <a:schemeClr val="tx1"/>
          </a:fontRef>
        </p:style>
      </p:cxnSp>
      <p:sp>
        <p:nvSpPr>
          <p:cNvPr id="157" name="Rounded Rectangle 156"/>
          <p:cNvSpPr/>
          <p:nvPr/>
        </p:nvSpPr>
        <p:spPr>
          <a:xfrm>
            <a:off x="655343" y="5006340"/>
            <a:ext cx="10561320" cy="950976"/>
          </a:xfrm>
          <a:prstGeom prst="roundRect">
            <a:avLst/>
          </a:prstGeom>
          <a:solidFill>
            <a:srgbClr val="3B10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8" name="Oval 157"/>
          <p:cNvSpPr/>
          <p:nvPr/>
        </p:nvSpPr>
        <p:spPr>
          <a:xfrm>
            <a:off x="975383" y="5244084"/>
            <a:ext cx="548640" cy="548640"/>
          </a:xfrm>
          <a:prstGeom prst="ellipse">
            <a:avLst/>
          </a:prstGeom>
          <a:solidFill>
            <a:srgbClr val="3B1006"/>
          </a:solidFill>
          <a:ln w="19050">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59" name="Connector 158"/>
          <p:cNvCxnSpPr/>
          <p:nvPr/>
        </p:nvCxnSpPr>
        <p:spPr>
          <a:xfrm>
            <a:off x="1103399" y="5351251"/>
            <a:ext cx="292608" cy="0"/>
          </a:xfrm>
          <a:prstGeom prst="line">
            <a:avLst/>
          </a:prstGeom>
          <a:ln w="1778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60" name="Connector 159"/>
          <p:cNvCxnSpPr/>
          <p:nvPr/>
        </p:nvCxnSpPr>
        <p:spPr>
          <a:xfrm>
            <a:off x="1144364" y="5321990"/>
            <a:ext cx="210677" cy="0"/>
          </a:xfrm>
          <a:prstGeom prst="line">
            <a:avLst/>
          </a:prstGeom>
          <a:ln w="1778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61" name="Connector 160"/>
          <p:cNvCxnSpPr/>
          <p:nvPr/>
        </p:nvCxnSpPr>
        <p:spPr>
          <a:xfrm>
            <a:off x="1132659" y="5386364"/>
            <a:ext cx="234087" cy="0"/>
          </a:xfrm>
          <a:prstGeom prst="line">
            <a:avLst/>
          </a:prstGeom>
          <a:ln w="1778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62" name="Connector 161"/>
          <p:cNvCxnSpPr/>
          <p:nvPr/>
        </p:nvCxnSpPr>
        <p:spPr>
          <a:xfrm>
            <a:off x="1161920" y="5386364"/>
            <a:ext cx="0" cy="239939"/>
          </a:xfrm>
          <a:prstGeom prst="line">
            <a:avLst/>
          </a:prstGeom>
          <a:ln w="1778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63" name="Connector 162"/>
          <p:cNvCxnSpPr/>
          <p:nvPr/>
        </p:nvCxnSpPr>
        <p:spPr>
          <a:xfrm>
            <a:off x="1249703" y="5386364"/>
            <a:ext cx="0" cy="239939"/>
          </a:xfrm>
          <a:prstGeom prst="line">
            <a:avLst/>
          </a:prstGeom>
          <a:ln w="1778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64" name="Connector 163"/>
          <p:cNvCxnSpPr/>
          <p:nvPr/>
        </p:nvCxnSpPr>
        <p:spPr>
          <a:xfrm>
            <a:off x="1337485" y="5386364"/>
            <a:ext cx="0" cy="239939"/>
          </a:xfrm>
          <a:prstGeom prst="line">
            <a:avLst/>
          </a:prstGeom>
          <a:ln w="1778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65" name="Connector 164"/>
          <p:cNvCxnSpPr/>
          <p:nvPr/>
        </p:nvCxnSpPr>
        <p:spPr>
          <a:xfrm>
            <a:off x="1103399" y="5626303"/>
            <a:ext cx="292608" cy="0"/>
          </a:xfrm>
          <a:prstGeom prst="line">
            <a:avLst/>
          </a:prstGeom>
          <a:ln w="1778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66" name="Connector 165"/>
          <p:cNvCxnSpPr/>
          <p:nvPr/>
        </p:nvCxnSpPr>
        <p:spPr>
          <a:xfrm>
            <a:off x="1074138" y="5667268"/>
            <a:ext cx="351129" cy="0"/>
          </a:xfrm>
          <a:prstGeom prst="line">
            <a:avLst/>
          </a:prstGeom>
          <a:ln w="17780">
            <a:solidFill>
              <a:srgbClr val="FFCC00"/>
            </a:solidFill>
          </a:ln>
        </p:spPr>
        <p:style>
          <a:lnRef idx="2">
            <a:schemeClr val="accent1"/>
          </a:lnRef>
          <a:fillRef idx="0">
            <a:schemeClr val="accent1"/>
          </a:fillRef>
          <a:effectRef idx="1">
            <a:schemeClr val="accent1"/>
          </a:effectRef>
          <a:fontRef idx="minor">
            <a:schemeClr val="tx1"/>
          </a:fontRef>
        </p:style>
      </p:cxnSp>
      <p:cxnSp>
        <p:nvCxnSpPr>
          <p:cNvPr id="167" name="Connector 166"/>
          <p:cNvCxnSpPr/>
          <p:nvPr/>
        </p:nvCxnSpPr>
        <p:spPr>
          <a:xfrm>
            <a:off x="1862351" y="5189220"/>
            <a:ext cx="0" cy="658368"/>
          </a:xfrm>
          <a:prstGeom prst="line">
            <a:avLst/>
          </a:prstGeom>
          <a:ln w="12700">
            <a:solidFill>
              <a:srgbClr val="FFCC00"/>
            </a:solidFill>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2182390" y="5363722"/>
            <a:ext cx="8659365" cy="283026"/>
          </a:xfrm>
          <a:prstGeom prst="rect">
            <a:avLst/>
          </a:prstGeom>
          <a:noFill/>
        </p:spPr>
        <p:txBody>
          <a:bodyPr wrap="square" lIns="0" tIns="0" rIns="0" bIns="0">
            <a:spAutoFit/>
          </a:bodyPr>
          <a:lstStyle/>
          <a:p>
            <a:pPr algn="ctr"/>
            <a:r>
              <a:rPr lang="en-US" sz="1839" b="1" dirty="0">
                <a:solidFill>
                  <a:srgbClr val="FFFFFF"/>
                </a:solidFill>
                <a:latin typeface="Aptos"/>
              </a:rPr>
              <a:t>Let’s build a nuclear-capable, demand-resilient workforce</a:t>
            </a:r>
            <a:endParaRPr sz="1839" b="1" dirty="0">
              <a:solidFill>
                <a:srgbClr val="FFCC00"/>
              </a:solidFill>
              <a:latin typeface="Aptos"/>
            </a:endParaRPr>
          </a:p>
        </p:txBody>
      </p:sp>
      <p:sp>
        <p:nvSpPr>
          <p:cNvPr id="170" name="Rectangle 169"/>
          <p:cNvSpPr/>
          <p:nvPr/>
        </p:nvSpPr>
        <p:spPr>
          <a:xfrm>
            <a:off x="386738" y="6597396"/>
            <a:ext cx="12191999" cy="27432"/>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nvGrpSpPr>
          <p:cNvPr id="178" name="Group 177">
            <a:extLst>
              <a:ext uri="{FF2B5EF4-FFF2-40B4-BE49-F238E27FC236}">
                <a16:creationId xmlns:a16="http://schemas.microsoft.com/office/drawing/2014/main" id="{FA834DAA-D7DD-B7E2-7397-E92DF385E2C2}"/>
              </a:ext>
            </a:extLst>
          </p:cNvPr>
          <p:cNvGrpSpPr/>
          <p:nvPr/>
        </p:nvGrpSpPr>
        <p:grpSpPr>
          <a:xfrm>
            <a:off x="1917215" y="1769003"/>
            <a:ext cx="694944" cy="694944"/>
            <a:chOff x="2130552" y="2295144"/>
            <a:chExt cx="694944" cy="694944"/>
          </a:xfrm>
        </p:grpSpPr>
        <p:sp>
          <p:nvSpPr>
            <p:cNvPr id="110" name="Oval 109"/>
            <p:cNvSpPr/>
            <p:nvPr/>
          </p:nvSpPr>
          <p:spPr>
            <a:xfrm>
              <a:off x="2130552" y="2295144"/>
              <a:ext cx="694944" cy="694944"/>
            </a:xfrm>
            <a:prstGeom prst="ellipse">
              <a:avLst/>
            </a:prstGeom>
            <a:solidFill>
              <a:srgbClr val="FFFDF8"/>
            </a:solidFill>
            <a:ln w="19050">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77" name="Graphic 176" descr="Classroom with solid fill">
              <a:extLst>
                <a:ext uri="{FF2B5EF4-FFF2-40B4-BE49-F238E27FC236}">
                  <a16:creationId xmlns:a16="http://schemas.microsoft.com/office/drawing/2014/main" id="{411BEF4A-09E9-12A8-F2FC-AF983BAFE34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167127" y="2386582"/>
              <a:ext cx="548641" cy="548641"/>
            </a:xfrm>
            <a:prstGeom prst="rect">
              <a:avLst/>
            </a:prstGeom>
          </p:spPr>
        </p:pic>
      </p:grpSp>
      <p:pic>
        <p:nvPicPr>
          <p:cNvPr id="182" name="Picture 181">
            <a:extLst>
              <a:ext uri="{FF2B5EF4-FFF2-40B4-BE49-F238E27FC236}">
                <a16:creationId xmlns:a16="http://schemas.microsoft.com/office/drawing/2014/main" id="{D93FBE2D-D96B-0CD8-31A9-E64F7AF1D2F2}"/>
              </a:ext>
            </a:extLst>
          </p:cNvPr>
          <p:cNvPicPr>
            <a:picLocks noChangeAspect="1"/>
          </p:cNvPicPr>
          <p:nvPr/>
        </p:nvPicPr>
        <p:blipFill>
          <a:blip r:embed="rId3"/>
          <a:stretch>
            <a:fillRect/>
          </a:stretch>
        </p:blipFill>
        <p:spPr>
          <a:xfrm>
            <a:off x="1" y="6420218"/>
            <a:ext cx="914400" cy="4377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
          <p:cNvSpPr/>
          <p:nvPr/>
        </p:nvSpPr>
        <p:spPr>
          <a:xfrm>
            <a:off x="0" y="6784848"/>
            <a:ext cx="12191695" cy="0"/>
          </a:xfrm>
          <a:prstGeom prst="line">
            <a:avLst/>
          </a:prstGeom>
          <a:noFill/>
          <a:ln w="19050">
            <a:solidFill>
              <a:srgbClr val="FFCC00"/>
            </a:solidFill>
            <a:prstDash val="solid"/>
          </a:ln>
        </p:spPr>
        <p:txBody>
          <a:bodyPr/>
          <a:lstStyle/>
          <a:p>
            <a:endParaRPr lang="en-US"/>
          </a:p>
        </p:txBody>
      </p:sp>
      <p:sp>
        <p:nvSpPr>
          <p:cNvPr id="21" name="Text 19"/>
          <p:cNvSpPr/>
          <p:nvPr/>
        </p:nvSpPr>
        <p:spPr>
          <a:xfrm>
            <a:off x="713232" y="338328"/>
            <a:ext cx="2194560" cy="182880"/>
          </a:xfrm>
          <a:prstGeom prst="rect">
            <a:avLst/>
          </a:prstGeom>
          <a:noFill/>
          <a:ln/>
        </p:spPr>
        <p:txBody>
          <a:bodyPr wrap="square" lIns="254" tIns="254" rIns="254" bIns="254" rtlCol="0" anchor="ctr">
            <a:normAutofit/>
          </a:bodyPr>
          <a:lstStyle/>
          <a:p>
            <a:pPr marL="0" indent="0" algn="l">
              <a:buNone/>
            </a:pPr>
            <a:r>
              <a:rPr lang="en-US" sz="950" b="1" dirty="0">
                <a:solidFill>
                  <a:srgbClr val="57150B"/>
                </a:solidFill>
                <a:latin typeface="Aptos" pitchFamily="34" charset="0"/>
                <a:ea typeface="Aptos" pitchFamily="34" charset="-122"/>
                <a:cs typeface="Aptos" pitchFamily="34" charset="-120"/>
              </a:rPr>
              <a:t>THE ROLE OF ROWAN UNIVERSITY</a:t>
            </a:r>
            <a:endParaRPr lang="en-US" sz="950" dirty="0"/>
          </a:p>
        </p:txBody>
      </p:sp>
      <p:sp>
        <p:nvSpPr>
          <p:cNvPr id="22" name="Text 20"/>
          <p:cNvSpPr/>
          <p:nvPr/>
        </p:nvSpPr>
        <p:spPr>
          <a:xfrm>
            <a:off x="713232" y="667512"/>
            <a:ext cx="8138160" cy="475488"/>
          </a:xfrm>
          <a:prstGeom prst="rect">
            <a:avLst/>
          </a:prstGeom>
          <a:noFill/>
          <a:ln/>
        </p:spPr>
        <p:txBody>
          <a:bodyPr wrap="square" lIns="254" tIns="254" rIns="254" bIns="254" rtlCol="0" anchor="ctr">
            <a:normAutofit fontScale="85000" lnSpcReduction="10000"/>
          </a:bodyPr>
          <a:lstStyle/>
          <a:p>
            <a:pPr marL="0" indent="0" algn="l">
              <a:buNone/>
            </a:pPr>
            <a:r>
              <a:rPr lang="en-US" sz="3000" b="1" dirty="0">
                <a:solidFill>
                  <a:srgbClr val="57150B"/>
                </a:solidFill>
                <a:latin typeface="Georgia" pitchFamily="34" charset="0"/>
                <a:ea typeface="Georgia" pitchFamily="34" charset="-122"/>
                <a:cs typeface="Georgia" pitchFamily="34" charset="-120"/>
              </a:rPr>
              <a:t>University Research for Nuclear Deployment</a:t>
            </a:r>
            <a:endParaRPr lang="en-US" sz="3000" dirty="0"/>
          </a:p>
        </p:txBody>
      </p:sp>
      <p:sp>
        <p:nvSpPr>
          <p:cNvPr id="23" name="Shape 21"/>
          <p:cNvSpPr/>
          <p:nvPr/>
        </p:nvSpPr>
        <p:spPr>
          <a:xfrm>
            <a:off x="713232" y="1161288"/>
            <a:ext cx="1325880" cy="0"/>
          </a:xfrm>
          <a:prstGeom prst="line">
            <a:avLst/>
          </a:prstGeom>
          <a:noFill/>
          <a:ln w="27940">
            <a:solidFill>
              <a:srgbClr val="FFCC00"/>
            </a:solidFill>
            <a:prstDash val="solid"/>
          </a:ln>
        </p:spPr>
        <p:txBody>
          <a:bodyPr/>
          <a:lstStyle/>
          <a:p>
            <a:endParaRPr lang="en-US"/>
          </a:p>
        </p:txBody>
      </p:sp>
      <p:sp>
        <p:nvSpPr>
          <p:cNvPr id="24" name="Text 22"/>
          <p:cNvSpPr/>
          <p:nvPr/>
        </p:nvSpPr>
        <p:spPr>
          <a:xfrm>
            <a:off x="713232" y="1325880"/>
            <a:ext cx="10378440" cy="502920"/>
          </a:xfrm>
          <a:prstGeom prst="rect">
            <a:avLst/>
          </a:prstGeom>
          <a:noFill/>
          <a:ln/>
        </p:spPr>
        <p:txBody>
          <a:bodyPr wrap="square" lIns="254" tIns="254" rIns="254" bIns="254" rtlCol="0" anchor="ctr">
            <a:normAutofit/>
          </a:bodyPr>
          <a:lstStyle/>
          <a:p>
            <a:pPr marL="0" indent="0" algn="l">
              <a:buNone/>
            </a:pPr>
            <a:r>
              <a:rPr lang="en-US" sz="1340" dirty="0">
                <a:solidFill>
                  <a:srgbClr val="241A16"/>
                </a:solidFill>
                <a:latin typeface="Aptos" pitchFamily="34" charset="0"/>
                <a:ea typeface="Aptos" pitchFamily="34" charset="-122"/>
                <a:cs typeface="Aptos" pitchFamily="34" charset="-120"/>
              </a:rPr>
              <a:t>Rowan University can develop the analytical methods, testbeds, and decision tools that make nuclear systems safer, more reliable, and easier to integrate into the regional energy economy.</a:t>
            </a:r>
            <a:endParaRPr lang="en-US" sz="1340" dirty="0"/>
          </a:p>
        </p:txBody>
      </p:sp>
      <p:sp>
        <p:nvSpPr>
          <p:cNvPr id="25" name="Shape 23"/>
          <p:cNvSpPr/>
          <p:nvPr/>
        </p:nvSpPr>
        <p:spPr>
          <a:xfrm>
            <a:off x="4160520" y="2029968"/>
            <a:ext cx="3886200" cy="3282696"/>
          </a:xfrm>
          <a:prstGeom prst="roundRect">
            <a:avLst>
              <a:gd name="adj" fmla="val 14063"/>
            </a:avLst>
          </a:prstGeom>
          <a:solidFill>
            <a:srgbClr val="57150B"/>
          </a:solidFill>
          <a:ln w="12700">
            <a:solidFill>
              <a:srgbClr val="4A1008"/>
            </a:solidFill>
            <a:prstDash val="solid"/>
          </a:ln>
          <a:effectLst>
            <a:outerShdw blurRad="19050" dist="50800" dir="2700000" algn="bl" rotWithShape="0">
              <a:srgbClr val="000000">
                <a:alpha val="10000"/>
              </a:srgbClr>
            </a:outerShdw>
          </a:effectLst>
        </p:spPr>
        <p:txBody>
          <a:bodyPr/>
          <a:lstStyle/>
          <a:p>
            <a:endParaRPr lang="en-US"/>
          </a:p>
        </p:txBody>
      </p:sp>
      <p:sp>
        <p:nvSpPr>
          <p:cNvPr id="26" name="Shape 24"/>
          <p:cNvSpPr/>
          <p:nvPr/>
        </p:nvSpPr>
        <p:spPr>
          <a:xfrm>
            <a:off x="4416552" y="2276856"/>
            <a:ext cx="621792" cy="621792"/>
          </a:xfrm>
          <a:prstGeom prst="ellipse">
            <a:avLst/>
          </a:prstGeom>
          <a:solidFill>
            <a:srgbClr val="3B0D05"/>
          </a:solidFill>
          <a:ln w="15240">
            <a:solidFill>
              <a:srgbClr val="FFCC00"/>
            </a:solidFill>
            <a:prstDash val="solid"/>
          </a:ln>
        </p:spPr>
        <p:txBody>
          <a:bodyPr/>
          <a:lstStyle/>
          <a:p>
            <a:endParaRPr lang="en-US"/>
          </a:p>
        </p:txBody>
      </p:sp>
      <p:sp>
        <p:nvSpPr>
          <p:cNvPr id="27" name="Text 25"/>
          <p:cNvSpPr/>
          <p:nvPr/>
        </p:nvSpPr>
        <p:spPr>
          <a:xfrm>
            <a:off x="4416552" y="2459736"/>
            <a:ext cx="621792" cy="173736"/>
          </a:xfrm>
          <a:prstGeom prst="rect">
            <a:avLst/>
          </a:prstGeom>
          <a:noFill/>
          <a:ln/>
        </p:spPr>
        <p:txBody>
          <a:bodyPr wrap="square" lIns="254" tIns="254" rIns="254" bIns="254" rtlCol="0" anchor="ctr">
            <a:normAutofit/>
          </a:bodyPr>
          <a:lstStyle/>
          <a:p>
            <a:pPr marL="0" indent="0" algn="ctr">
              <a:buNone/>
            </a:pPr>
            <a:r>
              <a:rPr lang="en-US" sz="1100" b="1" dirty="0">
                <a:solidFill>
                  <a:srgbClr val="FFCC00"/>
                </a:solidFill>
                <a:latin typeface="Aptos" pitchFamily="34" charset="0"/>
                <a:ea typeface="Aptos" pitchFamily="34" charset="-122"/>
                <a:cs typeface="Aptos" pitchFamily="34" charset="-120"/>
              </a:rPr>
              <a:t>R&amp;D</a:t>
            </a:r>
            <a:endParaRPr lang="en-US" sz="1100" dirty="0"/>
          </a:p>
        </p:txBody>
      </p:sp>
      <p:sp>
        <p:nvSpPr>
          <p:cNvPr id="28" name="Text 26"/>
          <p:cNvSpPr/>
          <p:nvPr/>
        </p:nvSpPr>
        <p:spPr>
          <a:xfrm>
            <a:off x="5212080" y="2203704"/>
            <a:ext cx="2542032" cy="621792"/>
          </a:xfrm>
          <a:prstGeom prst="rect">
            <a:avLst/>
          </a:prstGeom>
          <a:noFill/>
          <a:ln/>
        </p:spPr>
        <p:txBody>
          <a:bodyPr wrap="square" lIns="254" tIns="254" rIns="254" bIns="254" rtlCol="0" anchor="ctr">
            <a:normAutofit/>
          </a:bodyPr>
          <a:lstStyle/>
          <a:p>
            <a:pPr marL="0" indent="0" algn="l">
              <a:buNone/>
            </a:pPr>
            <a:r>
              <a:rPr lang="en-US" b="1" dirty="0">
                <a:solidFill>
                  <a:srgbClr val="FFFFFF"/>
                </a:solidFill>
                <a:latin typeface="Aptos" pitchFamily="34" charset="0"/>
                <a:ea typeface="Aptos" pitchFamily="34" charset="-122"/>
                <a:cs typeface="Aptos" pitchFamily="34" charset="-120"/>
              </a:rPr>
              <a:t>University research + technology testbeds</a:t>
            </a:r>
            <a:endParaRPr lang="en-US" dirty="0"/>
          </a:p>
        </p:txBody>
      </p:sp>
      <p:sp>
        <p:nvSpPr>
          <p:cNvPr id="29" name="Text 27"/>
          <p:cNvSpPr/>
          <p:nvPr/>
        </p:nvSpPr>
        <p:spPr>
          <a:xfrm>
            <a:off x="4498848" y="3081528"/>
            <a:ext cx="3255264" cy="1901952"/>
          </a:xfrm>
          <a:prstGeom prst="rect">
            <a:avLst/>
          </a:prstGeom>
          <a:noFill/>
          <a:ln/>
        </p:spPr>
        <p:txBody>
          <a:bodyPr wrap="square" lIns="254" tIns="254" rIns="254" bIns="254" rtlCol="0" anchor="ctr">
            <a:noAutofit/>
          </a:bodyPr>
          <a:lstStyle/>
          <a:p>
            <a:pPr marL="0" indent="0" algn="l">
              <a:buNone/>
            </a:pPr>
            <a:r>
              <a:rPr lang="en-US" sz="2000" dirty="0">
                <a:solidFill>
                  <a:srgbClr val="F7EFE6"/>
                </a:solidFill>
                <a:latin typeface="Aptos" pitchFamily="34" charset="0"/>
                <a:ea typeface="Aptos" pitchFamily="34" charset="-122"/>
                <a:cs typeface="Aptos" pitchFamily="34" charset="-120"/>
              </a:rPr>
              <a:t>Translate nuclear deployment questions into models, experiments, data, and validated tools.</a:t>
            </a:r>
            <a:endParaRPr lang="en-US" sz="2000" dirty="0"/>
          </a:p>
        </p:txBody>
      </p:sp>
      <p:sp>
        <p:nvSpPr>
          <p:cNvPr id="30" name="Shape 28"/>
          <p:cNvSpPr/>
          <p:nvPr/>
        </p:nvSpPr>
        <p:spPr>
          <a:xfrm>
            <a:off x="868680" y="2157984"/>
            <a:ext cx="2926080" cy="868680"/>
          </a:xfrm>
          <a:prstGeom prst="roundRect">
            <a:avLst>
              <a:gd name="adj" fmla="val 12632"/>
            </a:avLst>
          </a:prstGeom>
          <a:solidFill>
            <a:srgbClr val="FFFFFF"/>
          </a:solidFill>
          <a:ln w="12700">
            <a:solidFill>
              <a:srgbClr val="E9E2D8"/>
            </a:solidFill>
            <a:prstDash val="solid"/>
          </a:ln>
          <a:effectLst>
            <a:outerShdw blurRad="19050" dist="50800" dir="2700000" algn="bl" rotWithShape="0">
              <a:srgbClr val="000000">
                <a:alpha val="10000"/>
              </a:srgbClr>
            </a:outerShdw>
          </a:effectLst>
        </p:spPr>
        <p:txBody>
          <a:bodyPr/>
          <a:lstStyle/>
          <a:p>
            <a:endParaRPr lang="en-US"/>
          </a:p>
        </p:txBody>
      </p:sp>
      <p:sp>
        <p:nvSpPr>
          <p:cNvPr id="31" name="Shape 29"/>
          <p:cNvSpPr/>
          <p:nvPr/>
        </p:nvSpPr>
        <p:spPr>
          <a:xfrm>
            <a:off x="868680" y="2157984"/>
            <a:ext cx="82296" cy="868680"/>
          </a:xfrm>
          <a:prstGeom prst="rect">
            <a:avLst/>
          </a:prstGeom>
          <a:solidFill>
            <a:srgbClr val="57150B"/>
          </a:solidFill>
          <a:ln w="12700">
            <a:solidFill>
              <a:srgbClr val="57150B"/>
            </a:solidFill>
            <a:prstDash val="solid"/>
          </a:ln>
        </p:spPr>
        <p:txBody>
          <a:bodyPr/>
          <a:lstStyle/>
          <a:p>
            <a:endParaRPr lang="en-US"/>
          </a:p>
        </p:txBody>
      </p:sp>
      <p:sp>
        <p:nvSpPr>
          <p:cNvPr id="32" name="Shape 30"/>
          <p:cNvSpPr/>
          <p:nvPr/>
        </p:nvSpPr>
        <p:spPr>
          <a:xfrm>
            <a:off x="1069848" y="2331720"/>
            <a:ext cx="457200" cy="457200"/>
          </a:xfrm>
          <a:prstGeom prst="ellipse">
            <a:avLst/>
          </a:prstGeom>
          <a:solidFill>
            <a:srgbClr val="FFF4CC"/>
          </a:solidFill>
          <a:ln w="15240">
            <a:solidFill>
              <a:srgbClr val="57150B"/>
            </a:solidFill>
            <a:prstDash val="solid"/>
          </a:ln>
        </p:spPr>
        <p:txBody>
          <a:bodyPr/>
          <a:lstStyle/>
          <a:p>
            <a:endParaRPr lang="en-US"/>
          </a:p>
        </p:txBody>
      </p:sp>
      <p:sp>
        <p:nvSpPr>
          <p:cNvPr id="33" name="Text 31"/>
          <p:cNvSpPr/>
          <p:nvPr/>
        </p:nvSpPr>
        <p:spPr>
          <a:xfrm>
            <a:off x="1069848" y="2386584"/>
            <a:ext cx="457200" cy="228600"/>
          </a:xfrm>
          <a:prstGeom prst="rect">
            <a:avLst/>
          </a:prstGeom>
          <a:noFill/>
          <a:ln/>
        </p:spPr>
        <p:txBody>
          <a:bodyPr wrap="square" lIns="254" tIns="254" rIns="254" bIns="254" rtlCol="0" anchor="ctr">
            <a:normAutofit/>
          </a:bodyPr>
          <a:lstStyle/>
          <a:p>
            <a:pPr marL="0" indent="0" algn="ctr">
              <a:buNone/>
            </a:pPr>
            <a:r>
              <a:rPr lang="en-US" sz="1400" b="1" dirty="0">
                <a:solidFill>
                  <a:srgbClr val="57150B"/>
                </a:solidFill>
                <a:latin typeface="Aptos" pitchFamily="34" charset="0"/>
                <a:ea typeface="Aptos" pitchFamily="34" charset="-122"/>
                <a:cs typeface="Aptos" pitchFamily="34" charset="-120"/>
              </a:rPr>
              <a:t>01</a:t>
            </a:r>
            <a:endParaRPr lang="en-US" sz="1400" dirty="0"/>
          </a:p>
        </p:txBody>
      </p:sp>
      <p:sp>
        <p:nvSpPr>
          <p:cNvPr id="34" name="Text 32"/>
          <p:cNvSpPr/>
          <p:nvPr/>
        </p:nvSpPr>
        <p:spPr>
          <a:xfrm>
            <a:off x="1655064" y="2322576"/>
            <a:ext cx="1993392" cy="292608"/>
          </a:xfrm>
          <a:prstGeom prst="rect">
            <a:avLst/>
          </a:prstGeom>
          <a:noFill/>
          <a:ln/>
        </p:spPr>
        <p:txBody>
          <a:bodyPr wrap="square" lIns="254" tIns="254" rIns="254" bIns="254" rtlCol="0" anchor="ctr">
            <a:normAutofit fontScale="85000" lnSpcReduction="10000"/>
          </a:bodyPr>
          <a:lstStyle/>
          <a:p>
            <a:pPr marL="0" indent="0" algn="l">
              <a:buNone/>
            </a:pPr>
            <a:r>
              <a:rPr lang="en-US" sz="1480" b="1" dirty="0">
                <a:solidFill>
                  <a:srgbClr val="57150B"/>
                </a:solidFill>
                <a:latin typeface="Aptos" pitchFamily="34" charset="0"/>
                <a:ea typeface="Aptos" pitchFamily="34" charset="-122"/>
                <a:cs typeface="Aptos" pitchFamily="34" charset="-120"/>
              </a:rPr>
              <a:t>Advanced reactor systems</a:t>
            </a:r>
            <a:endParaRPr lang="en-US" sz="1480" dirty="0"/>
          </a:p>
        </p:txBody>
      </p:sp>
      <p:sp>
        <p:nvSpPr>
          <p:cNvPr id="35" name="Text 33"/>
          <p:cNvSpPr/>
          <p:nvPr/>
        </p:nvSpPr>
        <p:spPr>
          <a:xfrm>
            <a:off x="1655064" y="2586609"/>
            <a:ext cx="2057400" cy="283464"/>
          </a:xfrm>
          <a:prstGeom prst="rect">
            <a:avLst/>
          </a:prstGeom>
          <a:noFill/>
          <a:ln/>
        </p:spPr>
        <p:txBody>
          <a:bodyPr wrap="square" lIns="254" tIns="254" rIns="254" bIns="254" rtlCol="0" anchor="t">
            <a:noAutofit/>
          </a:bodyPr>
          <a:lstStyle/>
          <a:p>
            <a:pPr marL="0" indent="0" algn="l">
              <a:buNone/>
            </a:pPr>
            <a:r>
              <a:rPr lang="en-US" sz="800" dirty="0">
                <a:solidFill>
                  <a:srgbClr val="5B524C"/>
                </a:solidFill>
                <a:latin typeface="Aptos" pitchFamily="34" charset="0"/>
                <a:ea typeface="Aptos" pitchFamily="34" charset="-122"/>
                <a:cs typeface="Aptos" pitchFamily="34" charset="-120"/>
              </a:rPr>
              <a:t>Thermal-fluid modeling, component behavior, passive safety concepts, and plant integration studies.</a:t>
            </a:r>
            <a:endParaRPr lang="en-US" sz="800" dirty="0"/>
          </a:p>
        </p:txBody>
      </p:sp>
      <p:sp>
        <p:nvSpPr>
          <p:cNvPr id="36" name="Shape 34"/>
          <p:cNvSpPr/>
          <p:nvPr/>
        </p:nvSpPr>
        <p:spPr>
          <a:xfrm>
            <a:off x="8430768" y="2157984"/>
            <a:ext cx="2926080" cy="868680"/>
          </a:xfrm>
          <a:prstGeom prst="roundRect">
            <a:avLst>
              <a:gd name="adj" fmla="val 12632"/>
            </a:avLst>
          </a:prstGeom>
          <a:solidFill>
            <a:srgbClr val="FFFFFF"/>
          </a:solidFill>
          <a:ln w="12700">
            <a:solidFill>
              <a:srgbClr val="E9E2D8"/>
            </a:solidFill>
            <a:prstDash val="solid"/>
          </a:ln>
          <a:effectLst>
            <a:outerShdw blurRad="19050" dist="50800" dir="2700000" algn="bl" rotWithShape="0">
              <a:srgbClr val="000000">
                <a:alpha val="10000"/>
              </a:srgbClr>
            </a:outerShdw>
          </a:effectLst>
        </p:spPr>
        <p:txBody>
          <a:bodyPr/>
          <a:lstStyle/>
          <a:p>
            <a:endParaRPr lang="en-US"/>
          </a:p>
        </p:txBody>
      </p:sp>
      <p:sp>
        <p:nvSpPr>
          <p:cNvPr id="37" name="Shape 35"/>
          <p:cNvSpPr/>
          <p:nvPr/>
        </p:nvSpPr>
        <p:spPr>
          <a:xfrm>
            <a:off x="8430768" y="2157984"/>
            <a:ext cx="82296" cy="868680"/>
          </a:xfrm>
          <a:prstGeom prst="rect">
            <a:avLst/>
          </a:prstGeom>
          <a:solidFill>
            <a:srgbClr val="F2B600"/>
          </a:solidFill>
          <a:ln w="12700">
            <a:solidFill>
              <a:srgbClr val="F2B600"/>
            </a:solidFill>
            <a:prstDash val="solid"/>
          </a:ln>
        </p:spPr>
        <p:txBody>
          <a:bodyPr/>
          <a:lstStyle/>
          <a:p>
            <a:endParaRPr lang="en-US"/>
          </a:p>
        </p:txBody>
      </p:sp>
      <p:sp>
        <p:nvSpPr>
          <p:cNvPr id="38" name="Shape 36"/>
          <p:cNvSpPr/>
          <p:nvPr/>
        </p:nvSpPr>
        <p:spPr>
          <a:xfrm>
            <a:off x="8631936" y="2331720"/>
            <a:ext cx="457200" cy="457200"/>
          </a:xfrm>
          <a:prstGeom prst="ellipse">
            <a:avLst/>
          </a:prstGeom>
          <a:solidFill>
            <a:srgbClr val="FFF4CC"/>
          </a:solidFill>
          <a:ln w="15240">
            <a:solidFill>
              <a:srgbClr val="F2B600"/>
            </a:solidFill>
            <a:prstDash val="solid"/>
          </a:ln>
        </p:spPr>
        <p:txBody>
          <a:bodyPr/>
          <a:lstStyle/>
          <a:p>
            <a:endParaRPr lang="en-US"/>
          </a:p>
        </p:txBody>
      </p:sp>
      <p:sp>
        <p:nvSpPr>
          <p:cNvPr id="39" name="Text 37"/>
          <p:cNvSpPr/>
          <p:nvPr/>
        </p:nvSpPr>
        <p:spPr>
          <a:xfrm>
            <a:off x="8631936" y="2386584"/>
            <a:ext cx="457200" cy="228600"/>
          </a:xfrm>
          <a:prstGeom prst="rect">
            <a:avLst/>
          </a:prstGeom>
          <a:noFill/>
          <a:ln/>
        </p:spPr>
        <p:txBody>
          <a:bodyPr wrap="square" lIns="254" tIns="254" rIns="254" bIns="254" rtlCol="0" anchor="ctr">
            <a:normAutofit/>
          </a:bodyPr>
          <a:lstStyle/>
          <a:p>
            <a:pPr marL="0" indent="0" algn="ctr">
              <a:buNone/>
            </a:pPr>
            <a:r>
              <a:rPr lang="en-US" sz="1400" b="1" dirty="0">
                <a:solidFill>
                  <a:srgbClr val="57150B"/>
                </a:solidFill>
                <a:latin typeface="Aptos" pitchFamily="34" charset="0"/>
                <a:ea typeface="Aptos" pitchFamily="34" charset="-122"/>
                <a:cs typeface="Aptos" pitchFamily="34" charset="-120"/>
              </a:rPr>
              <a:t>02</a:t>
            </a:r>
            <a:endParaRPr lang="en-US" sz="1400" dirty="0"/>
          </a:p>
        </p:txBody>
      </p:sp>
      <p:sp>
        <p:nvSpPr>
          <p:cNvPr id="40" name="Text 38"/>
          <p:cNvSpPr/>
          <p:nvPr/>
        </p:nvSpPr>
        <p:spPr>
          <a:xfrm>
            <a:off x="9217152" y="2322576"/>
            <a:ext cx="1993392" cy="292608"/>
          </a:xfrm>
          <a:prstGeom prst="rect">
            <a:avLst/>
          </a:prstGeom>
          <a:noFill/>
          <a:ln/>
        </p:spPr>
        <p:txBody>
          <a:bodyPr wrap="square" lIns="254" tIns="254" rIns="254" bIns="254" rtlCol="0" anchor="ctr">
            <a:normAutofit fontScale="77500" lnSpcReduction="20000"/>
          </a:bodyPr>
          <a:lstStyle/>
          <a:p>
            <a:pPr marL="0" indent="0" algn="l">
              <a:buNone/>
            </a:pPr>
            <a:r>
              <a:rPr lang="en-US" sz="1480" b="1" dirty="0">
                <a:solidFill>
                  <a:srgbClr val="57150B"/>
                </a:solidFill>
                <a:latin typeface="Aptos" pitchFamily="34" charset="0"/>
                <a:ea typeface="Aptos" pitchFamily="34" charset="-122"/>
                <a:cs typeface="Aptos" pitchFamily="34" charset="-120"/>
              </a:rPr>
              <a:t>Grid + transmission integration</a:t>
            </a:r>
            <a:endParaRPr lang="en-US" sz="1480" dirty="0"/>
          </a:p>
        </p:txBody>
      </p:sp>
      <p:sp>
        <p:nvSpPr>
          <p:cNvPr id="41" name="Text 39"/>
          <p:cNvSpPr/>
          <p:nvPr/>
        </p:nvSpPr>
        <p:spPr>
          <a:xfrm>
            <a:off x="9217152" y="2632329"/>
            <a:ext cx="2057400" cy="283464"/>
          </a:xfrm>
          <a:prstGeom prst="rect">
            <a:avLst/>
          </a:prstGeom>
          <a:noFill/>
          <a:ln/>
        </p:spPr>
        <p:txBody>
          <a:bodyPr wrap="square" lIns="254" tIns="254" rIns="254" bIns="254" rtlCol="0" anchor="t">
            <a:noAutofit/>
          </a:bodyPr>
          <a:lstStyle/>
          <a:p>
            <a:pPr marL="0" indent="0" algn="l">
              <a:buNone/>
            </a:pPr>
            <a:r>
              <a:rPr lang="en-US" sz="800" dirty="0">
                <a:solidFill>
                  <a:srgbClr val="5B524C"/>
                </a:solidFill>
                <a:latin typeface="Aptos" pitchFamily="34" charset="0"/>
                <a:ea typeface="Aptos" pitchFamily="34" charset="-122"/>
                <a:cs typeface="Aptos" pitchFamily="34" charset="-120"/>
              </a:rPr>
              <a:t>Reliability modeling, clean firm capacity, interconnection constraints, load growth, and data-center demand.</a:t>
            </a:r>
            <a:endParaRPr lang="en-US" sz="800" dirty="0"/>
          </a:p>
        </p:txBody>
      </p:sp>
      <p:sp>
        <p:nvSpPr>
          <p:cNvPr id="42" name="Shape 40"/>
          <p:cNvSpPr/>
          <p:nvPr/>
        </p:nvSpPr>
        <p:spPr>
          <a:xfrm>
            <a:off x="868680" y="3255264"/>
            <a:ext cx="2926080" cy="868680"/>
          </a:xfrm>
          <a:prstGeom prst="roundRect">
            <a:avLst>
              <a:gd name="adj" fmla="val 12632"/>
            </a:avLst>
          </a:prstGeom>
          <a:solidFill>
            <a:srgbClr val="FFFFFF"/>
          </a:solidFill>
          <a:ln w="12700">
            <a:solidFill>
              <a:srgbClr val="E9E2D8"/>
            </a:solidFill>
            <a:prstDash val="solid"/>
          </a:ln>
          <a:effectLst>
            <a:outerShdw blurRad="19050" dist="50800" dir="2700000" algn="bl" rotWithShape="0">
              <a:srgbClr val="000000">
                <a:alpha val="10000"/>
              </a:srgbClr>
            </a:outerShdw>
          </a:effectLst>
        </p:spPr>
        <p:txBody>
          <a:bodyPr/>
          <a:lstStyle/>
          <a:p>
            <a:endParaRPr lang="en-US"/>
          </a:p>
        </p:txBody>
      </p:sp>
      <p:sp>
        <p:nvSpPr>
          <p:cNvPr id="43" name="Shape 41"/>
          <p:cNvSpPr/>
          <p:nvPr/>
        </p:nvSpPr>
        <p:spPr>
          <a:xfrm>
            <a:off x="868680" y="3255264"/>
            <a:ext cx="82296" cy="868680"/>
          </a:xfrm>
          <a:prstGeom prst="rect">
            <a:avLst/>
          </a:prstGeom>
          <a:solidFill>
            <a:srgbClr val="F2B600"/>
          </a:solidFill>
          <a:ln w="12700">
            <a:solidFill>
              <a:srgbClr val="F2B600"/>
            </a:solidFill>
            <a:prstDash val="solid"/>
          </a:ln>
        </p:spPr>
        <p:txBody>
          <a:bodyPr/>
          <a:lstStyle/>
          <a:p>
            <a:endParaRPr lang="en-US"/>
          </a:p>
        </p:txBody>
      </p:sp>
      <p:sp>
        <p:nvSpPr>
          <p:cNvPr id="44" name="Shape 42"/>
          <p:cNvSpPr/>
          <p:nvPr/>
        </p:nvSpPr>
        <p:spPr>
          <a:xfrm>
            <a:off x="1069848" y="3429000"/>
            <a:ext cx="457200" cy="457200"/>
          </a:xfrm>
          <a:prstGeom prst="ellipse">
            <a:avLst/>
          </a:prstGeom>
          <a:solidFill>
            <a:srgbClr val="FFF4CC"/>
          </a:solidFill>
          <a:ln w="15240">
            <a:solidFill>
              <a:srgbClr val="F2B600"/>
            </a:solidFill>
            <a:prstDash val="solid"/>
          </a:ln>
        </p:spPr>
        <p:txBody>
          <a:bodyPr/>
          <a:lstStyle/>
          <a:p>
            <a:endParaRPr lang="en-US"/>
          </a:p>
        </p:txBody>
      </p:sp>
      <p:sp>
        <p:nvSpPr>
          <p:cNvPr id="45" name="Text 43"/>
          <p:cNvSpPr/>
          <p:nvPr/>
        </p:nvSpPr>
        <p:spPr>
          <a:xfrm>
            <a:off x="1069848" y="3483864"/>
            <a:ext cx="457200" cy="228600"/>
          </a:xfrm>
          <a:prstGeom prst="rect">
            <a:avLst/>
          </a:prstGeom>
          <a:noFill/>
          <a:ln/>
        </p:spPr>
        <p:txBody>
          <a:bodyPr wrap="square" lIns="254" tIns="254" rIns="254" bIns="254" rtlCol="0" anchor="ctr">
            <a:normAutofit/>
          </a:bodyPr>
          <a:lstStyle/>
          <a:p>
            <a:pPr marL="0" indent="0" algn="ctr">
              <a:buNone/>
            </a:pPr>
            <a:r>
              <a:rPr lang="en-US" sz="1400" b="1" dirty="0">
                <a:solidFill>
                  <a:srgbClr val="57150B"/>
                </a:solidFill>
                <a:latin typeface="Aptos" pitchFamily="34" charset="0"/>
                <a:ea typeface="Aptos" pitchFamily="34" charset="-122"/>
                <a:cs typeface="Aptos" pitchFamily="34" charset="-120"/>
              </a:rPr>
              <a:t>03</a:t>
            </a:r>
            <a:endParaRPr lang="en-US" sz="1400" dirty="0"/>
          </a:p>
        </p:txBody>
      </p:sp>
      <p:sp>
        <p:nvSpPr>
          <p:cNvPr id="46" name="Text 44"/>
          <p:cNvSpPr/>
          <p:nvPr/>
        </p:nvSpPr>
        <p:spPr>
          <a:xfrm>
            <a:off x="1655064" y="3419856"/>
            <a:ext cx="1993392" cy="292608"/>
          </a:xfrm>
          <a:prstGeom prst="rect">
            <a:avLst/>
          </a:prstGeom>
          <a:noFill/>
          <a:ln/>
        </p:spPr>
        <p:txBody>
          <a:bodyPr wrap="square" lIns="254" tIns="254" rIns="254" bIns="254" rtlCol="0" anchor="ctr">
            <a:normAutofit fontScale="77500" lnSpcReduction="20000"/>
          </a:bodyPr>
          <a:lstStyle/>
          <a:p>
            <a:pPr marL="0" indent="0" algn="l">
              <a:buNone/>
            </a:pPr>
            <a:r>
              <a:rPr lang="en-US" sz="1480" b="1" dirty="0">
                <a:solidFill>
                  <a:srgbClr val="57150B"/>
                </a:solidFill>
                <a:latin typeface="Aptos" pitchFamily="34" charset="0"/>
                <a:ea typeface="Aptos" pitchFamily="34" charset="-122"/>
                <a:cs typeface="Aptos" pitchFamily="34" charset="-120"/>
              </a:rPr>
              <a:t>Digital engineering + simulation</a:t>
            </a:r>
            <a:endParaRPr lang="en-US" sz="1480" dirty="0"/>
          </a:p>
        </p:txBody>
      </p:sp>
      <p:sp>
        <p:nvSpPr>
          <p:cNvPr id="47" name="Text 45"/>
          <p:cNvSpPr/>
          <p:nvPr/>
        </p:nvSpPr>
        <p:spPr>
          <a:xfrm>
            <a:off x="1655064" y="3683889"/>
            <a:ext cx="2057400" cy="283464"/>
          </a:xfrm>
          <a:prstGeom prst="rect">
            <a:avLst/>
          </a:prstGeom>
          <a:noFill/>
          <a:ln/>
        </p:spPr>
        <p:txBody>
          <a:bodyPr wrap="square" lIns="254" tIns="254" rIns="254" bIns="254" rtlCol="0" anchor="t">
            <a:noAutofit/>
          </a:bodyPr>
          <a:lstStyle/>
          <a:p>
            <a:pPr marL="0" indent="0" algn="l">
              <a:buNone/>
            </a:pPr>
            <a:r>
              <a:rPr lang="en-US" sz="800" dirty="0">
                <a:solidFill>
                  <a:srgbClr val="5B524C"/>
                </a:solidFill>
                <a:latin typeface="Aptos" pitchFamily="34" charset="0"/>
                <a:ea typeface="Aptos" pitchFamily="34" charset="-122"/>
                <a:cs typeface="Aptos" pitchFamily="34" charset="-120"/>
              </a:rPr>
              <a:t>Digital twins, model-based design, operations simulation, uncertainty quantification, and decision support.</a:t>
            </a:r>
            <a:endParaRPr lang="en-US" sz="800" dirty="0"/>
          </a:p>
        </p:txBody>
      </p:sp>
      <p:sp>
        <p:nvSpPr>
          <p:cNvPr id="48" name="Shape 46"/>
          <p:cNvSpPr/>
          <p:nvPr/>
        </p:nvSpPr>
        <p:spPr>
          <a:xfrm>
            <a:off x="8430768" y="3255264"/>
            <a:ext cx="2926080" cy="868680"/>
          </a:xfrm>
          <a:prstGeom prst="roundRect">
            <a:avLst>
              <a:gd name="adj" fmla="val 12632"/>
            </a:avLst>
          </a:prstGeom>
          <a:solidFill>
            <a:srgbClr val="FFFFFF"/>
          </a:solidFill>
          <a:ln w="12700">
            <a:solidFill>
              <a:srgbClr val="E9E2D8"/>
            </a:solidFill>
            <a:prstDash val="solid"/>
          </a:ln>
          <a:effectLst>
            <a:outerShdw blurRad="19050" dist="50800" dir="2700000" algn="bl" rotWithShape="0">
              <a:srgbClr val="000000">
                <a:alpha val="10000"/>
              </a:srgbClr>
            </a:outerShdw>
          </a:effectLst>
        </p:spPr>
        <p:txBody>
          <a:bodyPr/>
          <a:lstStyle/>
          <a:p>
            <a:endParaRPr lang="en-US"/>
          </a:p>
        </p:txBody>
      </p:sp>
      <p:sp>
        <p:nvSpPr>
          <p:cNvPr id="49" name="Shape 47"/>
          <p:cNvSpPr/>
          <p:nvPr/>
        </p:nvSpPr>
        <p:spPr>
          <a:xfrm>
            <a:off x="8430768" y="3255264"/>
            <a:ext cx="82296" cy="868680"/>
          </a:xfrm>
          <a:prstGeom prst="rect">
            <a:avLst/>
          </a:prstGeom>
          <a:solidFill>
            <a:srgbClr val="57150B"/>
          </a:solidFill>
          <a:ln w="12700">
            <a:solidFill>
              <a:srgbClr val="57150B"/>
            </a:solidFill>
            <a:prstDash val="solid"/>
          </a:ln>
        </p:spPr>
        <p:txBody>
          <a:bodyPr/>
          <a:lstStyle/>
          <a:p>
            <a:endParaRPr lang="en-US"/>
          </a:p>
        </p:txBody>
      </p:sp>
      <p:sp>
        <p:nvSpPr>
          <p:cNvPr id="50" name="Shape 48"/>
          <p:cNvSpPr/>
          <p:nvPr/>
        </p:nvSpPr>
        <p:spPr>
          <a:xfrm>
            <a:off x="8631936" y="3429000"/>
            <a:ext cx="457200" cy="457200"/>
          </a:xfrm>
          <a:prstGeom prst="ellipse">
            <a:avLst/>
          </a:prstGeom>
          <a:solidFill>
            <a:srgbClr val="FFF4CC"/>
          </a:solidFill>
          <a:ln w="15240">
            <a:solidFill>
              <a:srgbClr val="57150B"/>
            </a:solidFill>
            <a:prstDash val="solid"/>
          </a:ln>
        </p:spPr>
        <p:txBody>
          <a:bodyPr/>
          <a:lstStyle/>
          <a:p>
            <a:endParaRPr lang="en-US"/>
          </a:p>
        </p:txBody>
      </p:sp>
      <p:sp>
        <p:nvSpPr>
          <p:cNvPr id="51" name="Text 49"/>
          <p:cNvSpPr/>
          <p:nvPr/>
        </p:nvSpPr>
        <p:spPr>
          <a:xfrm>
            <a:off x="8631936" y="3483864"/>
            <a:ext cx="457200" cy="228600"/>
          </a:xfrm>
          <a:prstGeom prst="rect">
            <a:avLst/>
          </a:prstGeom>
          <a:noFill/>
          <a:ln/>
        </p:spPr>
        <p:txBody>
          <a:bodyPr wrap="square" lIns="254" tIns="254" rIns="254" bIns="254" rtlCol="0" anchor="ctr">
            <a:normAutofit/>
          </a:bodyPr>
          <a:lstStyle/>
          <a:p>
            <a:pPr marL="0" indent="0" algn="ctr">
              <a:buNone/>
            </a:pPr>
            <a:r>
              <a:rPr lang="en-US" sz="1400" b="1" dirty="0">
                <a:solidFill>
                  <a:srgbClr val="57150B"/>
                </a:solidFill>
                <a:latin typeface="Aptos" pitchFamily="34" charset="0"/>
                <a:ea typeface="Aptos" pitchFamily="34" charset="-122"/>
                <a:cs typeface="Aptos" pitchFamily="34" charset="-120"/>
              </a:rPr>
              <a:t>04</a:t>
            </a:r>
            <a:endParaRPr lang="en-US" sz="1400" dirty="0"/>
          </a:p>
        </p:txBody>
      </p:sp>
      <p:sp>
        <p:nvSpPr>
          <p:cNvPr id="52" name="Text 50"/>
          <p:cNvSpPr/>
          <p:nvPr/>
        </p:nvSpPr>
        <p:spPr>
          <a:xfrm>
            <a:off x="9217152" y="3419856"/>
            <a:ext cx="1993392" cy="292608"/>
          </a:xfrm>
          <a:prstGeom prst="rect">
            <a:avLst/>
          </a:prstGeom>
          <a:noFill/>
          <a:ln/>
        </p:spPr>
        <p:txBody>
          <a:bodyPr wrap="square" lIns="254" tIns="254" rIns="254" bIns="254" rtlCol="0" anchor="ctr">
            <a:normAutofit fontScale="77500" lnSpcReduction="20000"/>
          </a:bodyPr>
          <a:lstStyle/>
          <a:p>
            <a:pPr marL="0" indent="0" algn="l">
              <a:buNone/>
            </a:pPr>
            <a:r>
              <a:rPr lang="en-US" sz="1480" b="1" dirty="0">
                <a:solidFill>
                  <a:srgbClr val="57150B"/>
                </a:solidFill>
                <a:latin typeface="Aptos" pitchFamily="34" charset="0"/>
                <a:ea typeface="Aptos" pitchFamily="34" charset="-122"/>
                <a:cs typeface="Aptos" pitchFamily="34" charset="-120"/>
              </a:rPr>
              <a:t>Safety, risk + human factors</a:t>
            </a:r>
            <a:endParaRPr lang="en-US" sz="1480" dirty="0"/>
          </a:p>
        </p:txBody>
      </p:sp>
      <p:sp>
        <p:nvSpPr>
          <p:cNvPr id="53" name="Text 51"/>
          <p:cNvSpPr/>
          <p:nvPr/>
        </p:nvSpPr>
        <p:spPr>
          <a:xfrm>
            <a:off x="9217152" y="3729609"/>
            <a:ext cx="2258568" cy="356616"/>
          </a:xfrm>
          <a:prstGeom prst="rect">
            <a:avLst/>
          </a:prstGeom>
          <a:noFill/>
          <a:ln/>
        </p:spPr>
        <p:txBody>
          <a:bodyPr wrap="square" lIns="254" tIns="254" rIns="254" bIns="254" rtlCol="0" anchor="t">
            <a:normAutofit lnSpcReduction="10000"/>
          </a:bodyPr>
          <a:lstStyle/>
          <a:p>
            <a:pPr marL="0" indent="0" algn="l">
              <a:buNone/>
            </a:pPr>
            <a:r>
              <a:rPr lang="en-US" sz="800" dirty="0">
                <a:solidFill>
                  <a:srgbClr val="5B524C"/>
                </a:solidFill>
                <a:latin typeface="Aptos" pitchFamily="34" charset="0"/>
                <a:ea typeface="Aptos" pitchFamily="34" charset="-122"/>
                <a:cs typeface="Aptos" pitchFamily="34" charset="-120"/>
              </a:rPr>
              <a:t>Probabilistic risk assessment, procedure design, control-room cognition, and safety-culture measurement.</a:t>
            </a:r>
            <a:endParaRPr lang="en-US" sz="800" dirty="0"/>
          </a:p>
        </p:txBody>
      </p:sp>
      <p:sp>
        <p:nvSpPr>
          <p:cNvPr id="54" name="Shape 52"/>
          <p:cNvSpPr/>
          <p:nvPr/>
        </p:nvSpPr>
        <p:spPr>
          <a:xfrm>
            <a:off x="868680" y="4352544"/>
            <a:ext cx="2926080" cy="868680"/>
          </a:xfrm>
          <a:prstGeom prst="roundRect">
            <a:avLst>
              <a:gd name="adj" fmla="val 12632"/>
            </a:avLst>
          </a:prstGeom>
          <a:solidFill>
            <a:srgbClr val="FFFFFF"/>
          </a:solidFill>
          <a:ln w="12700">
            <a:solidFill>
              <a:srgbClr val="E9E2D8"/>
            </a:solidFill>
            <a:prstDash val="solid"/>
          </a:ln>
          <a:effectLst>
            <a:outerShdw blurRad="19050" dist="50800" dir="2700000" algn="bl" rotWithShape="0">
              <a:srgbClr val="000000">
                <a:alpha val="10000"/>
              </a:srgbClr>
            </a:outerShdw>
          </a:effectLst>
        </p:spPr>
        <p:txBody>
          <a:bodyPr/>
          <a:lstStyle/>
          <a:p>
            <a:endParaRPr lang="en-US"/>
          </a:p>
        </p:txBody>
      </p:sp>
      <p:sp>
        <p:nvSpPr>
          <p:cNvPr id="55" name="Shape 53"/>
          <p:cNvSpPr/>
          <p:nvPr/>
        </p:nvSpPr>
        <p:spPr>
          <a:xfrm>
            <a:off x="868680" y="4352544"/>
            <a:ext cx="82296" cy="868680"/>
          </a:xfrm>
          <a:prstGeom prst="rect">
            <a:avLst/>
          </a:prstGeom>
          <a:solidFill>
            <a:srgbClr val="57150B"/>
          </a:solidFill>
          <a:ln w="12700">
            <a:solidFill>
              <a:srgbClr val="57150B"/>
            </a:solidFill>
            <a:prstDash val="solid"/>
          </a:ln>
        </p:spPr>
        <p:txBody>
          <a:bodyPr/>
          <a:lstStyle/>
          <a:p>
            <a:endParaRPr lang="en-US"/>
          </a:p>
        </p:txBody>
      </p:sp>
      <p:sp>
        <p:nvSpPr>
          <p:cNvPr id="56" name="Shape 54"/>
          <p:cNvSpPr/>
          <p:nvPr/>
        </p:nvSpPr>
        <p:spPr>
          <a:xfrm>
            <a:off x="1069848" y="4526280"/>
            <a:ext cx="457200" cy="457200"/>
          </a:xfrm>
          <a:prstGeom prst="ellipse">
            <a:avLst/>
          </a:prstGeom>
          <a:solidFill>
            <a:srgbClr val="FFF4CC"/>
          </a:solidFill>
          <a:ln w="15240">
            <a:solidFill>
              <a:srgbClr val="57150B"/>
            </a:solidFill>
            <a:prstDash val="solid"/>
          </a:ln>
        </p:spPr>
        <p:txBody>
          <a:bodyPr/>
          <a:lstStyle/>
          <a:p>
            <a:endParaRPr lang="en-US"/>
          </a:p>
        </p:txBody>
      </p:sp>
      <p:sp>
        <p:nvSpPr>
          <p:cNvPr id="57" name="Text 55"/>
          <p:cNvSpPr/>
          <p:nvPr/>
        </p:nvSpPr>
        <p:spPr>
          <a:xfrm>
            <a:off x="1069848" y="4581144"/>
            <a:ext cx="457200" cy="228600"/>
          </a:xfrm>
          <a:prstGeom prst="rect">
            <a:avLst/>
          </a:prstGeom>
          <a:noFill/>
          <a:ln/>
        </p:spPr>
        <p:txBody>
          <a:bodyPr wrap="square" lIns="254" tIns="254" rIns="254" bIns="254" rtlCol="0" anchor="ctr">
            <a:normAutofit/>
          </a:bodyPr>
          <a:lstStyle/>
          <a:p>
            <a:pPr marL="0" indent="0" algn="ctr">
              <a:buNone/>
            </a:pPr>
            <a:r>
              <a:rPr lang="en-US" sz="1400" b="1" dirty="0">
                <a:solidFill>
                  <a:srgbClr val="57150B"/>
                </a:solidFill>
                <a:latin typeface="Aptos" pitchFamily="34" charset="0"/>
                <a:ea typeface="Aptos" pitchFamily="34" charset="-122"/>
                <a:cs typeface="Aptos" pitchFamily="34" charset="-120"/>
              </a:rPr>
              <a:t>05</a:t>
            </a:r>
            <a:endParaRPr lang="en-US" sz="1400" dirty="0"/>
          </a:p>
        </p:txBody>
      </p:sp>
      <p:sp>
        <p:nvSpPr>
          <p:cNvPr id="58" name="Text 56"/>
          <p:cNvSpPr/>
          <p:nvPr/>
        </p:nvSpPr>
        <p:spPr>
          <a:xfrm>
            <a:off x="1655064" y="4517136"/>
            <a:ext cx="1993392" cy="292608"/>
          </a:xfrm>
          <a:prstGeom prst="rect">
            <a:avLst/>
          </a:prstGeom>
          <a:noFill/>
          <a:ln/>
        </p:spPr>
        <p:txBody>
          <a:bodyPr wrap="square" lIns="254" tIns="254" rIns="254" bIns="254" rtlCol="0" anchor="ctr">
            <a:normAutofit fontScale="92500"/>
          </a:bodyPr>
          <a:lstStyle/>
          <a:p>
            <a:pPr marL="0" indent="0" algn="l">
              <a:buNone/>
            </a:pPr>
            <a:r>
              <a:rPr lang="en-US" sz="1480" b="1" dirty="0">
                <a:solidFill>
                  <a:srgbClr val="57150B"/>
                </a:solidFill>
                <a:latin typeface="Aptos" pitchFamily="34" charset="0"/>
                <a:ea typeface="Aptos" pitchFamily="34" charset="-122"/>
                <a:cs typeface="Aptos" pitchFamily="34" charset="-120"/>
              </a:rPr>
              <a:t>Cyber-physical security</a:t>
            </a:r>
            <a:endParaRPr lang="en-US" sz="1480" dirty="0"/>
          </a:p>
        </p:txBody>
      </p:sp>
      <p:sp>
        <p:nvSpPr>
          <p:cNvPr id="59" name="Text 57"/>
          <p:cNvSpPr/>
          <p:nvPr/>
        </p:nvSpPr>
        <p:spPr>
          <a:xfrm>
            <a:off x="1655064" y="4781169"/>
            <a:ext cx="2057400" cy="283464"/>
          </a:xfrm>
          <a:prstGeom prst="rect">
            <a:avLst/>
          </a:prstGeom>
          <a:noFill/>
          <a:ln/>
        </p:spPr>
        <p:txBody>
          <a:bodyPr wrap="square" lIns="254" tIns="254" rIns="254" bIns="254" rtlCol="0" anchor="t">
            <a:noAutofit/>
          </a:bodyPr>
          <a:lstStyle/>
          <a:p>
            <a:pPr marL="0" indent="0" algn="l">
              <a:buNone/>
            </a:pPr>
            <a:r>
              <a:rPr lang="en-US" sz="800" dirty="0">
                <a:solidFill>
                  <a:srgbClr val="5B524C"/>
                </a:solidFill>
                <a:latin typeface="Aptos" pitchFamily="34" charset="0"/>
                <a:ea typeface="Aptos" pitchFamily="34" charset="-122"/>
                <a:cs typeface="Aptos" pitchFamily="34" charset="-120"/>
              </a:rPr>
              <a:t>Secure control systems, cyber-informed engineering, safeguards, and resilience for digitally enabled plants.</a:t>
            </a:r>
            <a:endParaRPr lang="en-US" sz="800" dirty="0"/>
          </a:p>
        </p:txBody>
      </p:sp>
      <p:sp>
        <p:nvSpPr>
          <p:cNvPr id="60" name="Shape 58"/>
          <p:cNvSpPr/>
          <p:nvPr/>
        </p:nvSpPr>
        <p:spPr>
          <a:xfrm>
            <a:off x="8430768" y="4352544"/>
            <a:ext cx="2926080" cy="868680"/>
          </a:xfrm>
          <a:prstGeom prst="roundRect">
            <a:avLst>
              <a:gd name="adj" fmla="val 12632"/>
            </a:avLst>
          </a:prstGeom>
          <a:solidFill>
            <a:srgbClr val="FFFFFF"/>
          </a:solidFill>
          <a:ln w="12700">
            <a:solidFill>
              <a:srgbClr val="E9E2D8"/>
            </a:solidFill>
            <a:prstDash val="solid"/>
          </a:ln>
          <a:effectLst>
            <a:outerShdw blurRad="19050" dist="50800" dir="2700000" algn="bl" rotWithShape="0">
              <a:srgbClr val="000000">
                <a:alpha val="10000"/>
              </a:srgbClr>
            </a:outerShdw>
          </a:effectLst>
        </p:spPr>
        <p:txBody>
          <a:bodyPr/>
          <a:lstStyle/>
          <a:p>
            <a:endParaRPr lang="en-US"/>
          </a:p>
        </p:txBody>
      </p:sp>
      <p:sp>
        <p:nvSpPr>
          <p:cNvPr id="61" name="Shape 59"/>
          <p:cNvSpPr/>
          <p:nvPr/>
        </p:nvSpPr>
        <p:spPr>
          <a:xfrm>
            <a:off x="8430768" y="4352544"/>
            <a:ext cx="82296" cy="868680"/>
          </a:xfrm>
          <a:prstGeom prst="rect">
            <a:avLst/>
          </a:prstGeom>
          <a:solidFill>
            <a:srgbClr val="F2B600"/>
          </a:solidFill>
          <a:ln w="12700">
            <a:solidFill>
              <a:srgbClr val="F2B600"/>
            </a:solidFill>
            <a:prstDash val="solid"/>
          </a:ln>
        </p:spPr>
        <p:txBody>
          <a:bodyPr/>
          <a:lstStyle/>
          <a:p>
            <a:endParaRPr lang="en-US"/>
          </a:p>
        </p:txBody>
      </p:sp>
      <p:sp>
        <p:nvSpPr>
          <p:cNvPr id="62" name="Shape 60"/>
          <p:cNvSpPr/>
          <p:nvPr/>
        </p:nvSpPr>
        <p:spPr>
          <a:xfrm>
            <a:off x="8631936" y="4526280"/>
            <a:ext cx="457200" cy="457200"/>
          </a:xfrm>
          <a:prstGeom prst="ellipse">
            <a:avLst/>
          </a:prstGeom>
          <a:solidFill>
            <a:srgbClr val="FFF4CC"/>
          </a:solidFill>
          <a:ln w="15240">
            <a:solidFill>
              <a:srgbClr val="F2B600"/>
            </a:solidFill>
            <a:prstDash val="solid"/>
          </a:ln>
        </p:spPr>
        <p:txBody>
          <a:bodyPr/>
          <a:lstStyle/>
          <a:p>
            <a:endParaRPr lang="en-US"/>
          </a:p>
        </p:txBody>
      </p:sp>
      <p:sp>
        <p:nvSpPr>
          <p:cNvPr id="63" name="Text 61"/>
          <p:cNvSpPr/>
          <p:nvPr/>
        </p:nvSpPr>
        <p:spPr>
          <a:xfrm>
            <a:off x="8631936" y="4581144"/>
            <a:ext cx="457200" cy="228600"/>
          </a:xfrm>
          <a:prstGeom prst="rect">
            <a:avLst/>
          </a:prstGeom>
          <a:noFill/>
          <a:ln/>
        </p:spPr>
        <p:txBody>
          <a:bodyPr wrap="square" lIns="254" tIns="254" rIns="254" bIns="254" rtlCol="0" anchor="ctr">
            <a:normAutofit/>
          </a:bodyPr>
          <a:lstStyle/>
          <a:p>
            <a:pPr marL="0" indent="0" algn="ctr">
              <a:buNone/>
            </a:pPr>
            <a:r>
              <a:rPr lang="en-US" sz="1400" b="1" dirty="0">
                <a:solidFill>
                  <a:srgbClr val="57150B"/>
                </a:solidFill>
                <a:latin typeface="Aptos" pitchFamily="34" charset="0"/>
                <a:ea typeface="Aptos" pitchFamily="34" charset="-122"/>
                <a:cs typeface="Aptos" pitchFamily="34" charset="-120"/>
              </a:rPr>
              <a:t>06</a:t>
            </a:r>
            <a:endParaRPr lang="en-US" sz="1400" dirty="0"/>
          </a:p>
        </p:txBody>
      </p:sp>
      <p:sp>
        <p:nvSpPr>
          <p:cNvPr id="64" name="Text 62"/>
          <p:cNvSpPr/>
          <p:nvPr/>
        </p:nvSpPr>
        <p:spPr>
          <a:xfrm>
            <a:off x="9217152" y="4517136"/>
            <a:ext cx="1993392" cy="292608"/>
          </a:xfrm>
          <a:prstGeom prst="rect">
            <a:avLst/>
          </a:prstGeom>
          <a:noFill/>
          <a:ln/>
        </p:spPr>
        <p:txBody>
          <a:bodyPr wrap="square" lIns="254" tIns="254" rIns="254" bIns="254" rtlCol="0" anchor="ctr">
            <a:normAutofit fontScale="77500" lnSpcReduction="20000"/>
          </a:bodyPr>
          <a:lstStyle/>
          <a:p>
            <a:pPr marL="0" indent="0" algn="l">
              <a:buNone/>
            </a:pPr>
            <a:r>
              <a:rPr lang="en-US" sz="1480" b="1" dirty="0">
                <a:solidFill>
                  <a:srgbClr val="57150B"/>
                </a:solidFill>
                <a:latin typeface="Aptos" pitchFamily="34" charset="0"/>
                <a:ea typeface="Aptos" pitchFamily="34" charset="-122"/>
                <a:cs typeface="Aptos" pitchFamily="34" charset="-120"/>
              </a:rPr>
              <a:t>Materials, manufacturing + QA</a:t>
            </a:r>
            <a:endParaRPr lang="en-US" sz="1480" dirty="0"/>
          </a:p>
        </p:txBody>
      </p:sp>
      <p:sp>
        <p:nvSpPr>
          <p:cNvPr id="65" name="Text 63"/>
          <p:cNvSpPr/>
          <p:nvPr/>
        </p:nvSpPr>
        <p:spPr>
          <a:xfrm>
            <a:off x="9217152" y="4826889"/>
            <a:ext cx="2258568" cy="356616"/>
          </a:xfrm>
          <a:prstGeom prst="rect">
            <a:avLst/>
          </a:prstGeom>
          <a:noFill/>
          <a:ln/>
        </p:spPr>
        <p:txBody>
          <a:bodyPr wrap="square" lIns="254" tIns="254" rIns="254" bIns="254" rtlCol="0" anchor="t">
            <a:normAutofit lnSpcReduction="10000"/>
          </a:bodyPr>
          <a:lstStyle/>
          <a:p>
            <a:pPr marL="0" indent="0" algn="l">
              <a:buNone/>
            </a:pPr>
            <a:r>
              <a:rPr lang="en-US" sz="800" dirty="0">
                <a:solidFill>
                  <a:srgbClr val="5B524C"/>
                </a:solidFill>
                <a:latin typeface="Aptos" pitchFamily="34" charset="0"/>
                <a:ea typeface="Aptos" pitchFamily="34" charset="-122"/>
                <a:cs typeface="Aptos" pitchFamily="34" charset="-120"/>
              </a:rPr>
              <a:t>Materials degradation, advanced manufacturing, inspection, qualification, and nuclear quality assurance.</a:t>
            </a:r>
            <a:endParaRPr lang="en-US" sz="800" dirty="0"/>
          </a:p>
        </p:txBody>
      </p:sp>
      <p:sp>
        <p:nvSpPr>
          <p:cNvPr id="66" name="Shape 64"/>
          <p:cNvSpPr/>
          <p:nvPr/>
        </p:nvSpPr>
        <p:spPr>
          <a:xfrm>
            <a:off x="868680" y="5541264"/>
            <a:ext cx="10488168" cy="713232"/>
          </a:xfrm>
          <a:prstGeom prst="roundRect">
            <a:avLst>
              <a:gd name="adj" fmla="val 19231"/>
            </a:avLst>
          </a:prstGeom>
          <a:solidFill>
            <a:srgbClr val="57150B"/>
          </a:solidFill>
          <a:ln w="12700">
            <a:solidFill>
              <a:srgbClr val="4A1008"/>
            </a:solidFill>
            <a:prstDash val="solid"/>
          </a:ln>
          <a:effectLst>
            <a:outerShdw blurRad="19050" dist="50800" dir="2700000" algn="bl" rotWithShape="0">
              <a:srgbClr val="000000">
                <a:alpha val="10000"/>
              </a:srgbClr>
            </a:outerShdw>
          </a:effectLst>
        </p:spPr>
        <p:txBody>
          <a:bodyPr/>
          <a:lstStyle/>
          <a:p>
            <a:endParaRPr lang="en-US"/>
          </a:p>
        </p:txBody>
      </p:sp>
      <p:sp>
        <p:nvSpPr>
          <p:cNvPr id="69" name="Shape 67"/>
          <p:cNvSpPr/>
          <p:nvPr/>
        </p:nvSpPr>
        <p:spPr>
          <a:xfrm>
            <a:off x="1764792" y="5650992"/>
            <a:ext cx="0" cy="502920"/>
          </a:xfrm>
          <a:prstGeom prst="line">
            <a:avLst/>
          </a:prstGeom>
          <a:noFill/>
          <a:ln w="15240">
            <a:solidFill>
              <a:srgbClr val="FFCC00"/>
            </a:solidFill>
            <a:prstDash val="solid"/>
          </a:ln>
        </p:spPr>
        <p:txBody>
          <a:bodyPr/>
          <a:lstStyle/>
          <a:p>
            <a:endParaRPr lang="en-US"/>
          </a:p>
        </p:txBody>
      </p:sp>
      <p:sp>
        <p:nvSpPr>
          <p:cNvPr id="70" name="Text 68"/>
          <p:cNvSpPr/>
          <p:nvPr/>
        </p:nvSpPr>
        <p:spPr>
          <a:xfrm>
            <a:off x="2331720" y="5765292"/>
            <a:ext cx="7223760" cy="265176"/>
          </a:xfrm>
          <a:prstGeom prst="rect">
            <a:avLst/>
          </a:prstGeom>
          <a:noFill/>
          <a:ln/>
        </p:spPr>
        <p:txBody>
          <a:bodyPr wrap="square" lIns="254" tIns="254" rIns="254" bIns="254" rtlCol="0" anchor="ctr">
            <a:normAutofit lnSpcReduction="10000"/>
          </a:bodyPr>
          <a:lstStyle/>
          <a:p>
            <a:pPr marL="0" indent="0" algn="ctr">
              <a:buNone/>
            </a:pPr>
            <a:r>
              <a:rPr lang="en-US" b="1" dirty="0">
                <a:solidFill>
                  <a:srgbClr val="FFFFFF"/>
                </a:solidFill>
                <a:latin typeface="Aptos" pitchFamily="34" charset="0"/>
                <a:ea typeface="Aptos" pitchFamily="34" charset="-122"/>
                <a:cs typeface="Aptos" pitchFamily="34" charset="-120"/>
              </a:rPr>
              <a:t>Helping to develop advanced systems for safe and reliable integration</a:t>
            </a:r>
            <a:endParaRPr lang="en-US" dirty="0"/>
          </a:p>
        </p:txBody>
      </p:sp>
      <p:pic>
        <p:nvPicPr>
          <p:cNvPr id="77" name="Graphic 76" descr="Flask with solid fill">
            <a:extLst>
              <a:ext uri="{FF2B5EF4-FFF2-40B4-BE49-F238E27FC236}">
                <a16:creationId xmlns:a16="http://schemas.microsoft.com/office/drawing/2014/main" id="{5581A05F-9F60-538F-CF69-AC07D57A51C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3272" y="5633466"/>
            <a:ext cx="493776" cy="493776"/>
          </a:xfrm>
          <a:prstGeom prst="rect">
            <a:avLst/>
          </a:prstGeom>
        </p:spPr>
      </p:pic>
      <p:pic>
        <p:nvPicPr>
          <p:cNvPr id="80" name="Picture 79">
            <a:extLst>
              <a:ext uri="{FF2B5EF4-FFF2-40B4-BE49-F238E27FC236}">
                <a16:creationId xmlns:a16="http://schemas.microsoft.com/office/drawing/2014/main" id="{CA699CC0-AC79-0F01-E912-A6C5B67754F7}"/>
              </a:ext>
            </a:extLst>
          </p:cNvPr>
          <p:cNvPicPr>
            <a:picLocks noChangeAspect="1"/>
          </p:cNvPicPr>
          <p:nvPr/>
        </p:nvPicPr>
        <p:blipFill>
          <a:blip r:embed="rId4"/>
          <a:stretch>
            <a:fillRect/>
          </a:stretch>
        </p:blipFill>
        <p:spPr>
          <a:xfrm>
            <a:off x="1" y="6420218"/>
            <a:ext cx="914400" cy="4377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64">
            <a:extLst>
              <a:ext uri="{FF2B5EF4-FFF2-40B4-BE49-F238E27FC236}">
                <a16:creationId xmlns:a16="http://schemas.microsoft.com/office/drawing/2014/main" id="{553EB061-1D29-BB3E-3E41-AF2113A9E43A}"/>
              </a:ext>
            </a:extLst>
          </p:cNvPr>
          <p:cNvSpPr/>
          <p:nvPr/>
        </p:nvSpPr>
        <p:spPr>
          <a:xfrm>
            <a:off x="868680" y="5541264"/>
            <a:ext cx="10488168" cy="713232"/>
          </a:xfrm>
          <a:prstGeom prst="roundRect">
            <a:avLst>
              <a:gd name="adj" fmla="val 19231"/>
            </a:avLst>
          </a:prstGeom>
          <a:solidFill>
            <a:srgbClr val="57150B"/>
          </a:solidFill>
          <a:ln w="12700">
            <a:solidFill>
              <a:srgbClr val="4A1008"/>
            </a:solidFill>
            <a:prstDash val="solid"/>
          </a:ln>
          <a:effectLst>
            <a:outerShdw blurRad="19050" dist="50800" dir="2700000" algn="bl" rotWithShape="0">
              <a:srgbClr val="000000">
                <a:alpha val="10000"/>
              </a:srgbClr>
            </a:outerShdw>
          </a:effectLst>
        </p:spPr>
        <p:txBody>
          <a:bodyPr/>
          <a:lstStyle/>
          <a:p>
            <a:endParaRPr lang="en-US"/>
          </a:p>
        </p:txBody>
      </p:sp>
      <p:sp>
        <p:nvSpPr>
          <p:cNvPr id="7" name="Rectangle 6"/>
          <p:cNvSpPr/>
          <p:nvPr/>
        </p:nvSpPr>
        <p:spPr>
          <a:xfrm>
            <a:off x="0" y="6793992"/>
            <a:ext cx="12191695" cy="22860"/>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0" name="TextBox 79"/>
          <p:cNvSpPr txBox="1"/>
          <p:nvPr/>
        </p:nvSpPr>
        <p:spPr>
          <a:xfrm>
            <a:off x="1261872" y="274320"/>
            <a:ext cx="3657600" cy="161583"/>
          </a:xfrm>
          <a:prstGeom prst="rect">
            <a:avLst/>
          </a:prstGeom>
          <a:noFill/>
        </p:spPr>
        <p:txBody>
          <a:bodyPr wrap="square" lIns="0" tIns="0" rIns="0" bIns="0" anchor="t">
            <a:spAutoFit/>
          </a:bodyPr>
          <a:lstStyle/>
          <a:p>
            <a:pPr algn="l"/>
            <a:r>
              <a:rPr lang="en-US" sz="1050" b="1" dirty="0">
                <a:solidFill>
                  <a:srgbClr val="57150B"/>
                </a:solidFill>
                <a:latin typeface="Aptos"/>
              </a:rPr>
              <a:t>THE ROLE OF ROWAN UNIVERSITY</a:t>
            </a:r>
            <a:endParaRPr sz="1050" b="1" dirty="0">
              <a:solidFill>
                <a:srgbClr val="57150B"/>
              </a:solidFill>
              <a:latin typeface="Aptos"/>
            </a:endParaRPr>
          </a:p>
        </p:txBody>
      </p:sp>
      <p:sp>
        <p:nvSpPr>
          <p:cNvPr id="81" name="TextBox 80"/>
          <p:cNvSpPr txBox="1"/>
          <p:nvPr/>
        </p:nvSpPr>
        <p:spPr>
          <a:xfrm>
            <a:off x="1261872" y="566928"/>
            <a:ext cx="8046720" cy="430887"/>
          </a:xfrm>
          <a:prstGeom prst="rect">
            <a:avLst/>
          </a:prstGeom>
          <a:noFill/>
        </p:spPr>
        <p:txBody>
          <a:bodyPr wrap="square" lIns="0" tIns="0" rIns="0" bIns="0" anchor="t">
            <a:spAutoFit/>
          </a:bodyPr>
          <a:lstStyle/>
          <a:p>
            <a:pPr algn="l"/>
            <a:r>
              <a:rPr lang="en-US" sz="2800" b="1" dirty="0">
                <a:solidFill>
                  <a:srgbClr val="57150B"/>
                </a:solidFill>
                <a:latin typeface="Georgia"/>
              </a:rPr>
              <a:t>Neutral Convener and Ecosystem Building</a:t>
            </a:r>
            <a:endParaRPr sz="2800" b="1" dirty="0">
              <a:solidFill>
                <a:srgbClr val="57150B"/>
              </a:solidFill>
              <a:latin typeface="Georgia"/>
            </a:endParaRPr>
          </a:p>
        </p:txBody>
      </p:sp>
      <p:sp>
        <p:nvSpPr>
          <p:cNvPr id="82" name="Rectangle 81"/>
          <p:cNvSpPr/>
          <p:nvPr/>
        </p:nvSpPr>
        <p:spPr>
          <a:xfrm>
            <a:off x="1261872" y="1042415"/>
            <a:ext cx="914400" cy="32004"/>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3" name="TextBox 82"/>
          <p:cNvSpPr txBox="1"/>
          <p:nvPr/>
        </p:nvSpPr>
        <p:spPr>
          <a:xfrm>
            <a:off x="1261872" y="1207008"/>
            <a:ext cx="6995160" cy="530352"/>
          </a:xfrm>
          <a:prstGeom prst="rect">
            <a:avLst/>
          </a:prstGeom>
          <a:noFill/>
        </p:spPr>
        <p:txBody>
          <a:bodyPr wrap="square" lIns="0" tIns="0" rIns="0" bIns="0" anchor="t">
            <a:spAutoFit/>
          </a:bodyPr>
          <a:lstStyle/>
          <a:p>
            <a:pPr algn="l"/>
            <a:r>
              <a:rPr sz="1270" b="0">
                <a:solidFill>
                  <a:srgbClr val="2A160E"/>
                </a:solidFill>
                <a:latin typeface="Aptos"/>
              </a:rPr>
              <a:t>Nuclear workforce planning spans employers, agencies, and institutions operating at different levels.
A four-year university can host the shared table that aligns the regional ecosystem.</a:t>
            </a:r>
          </a:p>
        </p:txBody>
      </p:sp>
      <p:sp>
        <p:nvSpPr>
          <p:cNvPr id="84" name="Rounded Rectangle 83"/>
          <p:cNvSpPr/>
          <p:nvPr/>
        </p:nvSpPr>
        <p:spPr>
          <a:xfrm>
            <a:off x="1188720" y="1947672"/>
            <a:ext cx="3264408" cy="896112"/>
          </a:xfrm>
          <a:prstGeom prst="roundRect">
            <a:avLst/>
          </a:prstGeom>
          <a:solidFill>
            <a:srgbClr val="FFFFFF"/>
          </a:solidFill>
          <a:ln w="10160">
            <a:solidFill>
              <a:srgbClr val="E6DD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5" name="Rectangle 84"/>
          <p:cNvSpPr/>
          <p:nvPr/>
        </p:nvSpPr>
        <p:spPr>
          <a:xfrm>
            <a:off x="1234440" y="1947672"/>
            <a:ext cx="3172968" cy="36576"/>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6" name="Oval 85"/>
          <p:cNvSpPr/>
          <p:nvPr/>
        </p:nvSpPr>
        <p:spPr>
          <a:xfrm>
            <a:off x="1353312" y="2112264"/>
            <a:ext cx="676656" cy="676656"/>
          </a:xfrm>
          <a:prstGeom prst="ellipse">
            <a:avLst/>
          </a:prstGeom>
          <a:solidFill>
            <a:srgbClr val="FFFFFF"/>
          </a:solidFill>
          <a:ln w="15240">
            <a:solidFill>
              <a:srgbClr val="E5A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8" name="TextBox 87"/>
          <p:cNvSpPr txBox="1"/>
          <p:nvPr/>
        </p:nvSpPr>
        <p:spPr>
          <a:xfrm>
            <a:off x="2148840" y="2148840"/>
            <a:ext cx="2212848" cy="207749"/>
          </a:xfrm>
          <a:prstGeom prst="rect">
            <a:avLst/>
          </a:prstGeom>
          <a:noFill/>
        </p:spPr>
        <p:txBody>
          <a:bodyPr wrap="square" lIns="0" tIns="0" rIns="0" bIns="0" anchor="t">
            <a:spAutoFit/>
          </a:bodyPr>
          <a:lstStyle/>
          <a:p>
            <a:pPr algn="l"/>
            <a:r>
              <a:rPr lang="en-US" sz="1350" b="1" dirty="0">
                <a:solidFill>
                  <a:srgbClr val="57150B"/>
                </a:solidFill>
                <a:latin typeface="Georgia"/>
              </a:rPr>
              <a:t>Industry</a:t>
            </a:r>
            <a:endParaRPr sz="1350" b="1" dirty="0">
              <a:solidFill>
                <a:srgbClr val="57150B"/>
              </a:solidFill>
              <a:latin typeface="Georgia"/>
            </a:endParaRPr>
          </a:p>
        </p:txBody>
      </p:sp>
      <p:sp>
        <p:nvSpPr>
          <p:cNvPr id="89" name="TextBox 88"/>
          <p:cNvSpPr txBox="1"/>
          <p:nvPr/>
        </p:nvSpPr>
        <p:spPr>
          <a:xfrm>
            <a:off x="2148840" y="2414015"/>
            <a:ext cx="2212848" cy="347472"/>
          </a:xfrm>
          <a:prstGeom prst="rect">
            <a:avLst/>
          </a:prstGeom>
          <a:noFill/>
        </p:spPr>
        <p:txBody>
          <a:bodyPr wrap="square" lIns="0" tIns="0" rIns="0" bIns="0" anchor="t">
            <a:spAutoFit/>
          </a:bodyPr>
          <a:lstStyle/>
          <a:p>
            <a:pPr algn="l"/>
            <a:r>
              <a:rPr sz="990" b="0">
                <a:solidFill>
                  <a:srgbClr val="2A160E"/>
                </a:solidFill>
                <a:latin typeface="Aptos"/>
              </a:rPr>
              <a:t>Utilities, vendors, manufacturers,
and construction firms</a:t>
            </a:r>
          </a:p>
        </p:txBody>
      </p:sp>
      <p:sp>
        <p:nvSpPr>
          <p:cNvPr id="90" name="Rounded Rectangle 89"/>
          <p:cNvSpPr/>
          <p:nvPr/>
        </p:nvSpPr>
        <p:spPr>
          <a:xfrm>
            <a:off x="4645152" y="1947672"/>
            <a:ext cx="3127248" cy="896112"/>
          </a:xfrm>
          <a:prstGeom prst="roundRect">
            <a:avLst/>
          </a:prstGeom>
          <a:solidFill>
            <a:srgbClr val="FFFFFF"/>
          </a:solidFill>
          <a:ln w="10160">
            <a:solidFill>
              <a:srgbClr val="E6DD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1" name="Rectangle 90"/>
          <p:cNvSpPr/>
          <p:nvPr/>
        </p:nvSpPr>
        <p:spPr>
          <a:xfrm>
            <a:off x="4690872" y="1947672"/>
            <a:ext cx="3035808" cy="36576"/>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2" name="Oval 91"/>
          <p:cNvSpPr/>
          <p:nvPr/>
        </p:nvSpPr>
        <p:spPr>
          <a:xfrm>
            <a:off x="4809744" y="2112264"/>
            <a:ext cx="676656" cy="676656"/>
          </a:xfrm>
          <a:prstGeom prst="ellipse">
            <a:avLst/>
          </a:prstGeom>
          <a:solidFill>
            <a:srgbClr val="FFFFFF"/>
          </a:solidFill>
          <a:ln w="15240">
            <a:solidFill>
              <a:srgbClr val="E5A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4" name="TextBox 93"/>
          <p:cNvSpPr txBox="1"/>
          <p:nvPr/>
        </p:nvSpPr>
        <p:spPr>
          <a:xfrm>
            <a:off x="5605272" y="2148840"/>
            <a:ext cx="2075688" cy="207749"/>
          </a:xfrm>
          <a:prstGeom prst="rect">
            <a:avLst/>
          </a:prstGeom>
          <a:noFill/>
        </p:spPr>
        <p:txBody>
          <a:bodyPr wrap="square" lIns="0" tIns="0" rIns="0" bIns="0" anchor="t">
            <a:spAutoFit/>
          </a:bodyPr>
          <a:lstStyle/>
          <a:p>
            <a:pPr algn="l"/>
            <a:r>
              <a:rPr lang="en-US" sz="1350" b="1" dirty="0">
                <a:solidFill>
                  <a:srgbClr val="57150B"/>
                </a:solidFill>
                <a:latin typeface="Georgia"/>
              </a:rPr>
              <a:t>Government</a:t>
            </a:r>
            <a:endParaRPr sz="1350" b="1" dirty="0">
              <a:solidFill>
                <a:srgbClr val="57150B"/>
              </a:solidFill>
              <a:latin typeface="Georgia"/>
            </a:endParaRPr>
          </a:p>
        </p:txBody>
      </p:sp>
      <p:sp>
        <p:nvSpPr>
          <p:cNvPr id="95" name="TextBox 94"/>
          <p:cNvSpPr txBox="1"/>
          <p:nvPr/>
        </p:nvSpPr>
        <p:spPr>
          <a:xfrm>
            <a:off x="5605272" y="2414015"/>
            <a:ext cx="2075688" cy="347472"/>
          </a:xfrm>
          <a:prstGeom prst="rect">
            <a:avLst/>
          </a:prstGeom>
          <a:noFill/>
        </p:spPr>
        <p:txBody>
          <a:bodyPr wrap="square" lIns="0" tIns="0" rIns="0" bIns="0" anchor="t">
            <a:spAutoFit/>
          </a:bodyPr>
          <a:lstStyle/>
          <a:p>
            <a:pPr algn="l"/>
            <a:r>
              <a:rPr sz="990" b="0">
                <a:solidFill>
                  <a:srgbClr val="2A160E"/>
                </a:solidFill>
                <a:latin typeface="Aptos"/>
              </a:rPr>
              <a:t>Regulators, funders, and
workforce-development partners</a:t>
            </a:r>
          </a:p>
        </p:txBody>
      </p:sp>
      <p:sp>
        <p:nvSpPr>
          <p:cNvPr id="96" name="Rounded Rectangle 95"/>
          <p:cNvSpPr/>
          <p:nvPr/>
        </p:nvSpPr>
        <p:spPr>
          <a:xfrm>
            <a:off x="7973568" y="1947672"/>
            <a:ext cx="3017520" cy="896112"/>
          </a:xfrm>
          <a:prstGeom prst="roundRect">
            <a:avLst/>
          </a:prstGeom>
          <a:solidFill>
            <a:srgbClr val="FFFFFF"/>
          </a:solidFill>
          <a:ln w="10160">
            <a:solidFill>
              <a:srgbClr val="E6DDD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7" name="Rectangle 96"/>
          <p:cNvSpPr/>
          <p:nvPr/>
        </p:nvSpPr>
        <p:spPr>
          <a:xfrm>
            <a:off x="8019288" y="1947672"/>
            <a:ext cx="2926079" cy="36576"/>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8" name="Oval 97"/>
          <p:cNvSpPr/>
          <p:nvPr/>
        </p:nvSpPr>
        <p:spPr>
          <a:xfrm>
            <a:off x="8138160" y="2112264"/>
            <a:ext cx="676656" cy="676656"/>
          </a:xfrm>
          <a:prstGeom prst="ellipse">
            <a:avLst/>
          </a:prstGeom>
          <a:solidFill>
            <a:srgbClr val="FFFFFF"/>
          </a:solidFill>
          <a:ln w="15240">
            <a:solidFill>
              <a:srgbClr val="E5A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0" name="TextBox 99"/>
          <p:cNvSpPr txBox="1"/>
          <p:nvPr/>
        </p:nvSpPr>
        <p:spPr>
          <a:xfrm>
            <a:off x="8933688" y="2148840"/>
            <a:ext cx="1965960" cy="207749"/>
          </a:xfrm>
          <a:prstGeom prst="rect">
            <a:avLst/>
          </a:prstGeom>
          <a:noFill/>
        </p:spPr>
        <p:txBody>
          <a:bodyPr wrap="square" lIns="0" tIns="0" rIns="0" bIns="0" anchor="t">
            <a:spAutoFit/>
          </a:bodyPr>
          <a:lstStyle/>
          <a:p>
            <a:pPr algn="l"/>
            <a:r>
              <a:rPr lang="en-US" sz="1350" b="1" dirty="0">
                <a:solidFill>
                  <a:srgbClr val="57150B"/>
                </a:solidFill>
                <a:latin typeface="Georgia"/>
              </a:rPr>
              <a:t>Academia</a:t>
            </a:r>
            <a:endParaRPr sz="1350" b="1" dirty="0">
              <a:solidFill>
                <a:srgbClr val="57150B"/>
              </a:solidFill>
              <a:latin typeface="Georgia"/>
            </a:endParaRPr>
          </a:p>
        </p:txBody>
      </p:sp>
      <p:sp>
        <p:nvSpPr>
          <p:cNvPr id="101" name="TextBox 100"/>
          <p:cNvSpPr txBox="1"/>
          <p:nvPr/>
        </p:nvSpPr>
        <p:spPr>
          <a:xfrm>
            <a:off x="8933688" y="2414015"/>
            <a:ext cx="1965960" cy="347472"/>
          </a:xfrm>
          <a:prstGeom prst="rect">
            <a:avLst/>
          </a:prstGeom>
          <a:noFill/>
        </p:spPr>
        <p:txBody>
          <a:bodyPr wrap="square" lIns="0" tIns="0" rIns="0" bIns="0" anchor="t">
            <a:spAutoFit/>
          </a:bodyPr>
          <a:lstStyle/>
          <a:p>
            <a:pPr algn="l"/>
            <a:r>
              <a:rPr sz="990" b="0">
                <a:solidFill>
                  <a:srgbClr val="2A160E"/>
                </a:solidFill>
                <a:latin typeface="Aptos"/>
              </a:rPr>
              <a:t>Universities, community colleges,
and training providers</a:t>
            </a:r>
          </a:p>
        </p:txBody>
      </p:sp>
      <p:cxnSp>
        <p:nvCxnSpPr>
          <p:cNvPr id="102" name="Connector 101"/>
          <p:cNvCxnSpPr/>
          <p:nvPr/>
        </p:nvCxnSpPr>
        <p:spPr>
          <a:xfrm>
            <a:off x="2816352" y="2843784"/>
            <a:ext cx="0" cy="155448"/>
          </a:xfrm>
          <a:prstGeom prst="line">
            <a:avLst/>
          </a:prstGeom>
          <a:ln w="13970">
            <a:solidFill>
              <a:srgbClr val="57150B"/>
            </a:solidFill>
          </a:ln>
        </p:spPr>
        <p:style>
          <a:lnRef idx="2">
            <a:schemeClr val="accent1"/>
          </a:lnRef>
          <a:fillRef idx="0">
            <a:schemeClr val="accent1"/>
          </a:fillRef>
          <a:effectRef idx="1">
            <a:schemeClr val="accent1"/>
          </a:effectRef>
          <a:fontRef idx="minor">
            <a:schemeClr val="tx1"/>
          </a:fontRef>
        </p:style>
      </p:cxnSp>
      <p:cxnSp>
        <p:nvCxnSpPr>
          <p:cNvPr id="103" name="Connector 102"/>
          <p:cNvCxnSpPr/>
          <p:nvPr/>
        </p:nvCxnSpPr>
        <p:spPr>
          <a:xfrm>
            <a:off x="2816352" y="2999232"/>
            <a:ext cx="3172968" cy="0"/>
          </a:xfrm>
          <a:prstGeom prst="line">
            <a:avLst/>
          </a:prstGeom>
          <a:ln w="13970">
            <a:solidFill>
              <a:srgbClr val="57150B"/>
            </a:solidFill>
          </a:ln>
        </p:spPr>
        <p:style>
          <a:lnRef idx="2">
            <a:schemeClr val="accent1"/>
          </a:lnRef>
          <a:fillRef idx="0">
            <a:schemeClr val="accent1"/>
          </a:fillRef>
          <a:effectRef idx="1">
            <a:schemeClr val="accent1"/>
          </a:effectRef>
          <a:fontRef idx="minor">
            <a:schemeClr val="tx1"/>
          </a:fontRef>
        </p:style>
      </p:cxnSp>
      <p:cxnSp>
        <p:nvCxnSpPr>
          <p:cNvPr id="104" name="Connector 103"/>
          <p:cNvCxnSpPr/>
          <p:nvPr/>
        </p:nvCxnSpPr>
        <p:spPr>
          <a:xfrm>
            <a:off x="5989320" y="2999232"/>
            <a:ext cx="0" cy="118872"/>
          </a:xfrm>
          <a:prstGeom prst="line">
            <a:avLst/>
          </a:prstGeom>
          <a:ln w="13970">
            <a:solidFill>
              <a:srgbClr val="57150B"/>
            </a:solidFill>
          </a:ln>
        </p:spPr>
        <p:style>
          <a:lnRef idx="2">
            <a:schemeClr val="accent1"/>
          </a:lnRef>
          <a:fillRef idx="0">
            <a:schemeClr val="accent1"/>
          </a:fillRef>
          <a:effectRef idx="1">
            <a:schemeClr val="accent1"/>
          </a:effectRef>
          <a:fontRef idx="minor">
            <a:schemeClr val="tx1"/>
          </a:fontRef>
        </p:style>
      </p:cxnSp>
      <p:cxnSp>
        <p:nvCxnSpPr>
          <p:cNvPr id="105" name="Connector 104"/>
          <p:cNvCxnSpPr/>
          <p:nvPr/>
        </p:nvCxnSpPr>
        <p:spPr>
          <a:xfrm>
            <a:off x="6217920" y="2843784"/>
            <a:ext cx="0" cy="274320"/>
          </a:xfrm>
          <a:prstGeom prst="line">
            <a:avLst/>
          </a:prstGeom>
          <a:ln w="13970">
            <a:solidFill>
              <a:srgbClr val="57150B"/>
            </a:solidFill>
          </a:ln>
        </p:spPr>
        <p:style>
          <a:lnRef idx="2">
            <a:schemeClr val="accent1"/>
          </a:lnRef>
          <a:fillRef idx="0">
            <a:schemeClr val="accent1"/>
          </a:fillRef>
          <a:effectRef idx="1">
            <a:schemeClr val="accent1"/>
          </a:effectRef>
          <a:fontRef idx="minor">
            <a:schemeClr val="tx1"/>
          </a:fontRef>
        </p:style>
      </p:cxnSp>
      <p:cxnSp>
        <p:nvCxnSpPr>
          <p:cNvPr id="106" name="Connector 105"/>
          <p:cNvCxnSpPr/>
          <p:nvPr/>
        </p:nvCxnSpPr>
        <p:spPr>
          <a:xfrm>
            <a:off x="9454896" y="2843784"/>
            <a:ext cx="0" cy="155448"/>
          </a:xfrm>
          <a:prstGeom prst="line">
            <a:avLst/>
          </a:prstGeom>
          <a:ln w="13970">
            <a:solidFill>
              <a:srgbClr val="57150B"/>
            </a:solidFill>
          </a:ln>
        </p:spPr>
        <p:style>
          <a:lnRef idx="2">
            <a:schemeClr val="accent1"/>
          </a:lnRef>
          <a:fillRef idx="0">
            <a:schemeClr val="accent1"/>
          </a:fillRef>
          <a:effectRef idx="1">
            <a:schemeClr val="accent1"/>
          </a:effectRef>
          <a:fontRef idx="minor">
            <a:schemeClr val="tx1"/>
          </a:fontRef>
        </p:style>
      </p:cxnSp>
      <p:cxnSp>
        <p:nvCxnSpPr>
          <p:cNvPr id="107" name="Connector 106"/>
          <p:cNvCxnSpPr/>
          <p:nvPr/>
        </p:nvCxnSpPr>
        <p:spPr>
          <a:xfrm flipH="1">
            <a:off x="6446520" y="2999232"/>
            <a:ext cx="3008376" cy="0"/>
          </a:xfrm>
          <a:prstGeom prst="line">
            <a:avLst/>
          </a:prstGeom>
          <a:ln w="13970">
            <a:solidFill>
              <a:srgbClr val="57150B"/>
            </a:solidFill>
          </a:ln>
        </p:spPr>
        <p:style>
          <a:lnRef idx="2">
            <a:schemeClr val="accent1"/>
          </a:lnRef>
          <a:fillRef idx="0">
            <a:schemeClr val="accent1"/>
          </a:fillRef>
          <a:effectRef idx="1">
            <a:schemeClr val="accent1"/>
          </a:effectRef>
          <a:fontRef idx="minor">
            <a:schemeClr val="tx1"/>
          </a:fontRef>
        </p:style>
      </p:cxnSp>
      <p:cxnSp>
        <p:nvCxnSpPr>
          <p:cNvPr id="108" name="Connector 107"/>
          <p:cNvCxnSpPr/>
          <p:nvPr/>
        </p:nvCxnSpPr>
        <p:spPr>
          <a:xfrm>
            <a:off x="6446520" y="2999232"/>
            <a:ext cx="0" cy="118872"/>
          </a:xfrm>
          <a:prstGeom prst="line">
            <a:avLst/>
          </a:prstGeom>
          <a:ln w="13970">
            <a:solidFill>
              <a:srgbClr val="57150B"/>
            </a:solidFill>
          </a:ln>
        </p:spPr>
        <p:style>
          <a:lnRef idx="2">
            <a:schemeClr val="accent1"/>
          </a:lnRef>
          <a:fillRef idx="0">
            <a:schemeClr val="accent1"/>
          </a:fillRef>
          <a:effectRef idx="1">
            <a:schemeClr val="accent1"/>
          </a:effectRef>
          <a:fontRef idx="minor">
            <a:schemeClr val="tx1"/>
          </a:fontRef>
        </p:style>
      </p:cxnSp>
      <p:sp>
        <p:nvSpPr>
          <p:cNvPr id="109" name="Rounded Rectangle 108"/>
          <p:cNvSpPr/>
          <p:nvPr/>
        </p:nvSpPr>
        <p:spPr>
          <a:xfrm>
            <a:off x="1993392" y="3118104"/>
            <a:ext cx="8183879" cy="749808"/>
          </a:xfrm>
          <a:prstGeom prst="roundRect">
            <a:avLst/>
          </a:prstGeom>
          <a:solidFill>
            <a:srgbClr val="321006"/>
          </a:solidFill>
          <a:ln w="8890">
            <a:solidFill>
              <a:srgbClr val="6B23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0" name="Oval 109"/>
          <p:cNvSpPr/>
          <p:nvPr/>
        </p:nvSpPr>
        <p:spPr>
          <a:xfrm>
            <a:off x="2816352" y="3328416"/>
            <a:ext cx="109728" cy="10972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1" name="Oval 110"/>
          <p:cNvSpPr/>
          <p:nvPr/>
        </p:nvSpPr>
        <p:spPr>
          <a:xfrm>
            <a:off x="2688336" y="3218688"/>
            <a:ext cx="109728" cy="10972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2" name="Oval 111"/>
          <p:cNvSpPr/>
          <p:nvPr/>
        </p:nvSpPr>
        <p:spPr>
          <a:xfrm>
            <a:off x="2944368" y="3218688"/>
            <a:ext cx="109728" cy="10972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3" name="Oval 112"/>
          <p:cNvSpPr/>
          <p:nvPr/>
        </p:nvSpPr>
        <p:spPr>
          <a:xfrm>
            <a:off x="2651760" y="3438144"/>
            <a:ext cx="109728" cy="10972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4" name="Oval 113"/>
          <p:cNvSpPr/>
          <p:nvPr/>
        </p:nvSpPr>
        <p:spPr>
          <a:xfrm>
            <a:off x="2980944" y="3438144"/>
            <a:ext cx="109728" cy="10972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5" name="Oval 114"/>
          <p:cNvSpPr/>
          <p:nvPr/>
        </p:nvSpPr>
        <p:spPr>
          <a:xfrm>
            <a:off x="2596896" y="3529584"/>
            <a:ext cx="530352" cy="164592"/>
          </a:xfrm>
          <a:prstGeom prst="ellipse">
            <a:avLst/>
          </a:prstGeom>
          <a:noFill/>
          <a:ln w="25400">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6" name="Rectangle 115"/>
          <p:cNvSpPr/>
          <p:nvPr/>
        </p:nvSpPr>
        <p:spPr>
          <a:xfrm>
            <a:off x="3657600" y="3319272"/>
            <a:ext cx="13716" cy="429768"/>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7" name="TextBox 116"/>
          <p:cNvSpPr txBox="1"/>
          <p:nvPr/>
        </p:nvSpPr>
        <p:spPr>
          <a:xfrm>
            <a:off x="3931920" y="3273552"/>
            <a:ext cx="6217920" cy="320040"/>
          </a:xfrm>
          <a:prstGeom prst="rect">
            <a:avLst/>
          </a:prstGeom>
          <a:noFill/>
        </p:spPr>
        <p:txBody>
          <a:bodyPr wrap="square" lIns="0" tIns="0" rIns="0" bIns="0" anchor="t">
            <a:spAutoFit/>
          </a:bodyPr>
          <a:lstStyle/>
          <a:p>
            <a:pPr algn="l"/>
            <a:r>
              <a:rPr lang="en-US" sz="2000" b="1" dirty="0">
                <a:solidFill>
                  <a:srgbClr val="FFFFFF"/>
                </a:solidFill>
                <a:latin typeface="Georgia"/>
              </a:rPr>
              <a:t>Rowan </a:t>
            </a:r>
            <a:r>
              <a:rPr sz="2000" b="1" dirty="0">
                <a:solidFill>
                  <a:srgbClr val="FFCC00"/>
                </a:solidFill>
                <a:latin typeface="Georgia"/>
              </a:rPr>
              <a:t>hosts</a:t>
            </a:r>
            <a:r>
              <a:rPr sz="2000" b="1" dirty="0">
                <a:solidFill>
                  <a:srgbClr val="FFFFFF"/>
                </a:solidFill>
                <a:latin typeface="Georgia"/>
              </a:rPr>
              <a:t> the shared table</a:t>
            </a:r>
          </a:p>
        </p:txBody>
      </p:sp>
      <p:sp>
        <p:nvSpPr>
          <p:cNvPr id="118" name="TextBox 117"/>
          <p:cNvSpPr txBox="1"/>
          <p:nvPr/>
        </p:nvSpPr>
        <p:spPr>
          <a:xfrm>
            <a:off x="3931920" y="3593592"/>
            <a:ext cx="6035040" cy="182880"/>
          </a:xfrm>
          <a:prstGeom prst="rect">
            <a:avLst/>
          </a:prstGeom>
          <a:noFill/>
        </p:spPr>
        <p:txBody>
          <a:bodyPr wrap="square" lIns="0" tIns="0" rIns="0" bIns="0" anchor="t">
            <a:spAutoFit/>
          </a:bodyPr>
          <a:lstStyle/>
          <a:p>
            <a:pPr algn="l"/>
            <a:r>
              <a:rPr sz="1070" b="0">
                <a:solidFill>
                  <a:srgbClr val="FFFFFF"/>
                </a:solidFill>
                <a:latin typeface="Aptos"/>
              </a:rPr>
              <a:t>Neutral convening for regional alignment across the nuclear workforce ecosystem</a:t>
            </a:r>
          </a:p>
        </p:txBody>
      </p:sp>
      <p:sp>
        <p:nvSpPr>
          <p:cNvPr id="119" name="Rounded Rectangle 118"/>
          <p:cNvSpPr/>
          <p:nvPr/>
        </p:nvSpPr>
        <p:spPr>
          <a:xfrm>
            <a:off x="1188720" y="3977639"/>
            <a:ext cx="2404872" cy="640080"/>
          </a:xfrm>
          <a:prstGeom prst="roundRect">
            <a:avLst/>
          </a:prstGeom>
          <a:solidFill>
            <a:srgbClr val="FFFFFF"/>
          </a:solidFill>
          <a:ln w="8890">
            <a:solidFill>
              <a:srgbClr val="E7DED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0" name="Oval 119"/>
          <p:cNvSpPr/>
          <p:nvPr/>
        </p:nvSpPr>
        <p:spPr>
          <a:xfrm>
            <a:off x="1298448" y="4123944"/>
            <a:ext cx="420624" cy="420624"/>
          </a:xfrm>
          <a:prstGeom prst="ellipse">
            <a:avLst/>
          </a:prstGeom>
          <a:solidFill>
            <a:srgbClr val="FAE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1" name="TextBox 120"/>
          <p:cNvSpPr txBox="1"/>
          <p:nvPr/>
        </p:nvSpPr>
        <p:spPr>
          <a:xfrm>
            <a:off x="1417320" y="4197096"/>
            <a:ext cx="182880" cy="182880"/>
          </a:xfrm>
          <a:prstGeom prst="rect">
            <a:avLst/>
          </a:prstGeom>
          <a:noFill/>
        </p:spPr>
        <p:txBody>
          <a:bodyPr wrap="square" lIns="0" tIns="0" rIns="0" bIns="0" anchor="t">
            <a:spAutoFit/>
          </a:bodyPr>
          <a:lstStyle/>
          <a:p>
            <a:pPr algn="ctr"/>
            <a:r>
              <a:rPr sz="1100" b="1">
                <a:solidFill>
                  <a:srgbClr val="57150B"/>
                </a:solidFill>
                <a:latin typeface="Aptos"/>
              </a:rPr>
              <a:t>1</a:t>
            </a:r>
          </a:p>
        </p:txBody>
      </p:sp>
      <p:sp>
        <p:nvSpPr>
          <p:cNvPr id="122" name="TextBox 121"/>
          <p:cNvSpPr txBox="1"/>
          <p:nvPr/>
        </p:nvSpPr>
        <p:spPr>
          <a:xfrm>
            <a:off x="1901952" y="4104525"/>
            <a:ext cx="1581912" cy="369332"/>
          </a:xfrm>
          <a:prstGeom prst="rect">
            <a:avLst/>
          </a:prstGeom>
          <a:noFill/>
        </p:spPr>
        <p:txBody>
          <a:bodyPr wrap="square" lIns="0" tIns="0" rIns="0" bIns="0" anchor="t">
            <a:spAutoFit/>
          </a:bodyPr>
          <a:lstStyle/>
          <a:p>
            <a:pPr algn="l"/>
            <a:r>
              <a:rPr sz="1200" b="1" dirty="0">
                <a:solidFill>
                  <a:srgbClr val="2A160E"/>
                </a:solidFill>
                <a:latin typeface="Aptos"/>
              </a:rPr>
              <a:t>Demand
forecasting</a:t>
            </a:r>
          </a:p>
        </p:txBody>
      </p:sp>
      <p:sp>
        <p:nvSpPr>
          <p:cNvPr id="123" name="Rounded Rectangle 122"/>
          <p:cNvSpPr/>
          <p:nvPr/>
        </p:nvSpPr>
        <p:spPr>
          <a:xfrm>
            <a:off x="3685032" y="3977639"/>
            <a:ext cx="2404872" cy="640080"/>
          </a:xfrm>
          <a:prstGeom prst="roundRect">
            <a:avLst/>
          </a:prstGeom>
          <a:solidFill>
            <a:srgbClr val="FFFFFF"/>
          </a:solidFill>
          <a:ln w="8890">
            <a:solidFill>
              <a:srgbClr val="E7DED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4" name="Oval 123"/>
          <p:cNvSpPr/>
          <p:nvPr/>
        </p:nvSpPr>
        <p:spPr>
          <a:xfrm>
            <a:off x="3794760" y="4123944"/>
            <a:ext cx="420624" cy="420624"/>
          </a:xfrm>
          <a:prstGeom prst="ellipse">
            <a:avLst/>
          </a:prstGeom>
          <a:solidFill>
            <a:srgbClr val="FAE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5" name="TextBox 124"/>
          <p:cNvSpPr txBox="1"/>
          <p:nvPr/>
        </p:nvSpPr>
        <p:spPr>
          <a:xfrm>
            <a:off x="3913632" y="4197096"/>
            <a:ext cx="182880" cy="182880"/>
          </a:xfrm>
          <a:prstGeom prst="rect">
            <a:avLst/>
          </a:prstGeom>
          <a:noFill/>
        </p:spPr>
        <p:txBody>
          <a:bodyPr wrap="square" lIns="0" tIns="0" rIns="0" bIns="0" anchor="t">
            <a:spAutoFit/>
          </a:bodyPr>
          <a:lstStyle/>
          <a:p>
            <a:pPr algn="ctr"/>
            <a:r>
              <a:rPr sz="1100" b="1">
                <a:solidFill>
                  <a:srgbClr val="57150B"/>
                </a:solidFill>
                <a:latin typeface="Aptos"/>
              </a:rPr>
              <a:t>2</a:t>
            </a:r>
          </a:p>
        </p:txBody>
      </p:sp>
      <p:sp>
        <p:nvSpPr>
          <p:cNvPr id="126" name="TextBox 125"/>
          <p:cNvSpPr txBox="1"/>
          <p:nvPr/>
        </p:nvSpPr>
        <p:spPr>
          <a:xfrm>
            <a:off x="4389882" y="4208987"/>
            <a:ext cx="1581912" cy="184666"/>
          </a:xfrm>
          <a:prstGeom prst="rect">
            <a:avLst/>
          </a:prstGeom>
          <a:noFill/>
        </p:spPr>
        <p:txBody>
          <a:bodyPr wrap="square" lIns="0" tIns="0" rIns="0" bIns="0" anchor="t">
            <a:spAutoFit/>
          </a:bodyPr>
          <a:lstStyle/>
          <a:p>
            <a:pPr algn="l"/>
            <a:r>
              <a:rPr sz="1200" b="1" dirty="0">
                <a:solidFill>
                  <a:srgbClr val="2A160E"/>
                </a:solidFill>
                <a:latin typeface="Aptos"/>
              </a:rPr>
              <a:t>Skills</a:t>
            </a:r>
          </a:p>
        </p:txBody>
      </p:sp>
      <p:sp>
        <p:nvSpPr>
          <p:cNvPr id="127" name="Rounded Rectangle 126"/>
          <p:cNvSpPr/>
          <p:nvPr/>
        </p:nvSpPr>
        <p:spPr>
          <a:xfrm>
            <a:off x="6181344" y="3977639"/>
            <a:ext cx="2404872" cy="640080"/>
          </a:xfrm>
          <a:prstGeom prst="roundRect">
            <a:avLst/>
          </a:prstGeom>
          <a:solidFill>
            <a:srgbClr val="FFFFFF"/>
          </a:solidFill>
          <a:ln w="8890">
            <a:solidFill>
              <a:srgbClr val="E7DED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8" name="Oval 127"/>
          <p:cNvSpPr/>
          <p:nvPr/>
        </p:nvSpPr>
        <p:spPr>
          <a:xfrm>
            <a:off x="6291072" y="4123944"/>
            <a:ext cx="420624" cy="420624"/>
          </a:xfrm>
          <a:prstGeom prst="ellipse">
            <a:avLst/>
          </a:prstGeom>
          <a:solidFill>
            <a:srgbClr val="FAE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9" name="TextBox 128"/>
          <p:cNvSpPr txBox="1"/>
          <p:nvPr/>
        </p:nvSpPr>
        <p:spPr>
          <a:xfrm>
            <a:off x="6409944" y="4197096"/>
            <a:ext cx="182880" cy="182880"/>
          </a:xfrm>
          <a:prstGeom prst="rect">
            <a:avLst/>
          </a:prstGeom>
          <a:noFill/>
        </p:spPr>
        <p:txBody>
          <a:bodyPr wrap="square" lIns="0" tIns="0" rIns="0" bIns="0" anchor="t">
            <a:spAutoFit/>
          </a:bodyPr>
          <a:lstStyle/>
          <a:p>
            <a:pPr algn="ctr"/>
            <a:r>
              <a:rPr sz="1100" b="1">
                <a:solidFill>
                  <a:srgbClr val="57150B"/>
                </a:solidFill>
                <a:latin typeface="Aptos"/>
              </a:rPr>
              <a:t>3</a:t>
            </a:r>
          </a:p>
        </p:txBody>
      </p:sp>
      <p:sp>
        <p:nvSpPr>
          <p:cNvPr id="130" name="TextBox 129"/>
          <p:cNvSpPr txBox="1"/>
          <p:nvPr/>
        </p:nvSpPr>
        <p:spPr>
          <a:xfrm>
            <a:off x="6894576" y="4104525"/>
            <a:ext cx="1581912" cy="369332"/>
          </a:xfrm>
          <a:prstGeom prst="rect">
            <a:avLst/>
          </a:prstGeom>
          <a:noFill/>
        </p:spPr>
        <p:txBody>
          <a:bodyPr wrap="square" lIns="0" tIns="0" rIns="0" bIns="0" anchor="t">
            <a:spAutoFit/>
          </a:bodyPr>
          <a:lstStyle/>
          <a:p>
            <a:pPr algn="l"/>
            <a:r>
              <a:rPr sz="1200" b="1">
                <a:solidFill>
                  <a:srgbClr val="2A160E"/>
                </a:solidFill>
                <a:latin typeface="Aptos"/>
              </a:rPr>
              <a:t>Common onboarding
expectations</a:t>
            </a:r>
          </a:p>
        </p:txBody>
      </p:sp>
      <p:sp>
        <p:nvSpPr>
          <p:cNvPr id="131" name="Rounded Rectangle 130"/>
          <p:cNvSpPr/>
          <p:nvPr/>
        </p:nvSpPr>
        <p:spPr>
          <a:xfrm>
            <a:off x="8677656" y="3977639"/>
            <a:ext cx="2404872" cy="640080"/>
          </a:xfrm>
          <a:prstGeom prst="roundRect">
            <a:avLst/>
          </a:prstGeom>
          <a:solidFill>
            <a:srgbClr val="FFFFFF"/>
          </a:solidFill>
          <a:ln w="8890">
            <a:solidFill>
              <a:srgbClr val="E7DED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2" name="Oval 131"/>
          <p:cNvSpPr/>
          <p:nvPr/>
        </p:nvSpPr>
        <p:spPr>
          <a:xfrm>
            <a:off x="8787384" y="4123944"/>
            <a:ext cx="420624" cy="420624"/>
          </a:xfrm>
          <a:prstGeom prst="ellipse">
            <a:avLst/>
          </a:prstGeom>
          <a:solidFill>
            <a:srgbClr val="FAE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3" name="TextBox 132"/>
          <p:cNvSpPr txBox="1"/>
          <p:nvPr/>
        </p:nvSpPr>
        <p:spPr>
          <a:xfrm>
            <a:off x="8906256" y="4197096"/>
            <a:ext cx="182880" cy="182880"/>
          </a:xfrm>
          <a:prstGeom prst="rect">
            <a:avLst/>
          </a:prstGeom>
          <a:noFill/>
        </p:spPr>
        <p:txBody>
          <a:bodyPr wrap="square" lIns="0" tIns="0" rIns="0" bIns="0" anchor="t">
            <a:spAutoFit/>
          </a:bodyPr>
          <a:lstStyle/>
          <a:p>
            <a:pPr algn="ctr"/>
            <a:r>
              <a:rPr sz="1100" b="1">
                <a:solidFill>
                  <a:srgbClr val="57150B"/>
                </a:solidFill>
                <a:latin typeface="Aptos"/>
              </a:rPr>
              <a:t>4</a:t>
            </a:r>
          </a:p>
        </p:txBody>
      </p:sp>
      <p:sp>
        <p:nvSpPr>
          <p:cNvPr id="134" name="TextBox 133"/>
          <p:cNvSpPr txBox="1"/>
          <p:nvPr/>
        </p:nvSpPr>
        <p:spPr>
          <a:xfrm>
            <a:off x="9329547" y="4156947"/>
            <a:ext cx="1581912" cy="369332"/>
          </a:xfrm>
          <a:prstGeom prst="rect">
            <a:avLst/>
          </a:prstGeom>
          <a:noFill/>
        </p:spPr>
        <p:txBody>
          <a:bodyPr wrap="square" lIns="0" tIns="0" rIns="0" bIns="0" anchor="t">
            <a:spAutoFit/>
          </a:bodyPr>
          <a:lstStyle/>
          <a:p>
            <a:pPr algn="l"/>
            <a:r>
              <a:rPr sz="1200" b="1" dirty="0">
                <a:solidFill>
                  <a:srgbClr val="2A160E"/>
                </a:solidFill>
                <a:latin typeface="Aptos"/>
              </a:rPr>
              <a:t>Transfer
pathways</a:t>
            </a:r>
          </a:p>
        </p:txBody>
      </p:sp>
      <p:sp>
        <p:nvSpPr>
          <p:cNvPr id="135" name="Rounded Rectangle 134"/>
          <p:cNvSpPr/>
          <p:nvPr/>
        </p:nvSpPr>
        <p:spPr>
          <a:xfrm>
            <a:off x="1188720" y="4709159"/>
            <a:ext cx="2404872" cy="640080"/>
          </a:xfrm>
          <a:prstGeom prst="roundRect">
            <a:avLst/>
          </a:prstGeom>
          <a:solidFill>
            <a:srgbClr val="FFFFFF"/>
          </a:solidFill>
          <a:ln w="8890">
            <a:solidFill>
              <a:srgbClr val="E7DED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6" name="Oval 135"/>
          <p:cNvSpPr/>
          <p:nvPr/>
        </p:nvSpPr>
        <p:spPr>
          <a:xfrm>
            <a:off x="1298448" y="4855464"/>
            <a:ext cx="420624" cy="420624"/>
          </a:xfrm>
          <a:prstGeom prst="ellipse">
            <a:avLst/>
          </a:prstGeom>
          <a:solidFill>
            <a:srgbClr val="FAE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7" name="TextBox 136"/>
          <p:cNvSpPr txBox="1"/>
          <p:nvPr/>
        </p:nvSpPr>
        <p:spPr>
          <a:xfrm>
            <a:off x="1417320" y="4928616"/>
            <a:ext cx="182880" cy="182880"/>
          </a:xfrm>
          <a:prstGeom prst="rect">
            <a:avLst/>
          </a:prstGeom>
          <a:noFill/>
        </p:spPr>
        <p:txBody>
          <a:bodyPr wrap="square" lIns="0" tIns="0" rIns="0" bIns="0" anchor="t">
            <a:spAutoFit/>
          </a:bodyPr>
          <a:lstStyle/>
          <a:p>
            <a:pPr algn="ctr"/>
            <a:r>
              <a:rPr sz="1100" b="1">
                <a:solidFill>
                  <a:srgbClr val="57150B"/>
                </a:solidFill>
                <a:latin typeface="Aptos"/>
              </a:rPr>
              <a:t>5</a:t>
            </a:r>
          </a:p>
        </p:txBody>
      </p:sp>
      <p:sp>
        <p:nvSpPr>
          <p:cNvPr id="138" name="TextBox 137"/>
          <p:cNvSpPr txBox="1"/>
          <p:nvPr/>
        </p:nvSpPr>
        <p:spPr>
          <a:xfrm>
            <a:off x="1901952" y="4836045"/>
            <a:ext cx="1581912" cy="369332"/>
          </a:xfrm>
          <a:prstGeom prst="rect">
            <a:avLst/>
          </a:prstGeom>
          <a:noFill/>
        </p:spPr>
        <p:txBody>
          <a:bodyPr wrap="square" lIns="0" tIns="0" rIns="0" bIns="0" anchor="t">
            <a:spAutoFit/>
          </a:bodyPr>
          <a:lstStyle/>
          <a:p>
            <a:pPr algn="l"/>
            <a:r>
              <a:rPr lang="en-US" sz="1200" b="1" dirty="0">
                <a:solidFill>
                  <a:srgbClr val="2A160E"/>
                </a:solidFill>
                <a:latin typeface="Aptos"/>
              </a:rPr>
              <a:t>Security and safety</a:t>
            </a:r>
            <a:r>
              <a:rPr sz="1200" b="1" dirty="0">
                <a:solidFill>
                  <a:srgbClr val="2A160E"/>
                </a:solidFill>
                <a:latin typeface="Aptos"/>
              </a:rPr>
              <a:t>
awareness</a:t>
            </a:r>
          </a:p>
        </p:txBody>
      </p:sp>
      <p:sp>
        <p:nvSpPr>
          <p:cNvPr id="139" name="Rounded Rectangle 138"/>
          <p:cNvSpPr/>
          <p:nvPr/>
        </p:nvSpPr>
        <p:spPr>
          <a:xfrm>
            <a:off x="3685032" y="4709159"/>
            <a:ext cx="2404872" cy="640080"/>
          </a:xfrm>
          <a:prstGeom prst="roundRect">
            <a:avLst/>
          </a:prstGeom>
          <a:solidFill>
            <a:srgbClr val="FFFFFF"/>
          </a:solidFill>
          <a:ln w="8890">
            <a:solidFill>
              <a:srgbClr val="E7DED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0" name="Oval 139"/>
          <p:cNvSpPr/>
          <p:nvPr/>
        </p:nvSpPr>
        <p:spPr>
          <a:xfrm>
            <a:off x="3794760" y="4855464"/>
            <a:ext cx="420624" cy="420624"/>
          </a:xfrm>
          <a:prstGeom prst="ellipse">
            <a:avLst/>
          </a:prstGeom>
          <a:solidFill>
            <a:srgbClr val="FAE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1" name="TextBox 140"/>
          <p:cNvSpPr txBox="1"/>
          <p:nvPr/>
        </p:nvSpPr>
        <p:spPr>
          <a:xfrm>
            <a:off x="3913632" y="4928616"/>
            <a:ext cx="182880" cy="182880"/>
          </a:xfrm>
          <a:prstGeom prst="rect">
            <a:avLst/>
          </a:prstGeom>
          <a:noFill/>
        </p:spPr>
        <p:txBody>
          <a:bodyPr wrap="square" lIns="0" tIns="0" rIns="0" bIns="0" anchor="t">
            <a:spAutoFit/>
          </a:bodyPr>
          <a:lstStyle/>
          <a:p>
            <a:pPr algn="ctr"/>
            <a:r>
              <a:rPr sz="1100" b="1">
                <a:solidFill>
                  <a:srgbClr val="57150B"/>
                </a:solidFill>
                <a:latin typeface="Aptos"/>
              </a:rPr>
              <a:t>6</a:t>
            </a:r>
          </a:p>
        </p:txBody>
      </p:sp>
      <p:sp>
        <p:nvSpPr>
          <p:cNvPr id="142" name="TextBox 141"/>
          <p:cNvSpPr txBox="1"/>
          <p:nvPr/>
        </p:nvSpPr>
        <p:spPr>
          <a:xfrm>
            <a:off x="4398264" y="4836045"/>
            <a:ext cx="1581912" cy="369332"/>
          </a:xfrm>
          <a:prstGeom prst="rect">
            <a:avLst/>
          </a:prstGeom>
          <a:noFill/>
        </p:spPr>
        <p:txBody>
          <a:bodyPr wrap="square" lIns="0" tIns="0" rIns="0" bIns="0" anchor="t">
            <a:spAutoFit/>
          </a:bodyPr>
          <a:lstStyle/>
          <a:p>
            <a:pPr algn="l"/>
            <a:r>
              <a:rPr lang="en-US" sz="1200" b="1" dirty="0">
                <a:solidFill>
                  <a:srgbClr val="2A160E"/>
                </a:solidFill>
                <a:latin typeface="Aptos"/>
              </a:rPr>
              <a:t>Talent</a:t>
            </a:r>
            <a:br>
              <a:rPr lang="en-US" sz="1200" b="1" dirty="0">
                <a:solidFill>
                  <a:srgbClr val="2A160E"/>
                </a:solidFill>
                <a:latin typeface="Aptos"/>
              </a:rPr>
            </a:br>
            <a:r>
              <a:rPr lang="en-US" sz="1200" b="1" dirty="0">
                <a:solidFill>
                  <a:srgbClr val="2A160E"/>
                </a:solidFill>
                <a:latin typeface="Aptos"/>
              </a:rPr>
              <a:t>pipelines</a:t>
            </a:r>
            <a:endParaRPr sz="1200" b="1" dirty="0">
              <a:solidFill>
                <a:srgbClr val="2A160E"/>
              </a:solidFill>
              <a:latin typeface="Aptos"/>
            </a:endParaRPr>
          </a:p>
        </p:txBody>
      </p:sp>
      <p:sp>
        <p:nvSpPr>
          <p:cNvPr id="143" name="Rounded Rectangle 142"/>
          <p:cNvSpPr/>
          <p:nvPr/>
        </p:nvSpPr>
        <p:spPr>
          <a:xfrm>
            <a:off x="6181344" y="4709159"/>
            <a:ext cx="2404872" cy="640080"/>
          </a:xfrm>
          <a:prstGeom prst="roundRect">
            <a:avLst/>
          </a:prstGeom>
          <a:solidFill>
            <a:srgbClr val="FFFFFF"/>
          </a:solidFill>
          <a:ln w="8890">
            <a:solidFill>
              <a:srgbClr val="E7DED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4" name="Oval 143"/>
          <p:cNvSpPr/>
          <p:nvPr/>
        </p:nvSpPr>
        <p:spPr>
          <a:xfrm>
            <a:off x="6291072" y="4855464"/>
            <a:ext cx="420624" cy="420624"/>
          </a:xfrm>
          <a:prstGeom prst="ellipse">
            <a:avLst/>
          </a:prstGeom>
          <a:solidFill>
            <a:srgbClr val="FAE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5" name="TextBox 144"/>
          <p:cNvSpPr txBox="1"/>
          <p:nvPr/>
        </p:nvSpPr>
        <p:spPr>
          <a:xfrm>
            <a:off x="6409944" y="4928616"/>
            <a:ext cx="182880" cy="182880"/>
          </a:xfrm>
          <a:prstGeom prst="rect">
            <a:avLst/>
          </a:prstGeom>
          <a:noFill/>
        </p:spPr>
        <p:txBody>
          <a:bodyPr wrap="square" lIns="0" tIns="0" rIns="0" bIns="0" anchor="t">
            <a:spAutoFit/>
          </a:bodyPr>
          <a:lstStyle/>
          <a:p>
            <a:pPr algn="ctr"/>
            <a:r>
              <a:rPr sz="1100" b="1">
                <a:solidFill>
                  <a:srgbClr val="57150B"/>
                </a:solidFill>
                <a:latin typeface="Aptos"/>
              </a:rPr>
              <a:t>7</a:t>
            </a:r>
          </a:p>
        </p:txBody>
      </p:sp>
      <p:sp>
        <p:nvSpPr>
          <p:cNvPr id="146" name="TextBox 145"/>
          <p:cNvSpPr txBox="1"/>
          <p:nvPr/>
        </p:nvSpPr>
        <p:spPr>
          <a:xfrm>
            <a:off x="6894576" y="4836045"/>
            <a:ext cx="1581912" cy="369332"/>
          </a:xfrm>
          <a:prstGeom prst="rect">
            <a:avLst/>
          </a:prstGeom>
          <a:noFill/>
        </p:spPr>
        <p:txBody>
          <a:bodyPr wrap="square" lIns="0" tIns="0" rIns="0" bIns="0" anchor="t">
            <a:spAutoFit/>
          </a:bodyPr>
          <a:lstStyle/>
          <a:p>
            <a:pPr algn="l"/>
            <a:r>
              <a:rPr sz="1200" b="1" dirty="0">
                <a:solidFill>
                  <a:srgbClr val="2A160E"/>
                </a:solidFill>
                <a:latin typeface="Aptos"/>
              </a:rPr>
              <a:t>Employer</a:t>
            </a:r>
            <a:br>
              <a:rPr lang="en-US" sz="1200" b="1" dirty="0">
                <a:solidFill>
                  <a:srgbClr val="2A160E"/>
                </a:solidFill>
                <a:latin typeface="Aptos"/>
              </a:rPr>
            </a:br>
            <a:r>
              <a:rPr lang="en-US" sz="1200" b="1" dirty="0">
                <a:solidFill>
                  <a:srgbClr val="2A160E"/>
                </a:solidFill>
                <a:latin typeface="Aptos"/>
              </a:rPr>
              <a:t>needs</a:t>
            </a:r>
            <a:endParaRPr sz="1200" b="1" dirty="0">
              <a:solidFill>
                <a:srgbClr val="2A160E"/>
              </a:solidFill>
              <a:latin typeface="Aptos"/>
            </a:endParaRPr>
          </a:p>
        </p:txBody>
      </p:sp>
      <p:sp>
        <p:nvSpPr>
          <p:cNvPr id="147" name="Rounded Rectangle 146"/>
          <p:cNvSpPr/>
          <p:nvPr/>
        </p:nvSpPr>
        <p:spPr>
          <a:xfrm>
            <a:off x="8677656" y="4709159"/>
            <a:ext cx="2404872" cy="640080"/>
          </a:xfrm>
          <a:prstGeom prst="roundRect">
            <a:avLst/>
          </a:prstGeom>
          <a:solidFill>
            <a:srgbClr val="FFFFFF"/>
          </a:solidFill>
          <a:ln w="8890">
            <a:solidFill>
              <a:srgbClr val="E7DED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8" name="Oval 147"/>
          <p:cNvSpPr/>
          <p:nvPr/>
        </p:nvSpPr>
        <p:spPr>
          <a:xfrm>
            <a:off x="8787384" y="4855464"/>
            <a:ext cx="420624" cy="420624"/>
          </a:xfrm>
          <a:prstGeom prst="ellipse">
            <a:avLst/>
          </a:prstGeom>
          <a:solidFill>
            <a:srgbClr val="FAEEC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9" name="TextBox 148"/>
          <p:cNvSpPr txBox="1"/>
          <p:nvPr/>
        </p:nvSpPr>
        <p:spPr>
          <a:xfrm>
            <a:off x="8906256" y="4928616"/>
            <a:ext cx="182880" cy="182880"/>
          </a:xfrm>
          <a:prstGeom prst="rect">
            <a:avLst/>
          </a:prstGeom>
          <a:noFill/>
        </p:spPr>
        <p:txBody>
          <a:bodyPr wrap="square" lIns="0" tIns="0" rIns="0" bIns="0" anchor="t">
            <a:spAutoFit/>
          </a:bodyPr>
          <a:lstStyle/>
          <a:p>
            <a:pPr algn="ctr"/>
            <a:r>
              <a:rPr sz="1100" b="1">
                <a:solidFill>
                  <a:srgbClr val="57150B"/>
                </a:solidFill>
                <a:latin typeface="Aptos"/>
              </a:rPr>
              <a:t>8</a:t>
            </a:r>
          </a:p>
        </p:txBody>
      </p:sp>
      <p:sp>
        <p:nvSpPr>
          <p:cNvPr id="150" name="TextBox 149"/>
          <p:cNvSpPr txBox="1"/>
          <p:nvPr/>
        </p:nvSpPr>
        <p:spPr>
          <a:xfrm>
            <a:off x="9264777" y="4864607"/>
            <a:ext cx="1877187" cy="369332"/>
          </a:xfrm>
          <a:prstGeom prst="rect">
            <a:avLst/>
          </a:prstGeom>
          <a:noFill/>
        </p:spPr>
        <p:txBody>
          <a:bodyPr wrap="square" lIns="0" tIns="0" rIns="0" bIns="0" anchor="t">
            <a:spAutoFit/>
          </a:bodyPr>
          <a:lstStyle/>
          <a:p>
            <a:pPr algn="l"/>
            <a:r>
              <a:rPr sz="1200" b="1" dirty="0">
                <a:solidFill>
                  <a:srgbClr val="2A160E"/>
                </a:solidFill>
                <a:latin typeface="Aptos"/>
              </a:rPr>
              <a:t>Shared lab &amp;
simulation infrastructure</a:t>
            </a:r>
          </a:p>
        </p:txBody>
      </p:sp>
      <p:grpSp>
        <p:nvGrpSpPr>
          <p:cNvPr id="186" name="Group 185">
            <a:extLst>
              <a:ext uri="{FF2B5EF4-FFF2-40B4-BE49-F238E27FC236}">
                <a16:creationId xmlns:a16="http://schemas.microsoft.com/office/drawing/2014/main" id="{FCAEA568-41F8-CF9C-51AE-DC382E16C606}"/>
              </a:ext>
            </a:extLst>
          </p:cNvPr>
          <p:cNvGrpSpPr/>
          <p:nvPr/>
        </p:nvGrpSpPr>
        <p:grpSpPr>
          <a:xfrm>
            <a:off x="1076326" y="5679970"/>
            <a:ext cx="518921" cy="457123"/>
            <a:chOff x="1481328" y="5809066"/>
            <a:chExt cx="658367" cy="579963"/>
          </a:xfrm>
        </p:grpSpPr>
        <p:cxnSp>
          <p:nvCxnSpPr>
            <p:cNvPr id="152" name="Connector 151"/>
            <p:cNvCxnSpPr/>
            <p:nvPr/>
          </p:nvCxnSpPr>
          <p:spPr>
            <a:xfrm>
              <a:off x="1810512" y="6099048"/>
              <a:ext cx="292608" cy="0"/>
            </a:xfrm>
            <a:prstGeom prst="line">
              <a:avLst/>
            </a:prstGeom>
            <a:ln w="25400">
              <a:solidFill>
                <a:srgbClr val="FFCC00"/>
              </a:solidFill>
            </a:ln>
          </p:spPr>
          <p:style>
            <a:lnRef idx="2">
              <a:schemeClr val="accent1"/>
            </a:lnRef>
            <a:fillRef idx="0">
              <a:schemeClr val="accent1"/>
            </a:fillRef>
            <a:effectRef idx="1">
              <a:schemeClr val="accent1"/>
            </a:effectRef>
            <a:fontRef idx="minor">
              <a:schemeClr val="tx1"/>
            </a:fontRef>
          </p:style>
        </p:cxnSp>
        <p:sp>
          <p:nvSpPr>
            <p:cNvPr id="153" name="Oval 152"/>
            <p:cNvSpPr/>
            <p:nvPr/>
          </p:nvSpPr>
          <p:spPr>
            <a:xfrm>
              <a:off x="2066543" y="6062472"/>
              <a:ext cx="73152" cy="73152"/>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54" name="Connector 153"/>
            <p:cNvCxnSpPr/>
            <p:nvPr/>
          </p:nvCxnSpPr>
          <p:spPr>
            <a:xfrm>
              <a:off x="1810512" y="6099048"/>
              <a:ext cx="146304" cy="253405"/>
            </a:xfrm>
            <a:prstGeom prst="line">
              <a:avLst/>
            </a:prstGeom>
            <a:ln w="25400">
              <a:solidFill>
                <a:srgbClr val="FFCC00"/>
              </a:solidFill>
            </a:ln>
          </p:spPr>
          <p:style>
            <a:lnRef idx="2">
              <a:schemeClr val="accent1"/>
            </a:lnRef>
            <a:fillRef idx="0">
              <a:schemeClr val="accent1"/>
            </a:fillRef>
            <a:effectRef idx="1">
              <a:schemeClr val="accent1"/>
            </a:effectRef>
            <a:fontRef idx="minor">
              <a:schemeClr val="tx1"/>
            </a:fontRef>
          </p:style>
        </p:cxnSp>
        <p:sp>
          <p:nvSpPr>
            <p:cNvPr id="155" name="Oval 154"/>
            <p:cNvSpPr/>
            <p:nvPr/>
          </p:nvSpPr>
          <p:spPr>
            <a:xfrm>
              <a:off x="1920240" y="6315877"/>
              <a:ext cx="73152" cy="73152"/>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56" name="Connector 155"/>
            <p:cNvCxnSpPr/>
            <p:nvPr/>
          </p:nvCxnSpPr>
          <p:spPr>
            <a:xfrm flipH="1">
              <a:off x="1664208" y="6099048"/>
              <a:ext cx="146304" cy="253405"/>
            </a:xfrm>
            <a:prstGeom prst="line">
              <a:avLst/>
            </a:prstGeom>
            <a:ln w="25400">
              <a:solidFill>
                <a:srgbClr val="FFCC00"/>
              </a:solidFill>
            </a:ln>
          </p:spPr>
          <p:style>
            <a:lnRef idx="2">
              <a:schemeClr val="accent1"/>
            </a:lnRef>
            <a:fillRef idx="0">
              <a:schemeClr val="accent1"/>
            </a:fillRef>
            <a:effectRef idx="1">
              <a:schemeClr val="accent1"/>
            </a:effectRef>
            <a:fontRef idx="minor">
              <a:schemeClr val="tx1"/>
            </a:fontRef>
          </p:style>
        </p:cxnSp>
        <p:sp>
          <p:nvSpPr>
            <p:cNvPr id="157" name="Oval 156"/>
            <p:cNvSpPr/>
            <p:nvPr/>
          </p:nvSpPr>
          <p:spPr>
            <a:xfrm>
              <a:off x="1627632" y="6315877"/>
              <a:ext cx="73152" cy="73152"/>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58" name="Connector 157"/>
            <p:cNvCxnSpPr/>
            <p:nvPr/>
          </p:nvCxnSpPr>
          <p:spPr>
            <a:xfrm flipH="1">
              <a:off x="1517904" y="6099048"/>
              <a:ext cx="292608" cy="0"/>
            </a:xfrm>
            <a:prstGeom prst="line">
              <a:avLst/>
            </a:prstGeom>
            <a:ln w="25400">
              <a:solidFill>
                <a:srgbClr val="FFCC00"/>
              </a:solidFill>
            </a:ln>
          </p:spPr>
          <p:style>
            <a:lnRef idx="2">
              <a:schemeClr val="accent1"/>
            </a:lnRef>
            <a:fillRef idx="0">
              <a:schemeClr val="accent1"/>
            </a:fillRef>
            <a:effectRef idx="1">
              <a:schemeClr val="accent1"/>
            </a:effectRef>
            <a:fontRef idx="minor">
              <a:schemeClr val="tx1"/>
            </a:fontRef>
          </p:style>
        </p:cxnSp>
        <p:sp>
          <p:nvSpPr>
            <p:cNvPr id="159" name="Oval 158"/>
            <p:cNvSpPr/>
            <p:nvPr/>
          </p:nvSpPr>
          <p:spPr>
            <a:xfrm>
              <a:off x="1481328" y="6062472"/>
              <a:ext cx="73152" cy="73152"/>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60" name="Connector 159"/>
            <p:cNvCxnSpPr/>
            <p:nvPr/>
          </p:nvCxnSpPr>
          <p:spPr>
            <a:xfrm flipH="1" flipV="1">
              <a:off x="1664207" y="5845642"/>
              <a:ext cx="146305" cy="253406"/>
            </a:xfrm>
            <a:prstGeom prst="line">
              <a:avLst/>
            </a:prstGeom>
            <a:ln w="25400">
              <a:solidFill>
                <a:srgbClr val="FFCC00"/>
              </a:solidFill>
            </a:ln>
          </p:spPr>
          <p:style>
            <a:lnRef idx="2">
              <a:schemeClr val="accent1"/>
            </a:lnRef>
            <a:fillRef idx="0">
              <a:schemeClr val="accent1"/>
            </a:fillRef>
            <a:effectRef idx="1">
              <a:schemeClr val="accent1"/>
            </a:effectRef>
            <a:fontRef idx="minor">
              <a:schemeClr val="tx1"/>
            </a:fontRef>
          </p:style>
        </p:cxnSp>
        <p:sp>
          <p:nvSpPr>
            <p:cNvPr id="161" name="Oval 160"/>
            <p:cNvSpPr/>
            <p:nvPr/>
          </p:nvSpPr>
          <p:spPr>
            <a:xfrm>
              <a:off x="1627631" y="5809066"/>
              <a:ext cx="73152" cy="73152"/>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cxnSp>
          <p:nvCxnSpPr>
            <p:cNvPr id="162" name="Connector 161"/>
            <p:cNvCxnSpPr/>
            <p:nvPr/>
          </p:nvCxnSpPr>
          <p:spPr>
            <a:xfrm flipV="1">
              <a:off x="1810512" y="5845642"/>
              <a:ext cx="146304" cy="253406"/>
            </a:xfrm>
            <a:prstGeom prst="line">
              <a:avLst/>
            </a:prstGeom>
            <a:ln w="25400">
              <a:solidFill>
                <a:srgbClr val="FFCC00"/>
              </a:solidFill>
            </a:ln>
          </p:spPr>
          <p:style>
            <a:lnRef idx="2">
              <a:schemeClr val="accent1"/>
            </a:lnRef>
            <a:fillRef idx="0">
              <a:schemeClr val="accent1"/>
            </a:fillRef>
            <a:effectRef idx="1">
              <a:schemeClr val="accent1"/>
            </a:effectRef>
            <a:fontRef idx="minor">
              <a:schemeClr val="tx1"/>
            </a:fontRef>
          </p:style>
        </p:cxnSp>
        <p:sp>
          <p:nvSpPr>
            <p:cNvPr id="163" name="Oval 162"/>
            <p:cNvSpPr/>
            <p:nvPr/>
          </p:nvSpPr>
          <p:spPr>
            <a:xfrm>
              <a:off x="1920240" y="5809066"/>
              <a:ext cx="73152" cy="73152"/>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4" name="Oval 163"/>
            <p:cNvSpPr/>
            <p:nvPr/>
          </p:nvSpPr>
          <p:spPr>
            <a:xfrm>
              <a:off x="1719072" y="6007608"/>
              <a:ext cx="182880" cy="182880"/>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172" name="Picture 171">
            <a:extLst>
              <a:ext uri="{FF2B5EF4-FFF2-40B4-BE49-F238E27FC236}">
                <a16:creationId xmlns:a16="http://schemas.microsoft.com/office/drawing/2014/main" id="{3A5249A3-2469-ADE7-BFB8-DBF9B99E71D3}"/>
              </a:ext>
            </a:extLst>
          </p:cNvPr>
          <p:cNvPicPr>
            <a:picLocks noChangeAspect="1"/>
          </p:cNvPicPr>
          <p:nvPr/>
        </p:nvPicPr>
        <p:blipFill>
          <a:blip r:embed="rId3"/>
          <a:stretch>
            <a:fillRect/>
          </a:stretch>
        </p:blipFill>
        <p:spPr>
          <a:xfrm>
            <a:off x="1" y="6420218"/>
            <a:ext cx="914400" cy="437782"/>
          </a:xfrm>
          <a:prstGeom prst="rect">
            <a:avLst/>
          </a:prstGeom>
        </p:spPr>
      </p:pic>
      <p:sp>
        <p:nvSpPr>
          <p:cNvPr id="174" name="Shape 67">
            <a:extLst>
              <a:ext uri="{FF2B5EF4-FFF2-40B4-BE49-F238E27FC236}">
                <a16:creationId xmlns:a16="http://schemas.microsoft.com/office/drawing/2014/main" id="{5F90CF28-9892-B59E-E4EB-6C01B4A4EFC2}"/>
              </a:ext>
            </a:extLst>
          </p:cNvPr>
          <p:cNvSpPr/>
          <p:nvPr/>
        </p:nvSpPr>
        <p:spPr>
          <a:xfrm>
            <a:off x="1764792" y="5650992"/>
            <a:ext cx="0" cy="502920"/>
          </a:xfrm>
          <a:prstGeom prst="line">
            <a:avLst/>
          </a:prstGeom>
          <a:noFill/>
          <a:ln w="15240">
            <a:solidFill>
              <a:srgbClr val="FFCC00"/>
            </a:solidFill>
            <a:prstDash val="solid"/>
          </a:ln>
        </p:spPr>
        <p:txBody>
          <a:bodyPr/>
          <a:lstStyle/>
          <a:p>
            <a:endParaRPr lang="en-US"/>
          </a:p>
        </p:txBody>
      </p:sp>
      <p:sp>
        <p:nvSpPr>
          <p:cNvPr id="175" name="Text 68">
            <a:extLst>
              <a:ext uri="{FF2B5EF4-FFF2-40B4-BE49-F238E27FC236}">
                <a16:creationId xmlns:a16="http://schemas.microsoft.com/office/drawing/2014/main" id="{5CEDFE35-48D8-BB58-A6C7-6FBB5E688D6B}"/>
              </a:ext>
            </a:extLst>
          </p:cNvPr>
          <p:cNvSpPr/>
          <p:nvPr/>
        </p:nvSpPr>
        <p:spPr>
          <a:xfrm>
            <a:off x="2500884" y="5765671"/>
            <a:ext cx="7223760" cy="265176"/>
          </a:xfrm>
          <a:prstGeom prst="rect">
            <a:avLst/>
          </a:prstGeom>
          <a:noFill/>
          <a:ln/>
        </p:spPr>
        <p:txBody>
          <a:bodyPr wrap="square" lIns="254" tIns="254" rIns="254" bIns="254" rtlCol="0" anchor="ctr">
            <a:normAutofit lnSpcReduction="10000"/>
          </a:bodyPr>
          <a:lstStyle/>
          <a:p>
            <a:pPr marL="0" indent="0" algn="ctr">
              <a:buNone/>
            </a:pPr>
            <a:r>
              <a:rPr lang="en-US" b="1" dirty="0">
                <a:solidFill>
                  <a:srgbClr val="FFFFFF"/>
                </a:solidFill>
                <a:latin typeface="Aptos" pitchFamily="34" charset="0"/>
                <a:ea typeface="Aptos" pitchFamily="34" charset="-122"/>
                <a:cs typeface="Aptos" pitchFamily="34" charset="-120"/>
              </a:rPr>
              <a:t>Drive ecosystem momentum and focus</a:t>
            </a:r>
            <a:endParaRPr lang="en-US" dirty="0"/>
          </a:p>
        </p:txBody>
      </p:sp>
      <p:pic>
        <p:nvPicPr>
          <p:cNvPr id="188" name="Graphic 187" descr="Factory with solid fill">
            <a:extLst>
              <a:ext uri="{FF2B5EF4-FFF2-40B4-BE49-F238E27FC236}">
                <a16:creationId xmlns:a16="http://schemas.microsoft.com/office/drawing/2014/main" id="{4AAB53AF-5E2F-228F-80BA-69C690EC354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55696" y="2184654"/>
            <a:ext cx="501120" cy="501120"/>
          </a:xfrm>
          <a:prstGeom prst="rect">
            <a:avLst/>
          </a:prstGeom>
        </p:spPr>
      </p:pic>
      <p:pic>
        <p:nvPicPr>
          <p:cNvPr id="192" name="Graphic 191" descr="Graduation cap with solid fill">
            <a:extLst>
              <a:ext uri="{FF2B5EF4-FFF2-40B4-BE49-F238E27FC236}">
                <a16:creationId xmlns:a16="http://schemas.microsoft.com/office/drawing/2014/main" id="{A6C3552C-1802-3022-11C6-E18242A937A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181606" y="2174023"/>
            <a:ext cx="589763" cy="589763"/>
          </a:xfrm>
          <a:prstGeom prst="rect">
            <a:avLst/>
          </a:prstGeom>
        </p:spPr>
      </p:pic>
      <p:pic>
        <p:nvPicPr>
          <p:cNvPr id="194" name="Graphic 193" descr="Court with solid fill">
            <a:extLst>
              <a:ext uri="{FF2B5EF4-FFF2-40B4-BE49-F238E27FC236}">
                <a16:creationId xmlns:a16="http://schemas.microsoft.com/office/drawing/2014/main" id="{2DA022C6-63B3-34D5-1452-4BE39A77BE1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71847" y="2137791"/>
            <a:ext cx="552450" cy="5524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wan Theme">
  <a:themeElements>
    <a:clrScheme name="Rowan Color Theme 3">
      <a:dk1>
        <a:srgbClr val="59280F"/>
      </a:dk1>
      <a:lt1>
        <a:srgbClr val="F1F2E3"/>
      </a:lt1>
      <a:dk2>
        <a:srgbClr val="59280F"/>
      </a:dk2>
      <a:lt2>
        <a:srgbClr val="F2E6C4"/>
      </a:lt2>
      <a:accent1>
        <a:srgbClr val="FFBF21"/>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Engineering Template" id="{3987FFF4-A3AF-47B4-9175-2553A5399AF8}" vid="{8BE2FE01-9A78-4C03-80C1-AD361339D5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993f9b-4440-4f9b-b0c7-77da1c82c544">
      <Terms xmlns="http://schemas.microsoft.com/office/infopath/2007/PartnerControls"/>
    </lcf76f155ced4ddcb4097134ff3c332f>
    <TaxCatchAll xmlns="6ae8372e-e0f4-434e-845c-6fde281f37e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44279E4F810A4BAFAA8AA80892CA81" ma:contentTypeVersion="14" ma:contentTypeDescription="Create a new document." ma:contentTypeScope="" ma:versionID="09b296d2d20e15e6b2ee16ed2210d8ec">
  <xsd:schema xmlns:xsd="http://www.w3.org/2001/XMLSchema" xmlns:xs="http://www.w3.org/2001/XMLSchema" xmlns:p="http://schemas.microsoft.com/office/2006/metadata/properties" xmlns:ns2="2d993f9b-4440-4f9b-b0c7-77da1c82c544" xmlns:ns3="6ae8372e-e0f4-434e-845c-6fde281f37e7" targetNamespace="http://schemas.microsoft.com/office/2006/metadata/properties" ma:root="true" ma:fieldsID="17891df71dab69cd43f503096123adbc" ns2:_="" ns3:_="">
    <xsd:import namespace="2d993f9b-4440-4f9b-b0c7-77da1c82c544"/>
    <xsd:import namespace="6ae8372e-e0f4-434e-845c-6fde281f37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993f9b-4440-4f9b-b0c7-77da1c82c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5ec2d67-bf2d-4680-93ab-71d093665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e8372e-e0f4-434e-845c-6fde281f37e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671de04-f198-4258-87c9-aa1b4132fb99}" ma:internalName="TaxCatchAll" ma:showField="CatchAllData" ma:web="6ae8372e-e0f4-434e-845c-6fde281f37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ADCEF-E4EC-4D37-A329-8A691DA64A0D}">
  <ds:schemaRefs>
    <ds:schemaRef ds:uri="http://schemas.microsoft.com/sharepoint/v3/contenttype/forms"/>
  </ds:schemaRefs>
</ds:datastoreItem>
</file>

<file path=customXml/itemProps2.xml><?xml version="1.0" encoding="utf-8"?>
<ds:datastoreItem xmlns:ds="http://schemas.openxmlformats.org/officeDocument/2006/customXml" ds:itemID="{BE65F27B-5579-4E2B-9DAA-31B7737FD2E5}">
  <ds:schemaRefs>
    <ds:schemaRef ds:uri="http://schemas.microsoft.com/office/2006/metadata/properties"/>
    <ds:schemaRef ds:uri="http://schemas.microsoft.com/office/infopath/2007/PartnerControls"/>
    <ds:schemaRef ds:uri="2d993f9b-4440-4f9b-b0c7-77da1c82c544"/>
    <ds:schemaRef ds:uri="6ae8372e-e0f4-434e-845c-6fde281f37e7"/>
  </ds:schemaRefs>
</ds:datastoreItem>
</file>

<file path=customXml/itemProps3.xml><?xml version="1.0" encoding="utf-8"?>
<ds:datastoreItem xmlns:ds="http://schemas.openxmlformats.org/officeDocument/2006/customXml" ds:itemID="{B1E9B55C-BCD5-4660-90EE-360E38E776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993f9b-4440-4f9b-b0c7-77da1c82c544"/>
    <ds:schemaRef ds:uri="6ae8372e-e0f4-434e-845c-6fde281f3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TotalTime>
  <Words>646</Words>
  <Application>Microsoft Office PowerPoint</Application>
  <PresentationFormat>Widescreen</PresentationFormat>
  <Paragraphs>70</Paragraphs>
  <Slides>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Aptos</vt:lpstr>
      <vt:lpstr>Arial</vt:lpstr>
      <vt:lpstr>Calibri</vt:lpstr>
      <vt:lpstr>Georgia</vt:lpstr>
      <vt:lpstr>Source Sans Pro</vt:lpstr>
      <vt:lpstr>Source Sans Pro Semibold</vt:lpstr>
      <vt:lpstr>Office Theme</vt:lpstr>
      <vt:lpstr>Rowan Theme</vt:lpstr>
      <vt:lpstr>Building a Nuclear-capable Workforce Ecosystem</vt:lpstr>
      <vt:lpstr>PowerPoint Presentation</vt:lpstr>
      <vt:lpstr>PowerPoint Presentation</vt:lpstr>
      <vt:lpstr>PowerPoint Presentation</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Role in Nuclear Workforce Development</dc:title>
  <dc:subject>Nuclear workforce development panel introduction</dc:subject>
  <dc:creator>Yolanda Mack / Rowan University</dc:creator>
  <cp:lastModifiedBy>Mark Magyar</cp:lastModifiedBy>
  <cp:revision>2</cp:revision>
  <dcterms:created xsi:type="dcterms:W3CDTF">2026-06-08T16:50:58Z</dcterms:created>
  <dcterms:modified xsi:type="dcterms:W3CDTF">2026-06-08T22:02:55Z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0x0101008244279E4F810A4BAFAA8AA80892CA81</vt:lpwstr>
  </property>
  <property fmtid="{D5CDD505-2E9C-101B-9397-08002B2CF9AE}" pid="3" name="MediaServiceImageTags">
    <vt:lpwstr/>
  </property>
</Properties>
</file>