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4"/>
  </p:sldMasterIdLst>
  <p:notesMasterIdLst>
    <p:notesMasterId r:id="rId13"/>
  </p:notesMasterIdLst>
  <p:sldIdLst>
    <p:sldId id="256" r:id="rId5"/>
    <p:sldId id="257" r:id="rId6"/>
    <p:sldId id="451" r:id="rId7"/>
    <p:sldId id="440" r:id="rId8"/>
    <p:sldId id="263" r:id="rId9"/>
    <p:sldId id="443" r:id="rId10"/>
    <p:sldId id="444" r:id="rId11"/>
    <p:sldId id="44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FFFFCC"/>
    <a:srgbClr val="FFCC99"/>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404" autoAdjust="0"/>
  </p:normalViewPr>
  <p:slideViewPr>
    <p:cSldViewPr snapToGrid="0">
      <p:cViewPr varScale="1">
        <p:scale>
          <a:sx n="43" d="100"/>
          <a:sy n="43" d="100"/>
        </p:scale>
        <p:origin x="121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0AB6BC-E267-4EB9-AE77-44B152496B08}"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1F202-F047-40FF-B2EF-1631487E76FF}" type="slidenum">
              <a:rPr lang="en-US" smtClean="0"/>
              <a:t>‹#›</a:t>
            </a:fld>
            <a:endParaRPr lang="en-US"/>
          </a:p>
        </p:txBody>
      </p:sp>
    </p:spTree>
    <p:extLst>
      <p:ext uri="{BB962C8B-B14F-4D97-AF65-F5344CB8AC3E}">
        <p14:creationId xmlns:p14="http://schemas.microsoft.com/office/powerpoint/2010/main" val="376847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help me understand overfitting in machine learning?”</a:t>
            </a:r>
          </a:p>
          <a:p>
            <a:r>
              <a:rPr lang="en-US" dirty="0"/>
              <a:t>Give me a visual explanation</a:t>
            </a:r>
          </a:p>
          <a:p>
            <a:r>
              <a:rPr lang="en-US" dirty="0"/>
              <a:t>https://chatgpt.com/g/g-67fd19655b108191b9678c34373b46b7-miles-for-machine-learning</a:t>
            </a:r>
          </a:p>
          <a:p>
            <a:endParaRPr lang="en-US" dirty="0"/>
          </a:p>
          <a:p>
            <a:r>
              <a:rPr lang="en-US" b="0" i="0" dirty="0">
                <a:solidFill>
                  <a:srgbClr val="001D35"/>
                </a:solidFill>
                <a:effectLst/>
                <a:latin typeface="Google Sans"/>
              </a:rPr>
              <a:t>In ChatGPT Education, user data, including conversations and uploaded files, is encrypted. OpenAI and third parties do not have access to this data. Additionally, data uploaded for data analysis is stored on a private server for active access but is deleted after 3 hours, with manual deletion options available. </a:t>
            </a:r>
            <a:endParaRPr lang="en-US" dirty="0"/>
          </a:p>
        </p:txBody>
      </p:sp>
      <p:sp>
        <p:nvSpPr>
          <p:cNvPr id="4" name="Slide Number Placeholder 3"/>
          <p:cNvSpPr>
            <a:spLocks noGrp="1"/>
          </p:cNvSpPr>
          <p:nvPr>
            <p:ph type="sldNum" sz="quarter" idx="5"/>
          </p:nvPr>
        </p:nvSpPr>
        <p:spPr/>
        <p:txBody>
          <a:bodyPr/>
          <a:lstStyle/>
          <a:p>
            <a:fld id="{3701F202-F047-40FF-B2EF-1631487E76FF}" type="slidenum">
              <a:rPr lang="en-US" smtClean="0"/>
              <a:t>3</a:t>
            </a:fld>
            <a:endParaRPr lang="en-US"/>
          </a:p>
        </p:txBody>
      </p:sp>
    </p:spTree>
    <p:extLst>
      <p:ext uri="{BB962C8B-B14F-4D97-AF65-F5344CB8AC3E}">
        <p14:creationId xmlns:p14="http://schemas.microsoft.com/office/powerpoint/2010/main" val="280565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instance, in education, we must safeguard student data and require human review of AI-generated tutoring content.</a:t>
            </a:r>
          </a:p>
          <a:p>
            <a:r>
              <a:rPr lang="en-US" dirty="0"/>
              <a:t>universities establishing AI ethics committees or guidelines for classroom AI use.</a:t>
            </a:r>
          </a:p>
          <a:p>
            <a:r>
              <a:rPr lang="en-US" dirty="0"/>
              <a:t>In business, companies set standards so that AI recommendations align with company ethics and comply with regulations</a:t>
            </a:r>
          </a:p>
        </p:txBody>
      </p:sp>
      <p:sp>
        <p:nvSpPr>
          <p:cNvPr id="4" name="Slide Number Placeholder 3"/>
          <p:cNvSpPr>
            <a:spLocks noGrp="1"/>
          </p:cNvSpPr>
          <p:nvPr>
            <p:ph type="sldNum" sz="quarter" idx="5"/>
          </p:nvPr>
        </p:nvSpPr>
        <p:spPr/>
        <p:txBody>
          <a:bodyPr/>
          <a:lstStyle/>
          <a:p>
            <a:fld id="{3701F202-F047-40FF-B2EF-1631487E76FF}" type="slidenum">
              <a:rPr lang="en-US" smtClean="0"/>
              <a:t>4</a:t>
            </a:fld>
            <a:endParaRPr lang="en-US"/>
          </a:p>
        </p:txBody>
      </p:sp>
    </p:spTree>
    <p:extLst>
      <p:ext uri="{BB962C8B-B14F-4D97-AF65-F5344CB8AC3E}">
        <p14:creationId xmlns:p14="http://schemas.microsoft.com/office/powerpoint/2010/main" val="1683487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61D96-9004-6566-9A0D-BE0014E93F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A5187A-DA05-DBA8-158A-E1130D2FB5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187501-87FA-90E6-EB2B-66BF5CD842F7}"/>
              </a:ext>
            </a:extLst>
          </p:cNvPr>
          <p:cNvSpPr>
            <a:spLocks noGrp="1"/>
          </p:cNvSpPr>
          <p:nvPr>
            <p:ph type="dt" sz="half" idx="10"/>
          </p:nvPr>
        </p:nvSpPr>
        <p:spPr/>
        <p:txBody>
          <a:bodyPr/>
          <a:lstStyle/>
          <a:p>
            <a:fld id="{05FB4193-1299-42F0-B920-6BF54A263DFB}" type="datetimeFigureOut">
              <a:rPr lang="en-US" smtClean="0"/>
              <a:t>4/15/2025</a:t>
            </a:fld>
            <a:endParaRPr lang="en-US"/>
          </a:p>
        </p:txBody>
      </p:sp>
      <p:sp>
        <p:nvSpPr>
          <p:cNvPr id="5" name="Footer Placeholder 4">
            <a:extLst>
              <a:ext uri="{FF2B5EF4-FFF2-40B4-BE49-F238E27FC236}">
                <a16:creationId xmlns:a16="http://schemas.microsoft.com/office/drawing/2014/main" id="{978424CA-9026-7A6D-BCE5-A519AE7C1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B669C-3B2F-3FC8-9B1B-739E42C636BB}"/>
              </a:ext>
            </a:extLst>
          </p:cNvPr>
          <p:cNvSpPr>
            <a:spLocks noGrp="1"/>
          </p:cNvSpPr>
          <p:nvPr>
            <p:ph type="sldNum" sz="quarter" idx="12"/>
          </p:nvPr>
        </p:nvSpPr>
        <p:spPr/>
        <p:txBody>
          <a:bodyPr/>
          <a:lstStyle/>
          <a:p>
            <a:fld id="{6765B402-629F-4FEF-9CD5-74A828E8AD93}" type="slidenum">
              <a:rPr lang="en-US" smtClean="0"/>
              <a:t>‹#›</a:t>
            </a:fld>
            <a:endParaRPr lang="en-US"/>
          </a:p>
        </p:txBody>
      </p:sp>
    </p:spTree>
    <p:extLst>
      <p:ext uri="{BB962C8B-B14F-4D97-AF65-F5344CB8AC3E}">
        <p14:creationId xmlns:p14="http://schemas.microsoft.com/office/powerpoint/2010/main" val="4278961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6337E-6331-F32E-903F-F38CD0D25C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09EFF-9ED9-D44B-BED5-9CACC2494E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DCABC-2232-0364-0760-6BA68FCAB9D6}"/>
              </a:ext>
            </a:extLst>
          </p:cNvPr>
          <p:cNvSpPr>
            <a:spLocks noGrp="1"/>
          </p:cNvSpPr>
          <p:nvPr>
            <p:ph type="dt" sz="half" idx="10"/>
          </p:nvPr>
        </p:nvSpPr>
        <p:spPr/>
        <p:txBody>
          <a:bodyPr/>
          <a:lstStyle/>
          <a:p>
            <a:fld id="{05FB4193-1299-42F0-B920-6BF54A263DFB}" type="datetimeFigureOut">
              <a:rPr lang="en-US" smtClean="0"/>
              <a:t>4/15/2025</a:t>
            </a:fld>
            <a:endParaRPr lang="en-US"/>
          </a:p>
        </p:txBody>
      </p:sp>
      <p:sp>
        <p:nvSpPr>
          <p:cNvPr id="5" name="Footer Placeholder 4">
            <a:extLst>
              <a:ext uri="{FF2B5EF4-FFF2-40B4-BE49-F238E27FC236}">
                <a16:creationId xmlns:a16="http://schemas.microsoft.com/office/drawing/2014/main" id="{3163565B-230B-1A88-D51F-D3A465044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1DA99-C11C-D704-FF63-AA7ECDE1F2E7}"/>
              </a:ext>
            </a:extLst>
          </p:cNvPr>
          <p:cNvSpPr>
            <a:spLocks noGrp="1"/>
          </p:cNvSpPr>
          <p:nvPr>
            <p:ph type="sldNum" sz="quarter" idx="12"/>
          </p:nvPr>
        </p:nvSpPr>
        <p:spPr/>
        <p:txBody>
          <a:bodyPr/>
          <a:lstStyle/>
          <a:p>
            <a:fld id="{6765B402-629F-4FEF-9CD5-74A828E8AD93}" type="slidenum">
              <a:rPr lang="en-US" smtClean="0"/>
              <a:t>‹#›</a:t>
            </a:fld>
            <a:endParaRPr lang="en-US"/>
          </a:p>
        </p:txBody>
      </p:sp>
    </p:spTree>
    <p:extLst>
      <p:ext uri="{BB962C8B-B14F-4D97-AF65-F5344CB8AC3E}">
        <p14:creationId xmlns:p14="http://schemas.microsoft.com/office/powerpoint/2010/main" val="1765967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B4F13-FFAE-7900-4E41-60B13B8D1B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BB8301-25CD-457C-FD48-D341722E6B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5343AC-3F37-6828-C8EA-FDDE4F61B230}"/>
              </a:ext>
            </a:extLst>
          </p:cNvPr>
          <p:cNvSpPr>
            <a:spLocks noGrp="1"/>
          </p:cNvSpPr>
          <p:nvPr>
            <p:ph type="dt" sz="half" idx="10"/>
          </p:nvPr>
        </p:nvSpPr>
        <p:spPr/>
        <p:txBody>
          <a:bodyPr/>
          <a:lstStyle/>
          <a:p>
            <a:fld id="{05FB4193-1299-42F0-B920-6BF54A263DFB}" type="datetimeFigureOut">
              <a:rPr lang="en-US" smtClean="0"/>
              <a:t>4/15/2025</a:t>
            </a:fld>
            <a:endParaRPr lang="en-US"/>
          </a:p>
        </p:txBody>
      </p:sp>
      <p:sp>
        <p:nvSpPr>
          <p:cNvPr id="5" name="Footer Placeholder 4">
            <a:extLst>
              <a:ext uri="{FF2B5EF4-FFF2-40B4-BE49-F238E27FC236}">
                <a16:creationId xmlns:a16="http://schemas.microsoft.com/office/drawing/2014/main" id="{94C47373-2101-E8D7-13E5-76A880640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67893-4661-ED75-F219-FE33979BB359}"/>
              </a:ext>
            </a:extLst>
          </p:cNvPr>
          <p:cNvSpPr>
            <a:spLocks noGrp="1"/>
          </p:cNvSpPr>
          <p:nvPr>
            <p:ph type="sldNum" sz="quarter" idx="12"/>
          </p:nvPr>
        </p:nvSpPr>
        <p:spPr/>
        <p:txBody>
          <a:bodyPr/>
          <a:lstStyle/>
          <a:p>
            <a:fld id="{6765B402-629F-4FEF-9CD5-74A828E8AD93}" type="slidenum">
              <a:rPr lang="en-US" smtClean="0"/>
              <a:t>‹#›</a:t>
            </a:fld>
            <a:endParaRPr lang="en-US"/>
          </a:p>
        </p:txBody>
      </p:sp>
    </p:spTree>
    <p:extLst>
      <p:ext uri="{BB962C8B-B14F-4D97-AF65-F5344CB8AC3E}">
        <p14:creationId xmlns:p14="http://schemas.microsoft.com/office/powerpoint/2010/main" val="4018553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723B7-73EA-9582-F861-B410040D84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AC8450-82ED-1698-6247-07AFB5B7BE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39EBD-48EF-6526-249E-D370ECA65286}"/>
              </a:ext>
            </a:extLst>
          </p:cNvPr>
          <p:cNvSpPr>
            <a:spLocks noGrp="1"/>
          </p:cNvSpPr>
          <p:nvPr>
            <p:ph type="dt" sz="half" idx="10"/>
          </p:nvPr>
        </p:nvSpPr>
        <p:spPr/>
        <p:txBody>
          <a:bodyPr/>
          <a:lstStyle/>
          <a:p>
            <a:fld id="{05FB4193-1299-42F0-B920-6BF54A263DFB}" type="datetimeFigureOut">
              <a:rPr lang="en-US" smtClean="0"/>
              <a:t>4/15/2025</a:t>
            </a:fld>
            <a:endParaRPr lang="en-US"/>
          </a:p>
        </p:txBody>
      </p:sp>
      <p:sp>
        <p:nvSpPr>
          <p:cNvPr id="5" name="Footer Placeholder 4">
            <a:extLst>
              <a:ext uri="{FF2B5EF4-FFF2-40B4-BE49-F238E27FC236}">
                <a16:creationId xmlns:a16="http://schemas.microsoft.com/office/drawing/2014/main" id="{81022AB1-2B15-D956-13B4-FCF0E011E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BB0EB-F1CC-6CFF-D531-F81FD9B53B32}"/>
              </a:ext>
            </a:extLst>
          </p:cNvPr>
          <p:cNvSpPr>
            <a:spLocks noGrp="1"/>
          </p:cNvSpPr>
          <p:nvPr>
            <p:ph type="sldNum" sz="quarter" idx="12"/>
          </p:nvPr>
        </p:nvSpPr>
        <p:spPr/>
        <p:txBody>
          <a:bodyPr/>
          <a:lstStyle/>
          <a:p>
            <a:fld id="{6765B402-629F-4FEF-9CD5-74A828E8AD93}" type="slidenum">
              <a:rPr lang="en-US" smtClean="0"/>
              <a:t>‹#›</a:t>
            </a:fld>
            <a:endParaRPr lang="en-US"/>
          </a:p>
        </p:txBody>
      </p:sp>
    </p:spTree>
    <p:extLst>
      <p:ext uri="{BB962C8B-B14F-4D97-AF65-F5344CB8AC3E}">
        <p14:creationId xmlns:p14="http://schemas.microsoft.com/office/powerpoint/2010/main" val="1113104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60E45-170A-39B4-7D01-89BAB900C3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6BE53C-C546-1813-D128-7C1250398C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D49C0-B297-47FD-3CF5-6969C0349E35}"/>
              </a:ext>
            </a:extLst>
          </p:cNvPr>
          <p:cNvSpPr>
            <a:spLocks noGrp="1"/>
          </p:cNvSpPr>
          <p:nvPr>
            <p:ph type="dt" sz="half" idx="10"/>
          </p:nvPr>
        </p:nvSpPr>
        <p:spPr/>
        <p:txBody>
          <a:bodyPr/>
          <a:lstStyle/>
          <a:p>
            <a:fld id="{05FB4193-1299-42F0-B920-6BF54A263DFB}" type="datetimeFigureOut">
              <a:rPr lang="en-US" smtClean="0"/>
              <a:t>4/15/2025</a:t>
            </a:fld>
            <a:endParaRPr lang="en-US"/>
          </a:p>
        </p:txBody>
      </p:sp>
      <p:sp>
        <p:nvSpPr>
          <p:cNvPr id="5" name="Footer Placeholder 4">
            <a:extLst>
              <a:ext uri="{FF2B5EF4-FFF2-40B4-BE49-F238E27FC236}">
                <a16:creationId xmlns:a16="http://schemas.microsoft.com/office/drawing/2014/main" id="{CD4F11D5-D248-3E1A-BCBB-5C3B5E209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D810B-FD3D-6AA2-BFC0-3FE3C87C2EA9}"/>
              </a:ext>
            </a:extLst>
          </p:cNvPr>
          <p:cNvSpPr>
            <a:spLocks noGrp="1"/>
          </p:cNvSpPr>
          <p:nvPr>
            <p:ph type="sldNum" sz="quarter" idx="12"/>
          </p:nvPr>
        </p:nvSpPr>
        <p:spPr/>
        <p:txBody>
          <a:bodyPr/>
          <a:lstStyle/>
          <a:p>
            <a:fld id="{6765B402-629F-4FEF-9CD5-74A828E8AD93}" type="slidenum">
              <a:rPr lang="en-US" smtClean="0"/>
              <a:t>‹#›</a:t>
            </a:fld>
            <a:endParaRPr lang="en-US"/>
          </a:p>
        </p:txBody>
      </p:sp>
    </p:spTree>
    <p:extLst>
      <p:ext uri="{BB962C8B-B14F-4D97-AF65-F5344CB8AC3E}">
        <p14:creationId xmlns:p14="http://schemas.microsoft.com/office/powerpoint/2010/main" val="3233257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2C40-CF7D-4B9F-6EE9-C3DFB6FE2A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3C2A93-CD71-2AC7-47F6-BBEFA591C0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551FA9-8D85-2562-EA85-337B1C9CCC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2657CF-49A7-BBBC-F216-E30E369644EB}"/>
              </a:ext>
            </a:extLst>
          </p:cNvPr>
          <p:cNvSpPr>
            <a:spLocks noGrp="1"/>
          </p:cNvSpPr>
          <p:nvPr>
            <p:ph type="dt" sz="half" idx="10"/>
          </p:nvPr>
        </p:nvSpPr>
        <p:spPr/>
        <p:txBody>
          <a:bodyPr/>
          <a:lstStyle/>
          <a:p>
            <a:fld id="{05FB4193-1299-42F0-B920-6BF54A263DFB}" type="datetimeFigureOut">
              <a:rPr lang="en-US" smtClean="0"/>
              <a:t>4/15/2025</a:t>
            </a:fld>
            <a:endParaRPr lang="en-US"/>
          </a:p>
        </p:txBody>
      </p:sp>
      <p:sp>
        <p:nvSpPr>
          <p:cNvPr id="6" name="Footer Placeholder 5">
            <a:extLst>
              <a:ext uri="{FF2B5EF4-FFF2-40B4-BE49-F238E27FC236}">
                <a16:creationId xmlns:a16="http://schemas.microsoft.com/office/drawing/2014/main" id="{B6C749AA-9B1B-4D27-A25C-A4EDCAF77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BCD69C-472A-E9D5-51E9-1C0AB54D51F5}"/>
              </a:ext>
            </a:extLst>
          </p:cNvPr>
          <p:cNvSpPr>
            <a:spLocks noGrp="1"/>
          </p:cNvSpPr>
          <p:nvPr>
            <p:ph type="sldNum" sz="quarter" idx="12"/>
          </p:nvPr>
        </p:nvSpPr>
        <p:spPr/>
        <p:txBody>
          <a:bodyPr/>
          <a:lstStyle/>
          <a:p>
            <a:fld id="{6765B402-629F-4FEF-9CD5-74A828E8AD93}" type="slidenum">
              <a:rPr lang="en-US" smtClean="0"/>
              <a:t>‹#›</a:t>
            </a:fld>
            <a:endParaRPr lang="en-US"/>
          </a:p>
        </p:txBody>
      </p:sp>
    </p:spTree>
    <p:extLst>
      <p:ext uri="{BB962C8B-B14F-4D97-AF65-F5344CB8AC3E}">
        <p14:creationId xmlns:p14="http://schemas.microsoft.com/office/powerpoint/2010/main" val="3060985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5A47-5BEE-9A2D-2786-AF72E52B41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8620E-0666-E6A4-6141-9B48CB5345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DEC43B-D2D6-36A8-0CFD-4EDE44081A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A35702-B7ED-693E-DCFB-C6B147641F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56640A-9B05-F8D9-2548-C199BC5711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475A8E-6B3A-8BD3-8391-4C953E99E79B}"/>
              </a:ext>
            </a:extLst>
          </p:cNvPr>
          <p:cNvSpPr>
            <a:spLocks noGrp="1"/>
          </p:cNvSpPr>
          <p:nvPr>
            <p:ph type="dt" sz="half" idx="10"/>
          </p:nvPr>
        </p:nvSpPr>
        <p:spPr/>
        <p:txBody>
          <a:bodyPr/>
          <a:lstStyle/>
          <a:p>
            <a:fld id="{05FB4193-1299-42F0-B920-6BF54A263DFB}" type="datetimeFigureOut">
              <a:rPr lang="en-US" smtClean="0"/>
              <a:t>4/15/2025</a:t>
            </a:fld>
            <a:endParaRPr lang="en-US"/>
          </a:p>
        </p:txBody>
      </p:sp>
      <p:sp>
        <p:nvSpPr>
          <p:cNvPr id="8" name="Footer Placeholder 7">
            <a:extLst>
              <a:ext uri="{FF2B5EF4-FFF2-40B4-BE49-F238E27FC236}">
                <a16:creationId xmlns:a16="http://schemas.microsoft.com/office/drawing/2014/main" id="{CEFE064E-FE61-2B4D-C713-9FC4F6E907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6BE08F-873F-41DE-0F72-5B441EDA0621}"/>
              </a:ext>
            </a:extLst>
          </p:cNvPr>
          <p:cNvSpPr>
            <a:spLocks noGrp="1"/>
          </p:cNvSpPr>
          <p:nvPr>
            <p:ph type="sldNum" sz="quarter" idx="12"/>
          </p:nvPr>
        </p:nvSpPr>
        <p:spPr/>
        <p:txBody>
          <a:bodyPr/>
          <a:lstStyle/>
          <a:p>
            <a:fld id="{6765B402-629F-4FEF-9CD5-74A828E8AD93}" type="slidenum">
              <a:rPr lang="en-US" smtClean="0"/>
              <a:t>‹#›</a:t>
            </a:fld>
            <a:endParaRPr lang="en-US"/>
          </a:p>
        </p:txBody>
      </p:sp>
    </p:spTree>
    <p:extLst>
      <p:ext uri="{BB962C8B-B14F-4D97-AF65-F5344CB8AC3E}">
        <p14:creationId xmlns:p14="http://schemas.microsoft.com/office/powerpoint/2010/main" val="243615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7BC7E-CB7F-8E46-7D7C-94682B4F6E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186584-B403-BBA3-EFE7-EB155E15E8DD}"/>
              </a:ext>
            </a:extLst>
          </p:cNvPr>
          <p:cNvSpPr>
            <a:spLocks noGrp="1"/>
          </p:cNvSpPr>
          <p:nvPr>
            <p:ph type="dt" sz="half" idx="10"/>
          </p:nvPr>
        </p:nvSpPr>
        <p:spPr/>
        <p:txBody>
          <a:bodyPr/>
          <a:lstStyle/>
          <a:p>
            <a:fld id="{05FB4193-1299-42F0-B920-6BF54A263DFB}" type="datetimeFigureOut">
              <a:rPr lang="en-US" smtClean="0"/>
              <a:t>4/15/2025</a:t>
            </a:fld>
            <a:endParaRPr lang="en-US"/>
          </a:p>
        </p:txBody>
      </p:sp>
      <p:sp>
        <p:nvSpPr>
          <p:cNvPr id="4" name="Footer Placeholder 3">
            <a:extLst>
              <a:ext uri="{FF2B5EF4-FFF2-40B4-BE49-F238E27FC236}">
                <a16:creationId xmlns:a16="http://schemas.microsoft.com/office/drawing/2014/main" id="{EAE90D1D-C7C1-9C88-62A3-EFDC6DDEE5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88BE0B-F2A7-01B6-84C8-FF2C15D0F29B}"/>
              </a:ext>
            </a:extLst>
          </p:cNvPr>
          <p:cNvSpPr>
            <a:spLocks noGrp="1"/>
          </p:cNvSpPr>
          <p:nvPr>
            <p:ph type="sldNum" sz="quarter" idx="12"/>
          </p:nvPr>
        </p:nvSpPr>
        <p:spPr/>
        <p:txBody>
          <a:bodyPr/>
          <a:lstStyle/>
          <a:p>
            <a:fld id="{6765B402-629F-4FEF-9CD5-74A828E8AD93}" type="slidenum">
              <a:rPr lang="en-US" smtClean="0"/>
              <a:t>‹#›</a:t>
            </a:fld>
            <a:endParaRPr lang="en-US"/>
          </a:p>
        </p:txBody>
      </p:sp>
    </p:spTree>
    <p:extLst>
      <p:ext uri="{BB962C8B-B14F-4D97-AF65-F5344CB8AC3E}">
        <p14:creationId xmlns:p14="http://schemas.microsoft.com/office/powerpoint/2010/main" val="1709816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A69BB6-DF22-6F26-0A0B-CDF6DDCA8E35}"/>
              </a:ext>
            </a:extLst>
          </p:cNvPr>
          <p:cNvSpPr>
            <a:spLocks noGrp="1"/>
          </p:cNvSpPr>
          <p:nvPr>
            <p:ph type="dt" sz="half" idx="10"/>
          </p:nvPr>
        </p:nvSpPr>
        <p:spPr/>
        <p:txBody>
          <a:bodyPr/>
          <a:lstStyle/>
          <a:p>
            <a:fld id="{05FB4193-1299-42F0-B920-6BF54A263DFB}" type="datetimeFigureOut">
              <a:rPr lang="en-US" smtClean="0"/>
              <a:t>4/15/2025</a:t>
            </a:fld>
            <a:endParaRPr lang="en-US"/>
          </a:p>
        </p:txBody>
      </p:sp>
      <p:sp>
        <p:nvSpPr>
          <p:cNvPr id="3" name="Footer Placeholder 2">
            <a:extLst>
              <a:ext uri="{FF2B5EF4-FFF2-40B4-BE49-F238E27FC236}">
                <a16:creationId xmlns:a16="http://schemas.microsoft.com/office/drawing/2014/main" id="{9FD23B18-C9B4-7BC1-8B88-74D400A1A0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1F6F54-B562-4636-7EC6-8BFBF0FC6A52}"/>
              </a:ext>
            </a:extLst>
          </p:cNvPr>
          <p:cNvSpPr>
            <a:spLocks noGrp="1"/>
          </p:cNvSpPr>
          <p:nvPr>
            <p:ph type="sldNum" sz="quarter" idx="12"/>
          </p:nvPr>
        </p:nvSpPr>
        <p:spPr/>
        <p:txBody>
          <a:bodyPr/>
          <a:lstStyle/>
          <a:p>
            <a:fld id="{6765B402-629F-4FEF-9CD5-74A828E8AD93}" type="slidenum">
              <a:rPr lang="en-US" smtClean="0"/>
              <a:t>‹#›</a:t>
            </a:fld>
            <a:endParaRPr lang="en-US"/>
          </a:p>
        </p:txBody>
      </p:sp>
    </p:spTree>
    <p:extLst>
      <p:ext uri="{BB962C8B-B14F-4D97-AF65-F5344CB8AC3E}">
        <p14:creationId xmlns:p14="http://schemas.microsoft.com/office/powerpoint/2010/main" val="1033181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6C8F5-E61C-9517-BC70-DC3B66238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1585EF-E4FC-1E07-9AC8-C771134437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03F773-657C-A4BD-ED36-F22D85132B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DD6806-7BA6-518C-1562-ADC85124F997}"/>
              </a:ext>
            </a:extLst>
          </p:cNvPr>
          <p:cNvSpPr>
            <a:spLocks noGrp="1"/>
          </p:cNvSpPr>
          <p:nvPr>
            <p:ph type="dt" sz="half" idx="10"/>
          </p:nvPr>
        </p:nvSpPr>
        <p:spPr/>
        <p:txBody>
          <a:bodyPr/>
          <a:lstStyle/>
          <a:p>
            <a:fld id="{05FB4193-1299-42F0-B920-6BF54A263DFB}" type="datetimeFigureOut">
              <a:rPr lang="en-US" smtClean="0"/>
              <a:t>4/15/2025</a:t>
            </a:fld>
            <a:endParaRPr lang="en-US"/>
          </a:p>
        </p:txBody>
      </p:sp>
      <p:sp>
        <p:nvSpPr>
          <p:cNvPr id="6" name="Footer Placeholder 5">
            <a:extLst>
              <a:ext uri="{FF2B5EF4-FFF2-40B4-BE49-F238E27FC236}">
                <a16:creationId xmlns:a16="http://schemas.microsoft.com/office/drawing/2014/main" id="{660A7FC1-6F75-7DAC-4699-1A67C1D557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5EF20A-E3BB-B122-7DE0-CA8108F57807}"/>
              </a:ext>
            </a:extLst>
          </p:cNvPr>
          <p:cNvSpPr>
            <a:spLocks noGrp="1"/>
          </p:cNvSpPr>
          <p:nvPr>
            <p:ph type="sldNum" sz="quarter" idx="12"/>
          </p:nvPr>
        </p:nvSpPr>
        <p:spPr/>
        <p:txBody>
          <a:bodyPr/>
          <a:lstStyle/>
          <a:p>
            <a:fld id="{6765B402-629F-4FEF-9CD5-74A828E8AD93}" type="slidenum">
              <a:rPr lang="en-US" smtClean="0"/>
              <a:t>‹#›</a:t>
            </a:fld>
            <a:endParaRPr lang="en-US"/>
          </a:p>
        </p:txBody>
      </p:sp>
    </p:spTree>
    <p:extLst>
      <p:ext uri="{BB962C8B-B14F-4D97-AF65-F5344CB8AC3E}">
        <p14:creationId xmlns:p14="http://schemas.microsoft.com/office/powerpoint/2010/main" val="863126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D5F03-BE23-FF62-5EFB-D884A33F27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4C2B28-2E99-B576-38DA-ADA1FB5F79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AD9463-7698-39BB-1499-50E26C6036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AFD3F3-EEB9-1FB1-E7D7-67284A00E37A}"/>
              </a:ext>
            </a:extLst>
          </p:cNvPr>
          <p:cNvSpPr>
            <a:spLocks noGrp="1"/>
          </p:cNvSpPr>
          <p:nvPr>
            <p:ph type="dt" sz="half" idx="10"/>
          </p:nvPr>
        </p:nvSpPr>
        <p:spPr/>
        <p:txBody>
          <a:bodyPr/>
          <a:lstStyle/>
          <a:p>
            <a:fld id="{05FB4193-1299-42F0-B920-6BF54A263DFB}" type="datetimeFigureOut">
              <a:rPr lang="en-US" smtClean="0"/>
              <a:t>4/15/2025</a:t>
            </a:fld>
            <a:endParaRPr lang="en-US"/>
          </a:p>
        </p:txBody>
      </p:sp>
      <p:sp>
        <p:nvSpPr>
          <p:cNvPr id="6" name="Footer Placeholder 5">
            <a:extLst>
              <a:ext uri="{FF2B5EF4-FFF2-40B4-BE49-F238E27FC236}">
                <a16:creationId xmlns:a16="http://schemas.microsoft.com/office/drawing/2014/main" id="{CC26B492-B85F-29DF-1533-F1CFB8191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48FA1-F4BA-F476-D5D2-0F60FB27905B}"/>
              </a:ext>
            </a:extLst>
          </p:cNvPr>
          <p:cNvSpPr>
            <a:spLocks noGrp="1"/>
          </p:cNvSpPr>
          <p:nvPr>
            <p:ph type="sldNum" sz="quarter" idx="12"/>
          </p:nvPr>
        </p:nvSpPr>
        <p:spPr/>
        <p:txBody>
          <a:bodyPr/>
          <a:lstStyle/>
          <a:p>
            <a:fld id="{6765B402-629F-4FEF-9CD5-74A828E8AD93}" type="slidenum">
              <a:rPr lang="en-US" smtClean="0"/>
              <a:t>‹#›</a:t>
            </a:fld>
            <a:endParaRPr lang="en-US"/>
          </a:p>
        </p:txBody>
      </p:sp>
    </p:spTree>
    <p:extLst>
      <p:ext uri="{BB962C8B-B14F-4D97-AF65-F5344CB8AC3E}">
        <p14:creationId xmlns:p14="http://schemas.microsoft.com/office/powerpoint/2010/main" val="93212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B80273-865F-230A-1AE0-6B0F38F9D8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42236-854C-F3CE-94B9-ADBB6E1F4A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A7415-EAE3-897A-6849-FEDD9342B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FB4193-1299-42F0-B920-6BF54A263DFB}" type="datetimeFigureOut">
              <a:rPr lang="en-US" smtClean="0"/>
              <a:t>4/15/2025</a:t>
            </a:fld>
            <a:endParaRPr lang="en-US"/>
          </a:p>
        </p:txBody>
      </p:sp>
      <p:sp>
        <p:nvSpPr>
          <p:cNvPr id="5" name="Footer Placeholder 4">
            <a:extLst>
              <a:ext uri="{FF2B5EF4-FFF2-40B4-BE49-F238E27FC236}">
                <a16:creationId xmlns:a16="http://schemas.microsoft.com/office/drawing/2014/main" id="{5CC52923-A263-4242-B70C-1B85558DF8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7F4660E-3CA3-373E-2A76-040EA16868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65B402-629F-4FEF-9CD5-74A828E8AD93}" type="slidenum">
              <a:rPr lang="en-US" smtClean="0"/>
              <a:t>‹#›</a:t>
            </a:fld>
            <a:endParaRPr lang="en-US"/>
          </a:p>
        </p:txBody>
      </p:sp>
    </p:spTree>
    <p:extLst>
      <p:ext uri="{BB962C8B-B14F-4D97-AF65-F5344CB8AC3E}">
        <p14:creationId xmlns:p14="http://schemas.microsoft.com/office/powerpoint/2010/main" val="163436459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90FBB3-61B4-4864-9551-94A9B2074D97}"/>
              </a:ext>
            </a:extLst>
          </p:cNvPr>
          <p:cNvSpPr>
            <a:spLocks noGrp="1"/>
          </p:cNvSpPr>
          <p:nvPr>
            <p:ph type="ctrTitle"/>
          </p:nvPr>
        </p:nvSpPr>
        <p:spPr>
          <a:xfrm>
            <a:off x="466344" y="1386639"/>
            <a:ext cx="11219688" cy="1899912"/>
          </a:xfrm>
        </p:spPr>
        <p:txBody>
          <a:bodyPr vert="horz" lIns="91440" tIns="45720" rIns="91440" bIns="45720" rtlCol="0" anchor="ctr">
            <a:noAutofit/>
          </a:bodyPr>
          <a:lstStyle/>
          <a:p>
            <a:r>
              <a:rPr lang="en-US" sz="4200" dirty="0">
                <a:solidFill>
                  <a:srgbClr val="993300"/>
                </a:solidFill>
                <a:effectLst>
                  <a:outerShdw blurRad="38100" dist="38100" dir="2700000" algn="tl">
                    <a:srgbClr val="000000">
                      <a:alpha val="43137"/>
                    </a:srgbClr>
                  </a:outerShdw>
                </a:effectLst>
                <a:latin typeface="Georgia" panose="02040502050405020303" pitchFamily="18" charset="0"/>
              </a:rPr>
              <a:t>How AI Can Save Education …</a:t>
            </a:r>
          </a:p>
        </p:txBody>
      </p:sp>
      <p:sp>
        <p:nvSpPr>
          <p:cNvPr id="3" name="Subtitle 2">
            <a:extLst>
              <a:ext uri="{FF2B5EF4-FFF2-40B4-BE49-F238E27FC236}">
                <a16:creationId xmlns:a16="http://schemas.microsoft.com/office/drawing/2014/main" id="{1AFBA6D1-88D4-0DB0-3CC4-586C6AC9B160}"/>
              </a:ext>
            </a:extLst>
          </p:cNvPr>
          <p:cNvSpPr>
            <a:spLocks noGrp="1"/>
          </p:cNvSpPr>
          <p:nvPr>
            <p:ph type="subTitle" idx="1"/>
          </p:nvPr>
        </p:nvSpPr>
        <p:spPr>
          <a:xfrm>
            <a:off x="283464" y="4147285"/>
            <a:ext cx="11585448" cy="1996285"/>
          </a:xfrm>
        </p:spPr>
        <p:txBody>
          <a:bodyPr vert="horz" lIns="91440" tIns="45720" rIns="91440" bIns="45720" rtlCol="0">
            <a:normAutofit/>
          </a:bodyPr>
          <a:lstStyle/>
          <a:p>
            <a:r>
              <a:rPr lang="en-US" sz="2000" b="1" dirty="0">
                <a:latin typeface="Georgia" panose="02040502050405020303" pitchFamily="18" charset="0"/>
              </a:rPr>
              <a:t>Nidhal Carla Bouaynaya</a:t>
            </a:r>
          </a:p>
          <a:p>
            <a:r>
              <a:rPr lang="en-US" sz="2000" dirty="0">
                <a:latin typeface="Georgia" panose="02040502050405020303" pitchFamily="18" charset="0"/>
              </a:rPr>
              <a:t>Associate Vice President for AI</a:t>
            </a:r>
          </a:p>
          <a:p>
            <a:r>
              <a:rPr lang="en-US" sz="2000" dirty="0">
                <a:latin typeface="Georgia" panose="02040502050405020303" pitchFamily="18" charset="0"/>
              </a:rPr>
              <a:t>Professor of Electrical and Computer engineering</a:t>
            </a:r>
          </a:p>
          <a:p>
            <a:r>
              <a:rPr lang="en-US" sz="2000" dirty="0">
                <a:latin typeface="Georgia" panose="02040502050405020303" pitchFamily="18" charset="0"/>
              </a:rPr>
              <a:t>Rowan University</a:t>
            </a:r>
          </a:p>
        </p:txBody>
      </p:sp>
      <p:pic>
        <p:nvPicPr>
          <p:cNvPr id="4" name="Picture 3" descr="RU Logo S-BG.wmf">
            <a:extLst>
              <a:ext uri="{FF2B5EF4-FFF2-40B4-BE49-F238E27FC236}">
                <a16:creationId xmlns:a16="http://schemas.microsoft.com/office/drawing/2014/main" id="{CB83C593-DDF7-4293-F684-5502B3C22133}"/>
              </a:ext>
            </a:extLst>
          </p:cNvPr>
          <p:cNvPicPr/>
          <p:nvPr/>
        </p:nvPicPr>
        <p:blipFill>
          <a:blip r:embed="rId2" cstate="print"/>
          <a:stretch>
            <a:fillRect/>
          </a:stretch>
        </p:blipFill>
        <p:spPr>
          <a:xfrm>
            <a:off x="17518" y="20137"/>
            <a:ext cx="1885677" cy="977031"/>
          </a:xfrm>
          <a:prstGeom prst="rect">
            <a:avLst/>
          </a:prstGeom>
        </p:spPr>
      </p:pic>
    </p:spTree>
    <p:extLst>
      <p:ext uri="{BB962C8B-B14F-4D97-AF65-F5344CB8AC3E}">
        <p14:creationId xmlns:p14="http://schemas.microsoft.com/office/powerpoint/2010/main" val="3769656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9267-A5B2-49AD-94BD-45183639C710}"/>
              </a:ext>
            </a:extLst>
          </p:cNvPr>
          <p:cNvSpPr>
            <a:spLocks noGrp="1"/>
          </p:cNvSpPr>
          <p:nvPr>
            <p:ph type="title"/>
          </p:nvPr>
        </p:nvSpPr>
        <p:spPr>
          <a:xfrm>
            <a:off x="585216" y="502980"/>
            <a:ext cx="10972782" cy="283403"/>
          </a:xfrm>
          <a:noFill/>
          <a:ln>
            <a:noFill/>
          </a:ln>
        </p:spPr>
        <p:txBody>
          <a:bodyPr anchor="ctr">
            <a:normAutofit fontScale="90000"/>
          </a:bodyPr>
          <a:lstStyle/>
          <a:p>
            <a:pPr algn="ctr">
              <a:lnSpc>
                <a:spcPct val="100000"/>
              </a:lnSpc>
            </a:pPr>
            <a:r>
              <a:rPr lang="en-US" sz="3300" dirty="0">
                <a:solidFill>
                  <a:schemeClr val="tx2"/>
                </a:solidFill>
                <a:effectLst>
                  <a:outerShdw blurRad="38100" dist="38100" dir="2700000" algn="tl">
                    <a:srgbClr val="000000">
                      <a:alpha val="43137"/>
                    </a:srgbClr>
                  </a:outerShdw>
                </a:effectLst>
                <a:latin typeface="Georgia" panose="02040502050405020303" pitchFamily="18" charset="0"/>
              </a:rPr>
              <a:t>The AI Revolution across Sectors</a:t>
            </a:r>
            <a:br>
              <a:rPr lang="en-US" sz="3200" dirty="0">
                <a:solidFill>
                  <a:schemeClr val="tx1"/>
                </a:solidFill>
                <a:latin typeface="Georgia" panose="02040502050405020303" pitchFamily="18" charset="0"/>
              </a:rPr>
            </a:br>
            <a:endParaRPr lang="en-US" sz="3200" dirty="0">
              <a:solidFill>
                <a:schemeClr val="tx1"/>
              </a:solidFill>
              <a:latin typeface="Georgia" panose="02040502050405020303" pitchFamily="18" charset="0"/>
            </a:endParaRPr>
          </a:p>
        </p:txBody>
      </p:sp>
      <p:grpSp>
        <p:nvGrpSpPr>
          <p:cNvPr id="7" name="Group 6">
            <a:extLst>
              <a:ext uri="{FF2B5EF4-FFF2-40B4-BE49-F238E27FC236}">
                <a16:creationId xmlns:a16="http://schemas.microsoft.com/office/drawing/2014/main" id="{5DF4CA68-9FD7-AAE1-C8C8-A07ED08C5FBD}"/>
              </a:ext>
            </a:extLst>
          </p:cNvPr>
          <p:cNvGrpSpPr/>
          <p:nvPr/>
        </p:nvGrpSpPr>
        <p:grpSpPr>
          <a:xfrm>
            <a:off x="5152935" y="1167392"/>
            <a:ext cx="6405063" cy="3949560"/>
            <a:chOff x="5152934" y="1364574"/>
            <a:chExt cx="6405063" cy="3949560"/>
          </a:xfrm>
        </p:grpSpPr>
        <p:sp>
          <p:nvSpPr>
            <p:cNvPr id="9" name="Freeform: Shape 8">
              <a:extLst>
                <a:ext uri="{FF2B5EF4-FFF2-40B4-BE49-F238E27FC236}">
                  <a16:creationId xmlns:a16="http://schemas.microsoft.com/office/drawing/2014/main" id="{42ECC3B9-B8EC-08EC-FD5B-D2F9BB00EB1B}"/>
                </a:ext>
              </a:extLst>
            </p:cNvPr>
            <p:cNvSpPr>
              <a:spLocks/>
            </p:cNvSpPr>
            <p:nvPr/>
          </p:nvSpPr>
          <p:spPr>
            <a:xfrm>
              <a:off x="5152936" y="1364574"/>
              <a:ext cx="6405061" cy="914400"/>
            </a:xfrm>
            <a:custGeom>
              <a:avLst/>
              <a:gdLst>
                <a:gd name="connsiteX0" fmla="*/ 0 w 6405063"/>
                <a:gd name="connsiteY0" fmla="*/ 183160 h 1098939"/>
                <a:gd name="connsiteX1" fmla="*/ 183160 w 6405063"/>
                <a:gd name="connsiteY1" fmla="*/ 0 h 1098939"/>
                <a:gd name="connsiteX2" fmla="*/ 6221903 w 6405063"/>
                <a:gd name="connsiteY2" fmla="*/ 0 h 1098939"/>
                <a:gd name="connsiteX3" fmla="*/ 6405063 w 6405063"/>
                <a:gd name="connsiteY3" fmla="*/ 183160 h 1098939"/>
                <a:gd name="connsiteX4" fmla="*/ 6405063 w 6405063"/>
                <a:gd name="connsiteY4" fmla="*/ 915779 h 1098939"/>
                <a:gd name="connsiteX5" fmla="*/ 6221903 w 6405063"/>
                <a:gd name="connsiteY5" fmla="*/ 1098939 h 1098939"/>
                <a:gd name="connsiteX6" fmla="*/ 183160 w 6405063"/>
                <a:gd name="connsiteY6" fmla="*/ 1098939 h 1098939"/>
                <a:gd name="connsiteX7" fmla="*/ 0 w 6405063"/>
                <a:gd name="connsiteY7" fmla="*/ 915779 h 1098939"/>
                <a:gd name="connsiteX8" fmla="*/ 0 w 6405063"/>
                <a:gd name="connsiteY8" fmla="*/ 183160 h 109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5063" h="1098939">
                  <a:moveTo>
                    <a:pt x="0" y="183160"/>
                  </a:moveTo>
                  <a:cubicBezTo>
                    <a:pt x="0" y="82004"/>
                    <a:pt x="82004" y="0"/>
                    <a:pt x="183160" y="0"/>
                  </a:cubicBezTo>
                  <a:lnTo>
                    <a:pt x="6221903" y="0"/>
                  </a:lnTo>
                  <a:cubicBezTo>
                    <a:pt x="6323059" y="0"/>
                    <a:pt x="6405063" y="82004"/>
                    <a:pt x="6405063" y="183160"/>
                  </a:cubicBezTo>
                  <a:lnTo>
                    <a:pt x="6405063" y="915779"/>
                  </a:lnTo>
                  <a:cubicBezTo>
                    <a:pt x="6405063" y="1016935"/>
                    <a:pt x="6323059" y="1098939"/>
                    <a:pt x="6221903" y="1098939"/>
                  </a:cubicBezTo>
                  <a:lnTo>
                    <a:pt x="183160" y="1098939"/>
                  </a:lnTo>
                  <a:cubicBezTo>
                    <a:pt x="82004" y="1098939"/>
                    <a:pt x="0" y="1016935"/>
                    <a:pt x="0" y="915779"/>
                  </a:cubicBezTo>
                  <a:lnTo>
                    <a:pt x="0" y="18316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606" tIns="114606" rIns="114606" bIns="114606"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t>AI is already part of our daily lives – from voice assistants to medical diagnostics – transforming how we live, educate, and work.</a:t>
              </a:r>
              <a:endParaRPr lang="en-US" sz="1600" kern="1200" dirty="0"/>
            </a:p>
          </p:txBody>
        </p:sp>
        <p:sp>
          <p:nvSpPr>
            <p:cNvPr id="11" name="Freeform: Shape 10">
              <a:extLst>
                <a:ext uri="{FF2B5EF4-FFF2-40B4-BE49-F238E27FC236}">
                  <a16:creationId xmlns:a16="http://schemas.microsoft.com/office/drawing/2014/main" id="{B66EC8E8-32DF-59DC-FF73-CF44091C9BEB}"/>
                </a:ext>
              </a:extLst>
            </p:cNvPr>
            <p:cNvSpPr/>
            <p:nvPr/>
          </p:nvSpPr>
          <p:spPr>
            <a:xfrm>
              <a:off x="5152934" y="2289587"/>
              <a:ext cx="6405063" cy="2191427"/>
            </a:xfrm>
            <a:custGeom>
              <a:avLst/>
              <a:gdLst>
                <a:gd name="connsiteX0" fmla="*/ 0 w 6405063"/>
                <a:gd name="connsiteY0" fmla="*/ 262613 h 1575648"/>
                <a:gd name="connsiteX1" fmla="*/ 262613 w 6405063"/>
                <a:gd name="connsiteY1" fmla="*/ 0 h 1575648"/>
                <a:gd name="connsiteX2" fmla="*/ 6142450 w 6405063"/>
                <a:gd name="connsiteY2" fmla="*/ 0 h 1575648"/>
                <a:gd name="connsiteX3" fmla="*/ 6405063 w 6405063"/>
                <a:gd name="connsiteY3" fmla="*/ 262613 h 1575648"/>
                <a:gd name="connsiteX4" fmla="*/ 6405063 w 6405063"/>
                <a:gd name="connsiteY4" fmla="*/ 1313035 h 1575648"/>
                <a:gd name="connsiteX5" fmla="*/ 6142450 w 6405063"/>
                <a:gd name="connsiteY5" fmla="*/ 1575648 h 1575648"/>
                <a:gd name="connsiteX6" fmla="*/ 262613 w 6405063"/>
                <a:gd name="connsiteY6" fmla="*/ 1575648 h 1575648"/>
                <a:gd name="connsiteX7" fmla="*/ 0 w 6405063"/>
                <a:gd name="connsiteY7" fmla="*/ 1313035 h 1575648"/>
                <a:gd name="connsiteX8" fmla="*/ 0 w 6405063"/>
                <a:gd name="connsiteY8" fmla="*/ 262613 h 157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5063" h="1575648">
                  <a:moveTo>
                    <a:pt x="0" y="262613"/>
                  </a:moveTo>
                  <a:cubicBezTo>
                    <a:pt x="0" y="117576"/>
                    <a:pt x="117576" y="0"/>
                    <a:pt x="262613" y="0"/>
                  </a:cubicBezTo>
                  <a:lnTo>
                    <a:pt x="6142450" y="0"/>
                  </a:lnTo>
                  <a:cubicBezTo>
                    <a:pt x="6287487" y="0"/>
                    <a:pt x="6405063" y="117576"/>
                    <a:pt x="6405063" y="262613"/>
                  </a:cubicBezTo>
                  <a:lnTo>
                    <a:pt x="6405063" y="1313035"/>
                  </a:lnTo>
                  <a:cubicBezTo>
                    <a:pt x="6405063" y="1458072"/>
                    <a:pt x="6287487" y="1575648"/>
                    <a:pt x="6142450" y="1575648"/>
                  </a:cubicBezTo>
                  <a:lnTo>
                    <a:pt x="262613" y="1575648"/>
                  </a:lnTo>
                  <a:cubicBezTo>
                    <a:pt x="117576" y="1575648"/>
                    <a:pt x="0" y="1458072"/>
                    <a:pt x="0" y="1313035"/>
                  </a:cubicBezTo>
                  <a:lnTo>
                    <a:pt x="0" y="26261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877" tIns="137877" rIns="137877" bIns="137877" numCol="1" spcCol="1270" anchor="ctr" anchorCtr="0">
              <a:noAutofit/>
            </a:bodyPr>
            <a:lstStyle/>
            <a:p>
              <a:pPr marL="285750" lvl="0" indent="-285750" algn="l" defTabSz="711200">
                <a:lnSpc>
                  <a:spcPct val="90000"/>
                </a:lnSpc>
                <a:spcBef>
                  <a:spcPct val="0"/>
                </a:spcBef>
                <a:spcAft>
                  <a:spcPct val="35000"/>
                </a:spcAft>
                <a:buClr>
                  <a:schemeClr val="bg1"/>
                </a:buClr>
                <a:buSzPct val="60000"/>
                <a:buFont typeface="Courier New" panose="02070309020205020404" pitchFamily="49" charset="0"/>
                <a:buChar char="o"/>
              </a:pPr>
              <a:r>
                <a:rPr lang="en-US" sz="1600" b="1" kern="1200" dirty="0"/>
                <a:t>77% </a:t>
              </a:r>
              <a:r>
                <a:rPr lang="en-US" sz="1600" kern="1200" dirty="0"/>
                <a:t>of companies are using or exploring the use of AI in their businesses. </a:t>
              </a:r>
            </a:p>
            <a:p>
              <a:pPr marL="285750" lvl="0" indent="-285750" algn="l" defTabSz="711200">
                <a:lnSpc>
                  <a:spcPct val="90000"/>
                </a:lnSpc>
                <a:spcBef>
                  <a:spcPct val="0"/>
                </a:spcBef>
                <a:spcAft>
                  <a:spcPct val="35000"/>
                </a:spcAft>
                <a:buClr>
                  <a:schemeClr val="bg1"/>
                </a:buClr>
                <a:buSzPct val="60000"/>
                <a:buFont typeface="Courier New" panose="02070309020205020404" pitchFamily="49" charset="0"/>
                <a:buChar char="o"/>
              </a:pPr>
              <a:r>
                <a:rPr lang="en-US" sz="1600" b="1" kern="1200" dirty="0"/>
                <a:t>83% </a:t>
              </a:r>
              <a:r>
                <a:rPr lang="en-US" sz="1600" kern="1200" dirty="0"/>
                <a:t>of companies claim that AI is a top priority in their business plans. </a:t>
              </a:r>
            </a:p>
            <a:p>
              <a:pPr marL="285750" lvl="0" indent="-285750" algn="l" defTabSz="711200">
                <a:lnSpc>
                  <a:spcPct val="90000"/>
                </a:lnSpc>
                <a:spcBef>
                  <a:spcPct val="0"/>
                </a:spcBef>
                <a:spcAft>
                  <a:spcPct val="35000"/>
                </a:spcAft>
                <a:buClr>
                  <a:schemeClr val="bg1"/>
                </a:buClr>
                <a:buSzPct val="60000"/>
                <a:buFont typeface="Courier New" panose="02070309020205020404" pitchFamily="49" charset="0"/>
                <a:buChar char="o"/>
              </a:pPr>
              <a:r>
                <a:rPr lang="en-US" sz="1600" b="1" kern="1200" dirty="0"/>
                <a:t>85%</a:t>
              </a:r>
              <a:r>
                <a:rPr lang="en-US" sz="1600" b="0" kern="1200" dirty="0"/>
                <a:t> of Fortune 500 companies use AI to shape their future. </a:t>
              </a:r>
            </a:p>
            <a:p>
              <a:pPr marL="285750" lvl="0" indent="-285750" algn="l" defTabSz="711200">
                <a:lnSpc>
                  <a:spcPct val="90000"/>
                </a:lnSpc>
                <a:spcBef>
                  <a:spcPct val="0"/>
                </a:spcBef>
                <a:spcAft>
                  <a:spcPct val="35000"/>
                </a:spcAft>
                <a:buClr>
                  <a:schemeClr val="bg1"/>
                </a:buClr>
                <a:buSzPct val="60000"/>
                <a:buFont typeface="Courier New" panose="02070309020205020404" pitchFamily="49" charset="0"/>
                <a:buChar char="o"/>
              </a:pPr>
              <a:r>
                <a:rPr lang="en-US" sz="1600" b="0" i="0" kern="1200" dirty="0"/>
                <a:t>In the next 3years, </a:t>
              </a:r>
              <a:r>
                <a:rPr lang="en-US" sz="1600" b="1" i="0" kern="1200" dirty="0"/>
                <a:t>92%</a:t>
              </a:r>
              <a:r>
                <a:rPr lang="en-US" sz="1600" b="0" i="0" kern="1200" dirty="0"/>
                <a:t> of companies plan to increase their AI investments.</a:t>
              </a:r>
              <a:endParaRPr lang="en-US" sz="1600" kern="1200" dirty="0"/>
            </a:p>
          </p:txBody>
        </p:sp>
        <p:sp>
          <p:nvSpPr>
            <p:cNvPr id="13" name="Freeform: Shape 12">
              <a:extLst>
                <a:ext uri="{FF2B5EF4-FFF2-40B4-BE49-F238E27FC236}">
                  <a16:creationId xmlns:a16="http://schemas.microsoft.com/office/drawing/2014/main" id="{8AE549B3-0C50-3D55-71BF-F3D43121F8F2}"/>
                </a:ext>
              </a:extLst>
            </p:cNvPr>
            <p:cNvSpPr>
              <a:spLocks noChangeAspect="1"/>
            </p:cNvSpPr>
            <p:nvPr/>
          </p:nvSpPr>
          <p:spPr>
            <a:xfrm>
              <a:off x="5152934" y="4491174"/>
              <a:ext cx="6405063" cy="822960"/>
            </a:xfrm>
            <a:custGeom>
              <a:avLst/>
              <a:gdLst>
                <a:gd name="connsiteX0" fmla="*/ 0 w 6405063"/>
                <a:gd name="connsiteY0" fmla="*/ 142502 h 854997"/>
                <a:gd name="connsiteX1" fmla="*/ 142502 w 6405063"/>
                <a:gd name="connsiteY1" fmla="*/ 0 h 854997"/>
                <a:gd name="connsiteX2" fmla="*/ 6262561 w 6405063"/>
                <a:gd name="connsiteY2" fmla="*/ 0 h 854997"/>
                <a:gd name="connsiteX3" fmla="*/ 6405063 w 6405063"/>
                <a:gd name="connsiteY3" fmla="*/ 142502 h 854997"/>
                <a:gd name="connsiteX4" fmla="*/ 6405063 w 6405063"/>
                <a:gd name="connsiteY4" fmla="*/ 712495 h 854997"/>
                <a:gd name="connsiteX5" fmla="*/ 6262561 w 6405063"/>
                <a:gd name="connsiteY5" fmla="*/ 854997 h 854997"/>
                <a:gd name="connsiteX6" fmla="*/ 142502 w 6405063"/>
                <a:gd name="connsiteY6" fmla="*/ 854997 h 854997"/>
                <a:gd name="connsiteX7" fmla="*/ 0 w 6405063"/>
                <a:gd name="connsiteY7" fmla="*/ 712495 h 854997"/>
                <a:gd name="connsiteX8" fmla="*/ 0 w 6405063"/>
                <a:gd name="connsiteY8" fmla="*/ 142502 h 85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5063" h="854997">
                  <a:moveTo>
                    <a:pt x="0" y="142502"/>
                  </a:moveTo>
                  <a:cubicBezTo>
                    <a:pt x="0" y="63800"/>
                    <a:pt x="63800" y="0"/>
                    <a:pt x="142502" y="0"/>
                  </a:cubicBezTo>
                  <a:lnTo>
                    <a:pt x="6262561" y="0"/>
                  </a:lnTo>
                  <a:cubicBezTo>
                    <a:pt x="6341263" y="0"/>
                    <a:pt x="6405063" y="63800"/>
                    <a:pt x="6405063" y="142502"/>
                  </a:cubicBezTo>
                  <a:lnTo>
                    <a:pt x="6405063" y="712495"/>
                  </a:lnTo>
                  <a:cubicBezTo>
                    <a:pt x="6405063" y="791197"/>
                    <a:pt x="6341263" y="854997"/>
                    <a:pt x="6262561" y="854997"/>
                  </a:cubicBezTo>
                  <a:lnTo>
                    <a:pt x="142502" y="854997"/>
                  </a:lnTo>
                  <a:cubicBezTo>
                    <a:pt x="63800" y="854997"/>
                    <a:pt x="0" y="791197"/>
                    <a:pt x="0" y="712495"/>
                  </a:cubicBezTo>
                  <a:lnTo>
                    <a:pt x="0" y="1425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698" tIns="102698" rIns="102698" bIns="102698" numCol="1" spcCol="1270" anchor="ctr" anchorCtr="0">
              <a:noAutofit/>
            </a:bodyPr>
            <a:lstStyle/>
            <a:p>
              <a:pPr marL="0" lvl="0" indent="0" algn="l" defTabSz="711200">
                <a:lnSpc>
                  <a:spcPct val="100000"/>
                </a:lnSpc>
                <a:spcBef>
                  <a:spcPct val="0"/>
                </a:spcBef>
                <a:spcAft>
                  <a:spcPts val="0"/>
                </a:spcAft>
                <a:buNone/>
              </a:pPr>
              <a:r>
                <a:rPr lang="en-US" sz="1600" b="0" i="0" kern="1200" dirty="0"/>
                <a:t>McKinsey research sizes the long-term AI opportunity at </a:t>
              </a:r>
              <a:r>
                <a:rPr lang="en-US" sz="1600" b="1" i="0" kern="1200" dirty="0"/>
                <a:t>$4.4 trillion </a:t>
              </a:r>
              <a:r>
                <a:rPr lang="en-US" sz="1600" b="0" i="0" kern="1200" dirty="0"/>
                <a:t>in added productivity growth potential from corporate use cases.</a:t>
              </a:r>
              <a:endParaRPr lang="en-US" sz="1600" kern="1200" dirty="0">
                <a:solidFill>
                  <a:prstClr val="white"/>
                </a:solidFill>
                <a:latin typeface="Aptos" panose="02110004020202020204"/>
                <a:ea typeface="+mn-ea"/>
                <a:cs typeface="+mn-cs"/>
              </a:endParaRPr>
            </a:p>
          </p:txBody>
        </p:sp>
      </p:grpSp>
      <p:pic>
        <p:nvPicPr>
          <p:cNvPr id="6" name="Picture 5" descr="A cellphone with a robot on the screen&#10;&#10;AI-generated content may be incorrect.">
            <a:extLst>
              <a:ext uri="{FF2B5EF4-FFF2-40B4-BE49-F238E27FC236}">
                <a16:creationId xmlns:a16="http://schemas.microsoft.com/office/drawing/2014/main" id="{B40C238C-1B63-55EA-2A5B-1B33E947946C}"/>
              </a:ext>
            </a:extLst>
          </p:cNvPr>
          <p:cNvPicPr>
            <a:picLocks noChangeAspect="1"/>
          </p:cNvPicPr>
          <p:nvPr/>
        </p:nvPicPr>
        <p:blipFill>
          <a:blip r:embed="rId2">
            <a:extLst>
              <a:ext uri="{28A0092B-C50C-407E-A947-70E740481C1C}">
                <a14:useLocalDpi xmlns:a14="http://schemas.microsoft.com/office/drawing/2010/main" val="0"/>
              </a:ext>
            </a:extLst>
          </a:blip>
          <a:srcRect l="7985" r="8660" b="-5"/>
          <a:stretch/>
        </p:blipFill>
        <p:spPr>
          <a:xfrm>
            <a:off x="505330" y="1158041"/>
            <a:ext cx="1929714" cy="2476136"/>
          </a:xfrm>
          <a:prstGeom prst="rect">
            <a:avLst/>
          </a:prstGeom>
        </p:spPr>
      </p:pic>
      <p:pic>
        <p:nvPicPr>
          <p:cNvPr id="8" name="Picture 7" descr="A group of people wearing scrubs&#10;&#10;AI-generated content may be incorrect.">
            <a:extLst>
              <a:ext uri="{FF2B5EF4-FFF2-40B4-BE49-F238E27FC236}">
                <a16:creationId xmlns:a16="http://schemas.microsoft.com/office/drawing/2014/main" id="{54349615-6211-27E8-6FCC-5080768B9820}"/>
              </a:ext>
            </a:extLst>
          </p:cNvPr>
          <p:cNvPicPr>
            <a:picLocks noChangeAspect="1"/>
          </p:cNvPicPr>
          <p:nvPr/>
        </p:nvPicPr>
        <p:blipFill>
          <a:blip r:embed="rId3">
            <a:extLst>
              <a:ext uri="{28A0092B-C50C-407E-A947-70E740481C1C}">
                <a14:useLocalDpi xmlns:a14="http://schemas.microsoft.com/office/drawing/2010/main" val="0"/>
              </a:ext>
            </a:extLst>
          </a:blip>
          <a:srcRect l="7781" r="14289" b="3"/>
          <a:stretch/>
        </p:blipFill>
        <p:spPr>
          <a:xfrm>
            <a:off x="2595912" y="1158041"/>
            <a:ext cx="1929714" cy="2476136"/>
          </a:xfrm>
          <a:prstGeom prst="rect">
            <a:avLst/>
          </a:prstGeom>
        </p:spPr>
      </p:pic>
      <p:pic>
        <p:nvPicPr>
          <p:cNvPr id="10" name="Picture 9" descr="A person reading a book in a car&#10;&#10;AI-generated content may be incorrect.">
            <a:extLst>
              <a:ext uri="{FF2B5EF4-FFF2-40B4-BE49-F238E27FC236}">
                <a16:creationId xmlns:a16="http://schemas.microsoft.com/office/drawing/2014/main" id="{DCE4400C-E1E3-D43B-3C1A-4DC6EBE369FC}"/>
              </a:ext>
            </a:extLst>
          </p:cNvPr>
          <p:cNvPicPr>
            <a:picLocks noChangeAspect="1"/>
          </p:cNvPicPr>
          <p:nvPr/>
        </p:nvPicPr>
        <p:blipFill>
          <a:blip r:embed="rId4">
            <a:extLst>
              <a:ext uri="{28A0092B-C50C-407E-A947-70E740481C1C}">
                <a14:useLocalDpi xmlns:a14="http://schemas.microsoft.com/office/drawing/2010/main" val="0"/>
              </a:ext>
            </a:extLst>
          </a:blip>
          <a:srcRect t="7729" r="3" b="3"/>
          <a:stretch/>
        </p:blipFill>
        <p:spPr>
          <a:xfrm>
            <a:off x="505330" y="3878884"/>
            <a:ext cx="4020296" cy="2476136"/>
          </a:xfrm>
          <a:prstGeom prst="rect">
            <a:avLst/>
          </a:prstGeom>
        </p:spPr>
      </p:pic>
      <p:sp>
        <p:nvSpPr>
          <p:cNvPr id="5" name="TextBox 4">
            <a:extLst>
              <a:ext uri="{FF2B5EF4-FFF2-40B4-BE49-F238E27FC236}">
                <a16:creationId xmlns:a16="http://schemas.microsoft.com/office/drawing/2014/main" id="{F79F12A7-1422-E696-65B5-0E3DBD1B63FE}"/>
              </a:ext>
            </a:extLst>
          </p:cNvPr>
          <p:cNvSpPr txBox="1"/>
          <p:nvPr/>
        </p:nvSpPr>
        <p:spPr>
          <a:xfrm>
            <a:off x="5515237" y="5279571"/>
            <a:ext cx="5416298" cy="1477328"/>
          </a:xfrm>
          <a:prstGeom prst="rect">
            <a:avLst/>
          </a:prstGeom>
          <a:noFill/>
        </p:spPr>
        <p:txBody>
          <a:bodyPr wrap="square">
            <a:spAutoFit/>
          </a:bodyPr>
          <a:lstStyle/>
          <a:p>
            <a:pPr algn="just">
              <a:buNone/>
            </a:pPr>
            <a:r>
              <a:rPr lang="en-US" sz="1600" b="1" i="0" dirty="0">
                <a:solidFill>
                  <a:schemeClr val="tx2">
                    <a:lumMod val="75000"/>
                    <a:lumOff val="25000"/>
                  </a:schemeClr>
                </a:solidFill>
                <a:effectLst/>
                <a:latin typeface="Georgia" panose="02040502050405020303" pitchFamily="18" charset="0"/>
              </a:rPr>
              <a:t>“I’ve always thought of AI as the most profound technology humanity is working on . . . </a:t>
            </a:r>
            <a:r>
              <a:rPr lang="en-US" sz="1600" b="1" dirty="0">
                <a:solidFill>
                  <a:schemeClr val="tx2">
                    <a:lumMod val="75000"/>
                    <a:lumOff val="25000"/>
                  </a:schemeClr>
                </a:solidFill>
                <a:latin typeface="Georgia" panose="02040502050405020303" pitchFamily="18" charset="0"/>
              </a:rPr>
              <a:t>more profound than fire or electricity </a:t>
            </a:r>
            <a:r>
              <a:rPr lang="en-US" sz="1600" b="1" i="0" dirty="0">
                <a:solidFill>
                  <a:schemeClr val="tx2">
                    <a:lumMod val="75000"/>
                    <a:lumOff val="25000"/>
                  </a:schemeClr>
                </a:solidFill>
                <a:effectLst/>
                <a:latin typeface="Georgia" panose="02040502050405020303" pitchFamily="18" charset="0"/>
              </a:rPr>
              <a:t>or anything that we’ve done in the past.”</a:t>
            </a:r>
          </a:p>
          <a:p>
            <a:pPr algn="l">
              <a:buNone/>
            </a:pPr>
            <a:endParaRPr lang="en-US" sz="1000" b="1" i="0" dirty="0">
              <a:solidFill>
                <a:schemeClr val="tx2">
                  <a:lumMod val="75000"/>
                  <a:lumOff val="25000"/>
                </a:schemeClr>
              </a:solidFill>
              <a:effectLst/>
              <a:latin typeface="Georgia" panose="02040502050405020303" pitchFamily="18" charset="0"/>
            </a:endParaRPr>
          </a:p>
          <a:p>
            <a:pPr algn="l"/>
            <a:r>
              <a:rPr lang="en-US" sz="1600" b="1" i="0" dirty="0">
                <a:solidFill>
                  <a:schemeClr val="tx2">
                    <a:lumMod val="75000"/>
                    <a:lumOff val="25000"/>
                  </a:schemeClr>
                </a:solidFill>
                <a:effectLst/>
                <a:latin typeface="Georgia" panose="02040502050405020303" pitchFamily="18" charset="0"/>
              </a:rPr>
              <a:t>- Sundar Pichai, CEO of Google</a:t>
            </a:r>
          </a:p>
        </p:txBody>
      </p:sp>
    </p:spTree>
    <p:extLst>
      <p:ext uri="{BB962C8B-B14F-4D97-AF65-F5344CB8AC3E}">
        <p14:creationId xmlns:p14="http://schemas.microsoft.com/office/powerpoint/2010/main" val="1898438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3F49A-AC47-B3DC-4EDD-D72FA131F0E0}"/>
              </a:ext>
            </a:extLst>
          </p:cNvPr>
          <p:cNvSpPr>
            <a:spLocks noGrp="1"/>
          </p:cNvSpPr>
          <p:nvPr>
            <p:ph type="title"/>
          </p:nvPr>
        </p:nvSpPr>
        <p:spPr>
          <a:xfrm>
            <a:off x="838200" y="166222"/>
            <a:ext cx="10515600" cy="668147"/>
          </a:xfrm>
        </p:spPr>
        <p:txBody>
          <a:bodyPr/>
          <a:lstStyle/>
          <a:p>
            <a:pPr algn="ctr"/>
            <a:r>
              <a:rPr lang="en-US" sz="3000" dirty="0">
                <a:solidFill>
                  <a:schemeClr val="tx2"/>
                </a:solidFill>
                <a:effectLst>
                  <a:outerShdw blurRad="38100" dist="38100" dir="2700000" algn="tl">
                    <a:srgbClr val="000000">
                      <a:alpha val="43137"/>
                    </a:srgbClr>
                  </a:outerShdw>
                </a:effectLst>
                <a:latin typeface="Georgia" panose="02040502050405020303" pitchFamily="18" charset="0"/>
              </a:rPr>
              <a:t>How AI is Transforming Education?</a:t>
            </a:r>
          </a:p>
        </p:txBody>
      </p:sp>
      <p:pic>
        <p:nvPicPr>
          <p:cNvPr id="9" name="Picture 8" descr="A qr code on a white background&#10;&#10;AI-generated content may be incorrect.">
            <a:extLst>
              <a:ext uri="{FF2B5EF4-FFF2-40B4-BE49-F238E27FC236}">
                <a16:creationId xmlns:a16="http://schemas.microsoft.com/office/drawing/2014/main" id="{325238BB-93F8-64C8-D8CB-D30574317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90" y="1432559"/>
            <a:ext cx="5212080" cy="5212080"/>
          </a:xfrm>
          <a:prstGeom prst="rect">
            <a:avLst/>
          </a:prstGeom>
        </p:spPr>
      </p:pic>
      <p:sp>
        <p:nvSpPr>
          <p:cNvPr id="10" name="TextBox 9">
            <a:extLst>
              <a:ext uri="{FF2B5EF4-FFF2-40B4-BE49-F238E27FC236}">
                <a16:creationId xmlns:a16="http://schemas.microsoft.com/office/drawing/2014/main" id="{5C0DD790-8AD6-C50D-9088-5F419285ACDA}"/>
              </a:ext>
            </a:extLst>
          </p:cNvPr>
          <p:cNvSpPr txBox="1"/>
          <p:nvPr/>
        </p:nvSpPr>
        <p:spPr>
          <a:xfrm>
            <a:off x="685604" y="970894"/>
            <a:ext cx="10957034" cy="461665"/>
          </a:xfrm>
          <a:prstGeom prst="rect">
            <a:avLst/>
          </a:prstGeom>
          <a:noFill/>
        </p:spPr>
        <p:txBody>
          <a:bodyPr wrap="square" rtlCol="0">
            <a:spAutoFit/>
          </a:bodyPr>
          <a:lstStyle/>
          <a:p>
            <a:pPr algn="ctr"/>
            <a:r>
              <a:rPr lang="en-US" sz="2400" dirty="0"/>
              <a:t>A 24h/day, 7 days/week, personalized AI Tutor for every student.</a:t>
            </a:r>
          </a:p>
        </p:txBody>
      </p:sp>
      <p:pic>
        <p:nvPicPr>
          <p:cNvPr id="12" name="Picture 11">
            <a:extLst>
              <a:ext uri="{FF2B5EF4-FFF2-40B4-BE49-F238E27FC236}">
                <a16:creationId xmlns:a16="http://schemas.microsoft.com/office/drawing/2014/main" id="{D5595AB4-1535-52A4-64CD-EBA3644A6F93}"/>
              </a:ext>
            </a:extLst>
          </p:cNvPr>
          <p:cNvPicPr>
            <a:picLocks noChangeAspect="1"/>
          </p:cNvPicPr>
          <p:nvPr/>
        </p:nvPicPr>
        <p:blipFill>
          <a:blip r:embed="rId4"/>
          <a:stretch>
            <a:fillRect/>
          </a:stretch>
        </p:blipFill>
        <p:spPr>
          <a:xfrm>
            <a:off x="6164121" y="2438399"/>
            <a:ext cx="5708183" cy="3200400"/>
          </a:xfrm>
          <a:prstGeom prst="rect">
            <a:avLst/>
          </a:prstGeom>
        </p:spPr>
      </p:pic>
    </p:spTree>
    <p:extLst>
      <p:ext uri="{BB962C8B-B14F-4D97-AF65-F5344CB8AC3E}">
        <p14:creationId xmlns:p14="http://schemas.microsoft.com/office/powerpoint/2010/main" val="870742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oad with a sign on it&#10;&#10;AI-generated content may be incorrect.">
            <a:extLst>
              <a:ext uri="{FF2B5EF4-FFF2-40B4-BE49-F238E27FC236}">
                <a16:creationId xmlns:a16="http://schemas.microsoft.com/office/drawing/2014/main" id="{D509FFE9-15C1-0838-74E1-838FD3528600}"/>
              </a:ext>
            </a:extLst>
          </p:cNvPr>
          <p:cNvPicPr>
            <a:picLocks noChangeAspect="1"/>
          </p:cNvPicPr>
          <p:nvPr/>
        </p:nvPicPr>
        <p:blipFill>
          <a:blip r:embed="rId3"/>
          <a:srcRect t="29077"/>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FCAF70-2CC0-4987-0DBA-44178D8E5F44}"/>
              </a:ext>
            </a:extLst>
          </p:cNvPr>
          <p:cNvSpPr>
            <a:spLocks noGrp="1"/>
          </p:cNvSpPr>
          <p:nvPr>
            <p:ph type="title"/>
          </p:nvPr>
        </p:nvSpPr>
        <p:spPr>
          <a:xfrm>
            <a:off x="76200" y="0"/>
            <a:ext cx="4584189" cy="680484"/>
          </a:xfrm>
        </p:spPr>
        <p:txBody>
          <a:bodyPr>
            <a:normAutofit/>
          </a:bodyPr>
          <a:lstStyle/>
          <a:p>
            <a:r>
              <a:rPr lang="en-US" sz="3000" dirty="0">
                <a:effectLst>
                  <a:outerShdw blurRad="38100" dist="38100" dir="2700000" algn="tl">
                    <a:srgbClr val="000000">
                      <a:alpha val="43137"/>
                    </a:srgbClr>
                  </a:outerShdw>
                </a:effectLst>
                <a:latin typeface="Georgia" panose="02040502050405020303" pitchFamily="18" charset="0"/>
              </a:rPr>
              <a:t>Responsible Use of AI</a:t>
            </a:r>
          </a:p>
        </p:txBody>
      </p:sp>
      <p:sp>
        <p:nvSpPr>
          <p:cNvPr id="3" name="Content Placeholder 2">
            <a:extLst>
              <a:ext uri="{FF2B5EF4-FFF2-40B4-BE49-F238E27FC236}">
                <a16:creationId xmlns:a16="http://schemas.microsoft.com/office/drawing/2014/main" id="{2543B022-81D9-AC33-F02A-5B585E66268E}"/>
              </a:ext>
            </a:extLst>
          </p:cNvPr>
          <p:cNvSpPr>
            <a:spLocks noGrp="1"/>
          </p:cNvSpPr>
          <p:nvPr>
            <p:ph idx="1"/>
          </p:nvPr>
        </p:nvSpPr>
        <p:spPr>
          <a:xfrm>
            <a:off x="238879" y="832884"/>
            <a:ext cx="6289512" cy="3742762"/>
          </a:xfrm>
        </p:spPr>
        <p:txBody>
          <a:bodyPr>
            <a:noAutofit/>
          </a:bodyPr>
          <a:lstStyle/>
          <a:p>
            <a:pPr marL="0" indent="0">
              <a:buClr>
                <a:srgbClr val="993300"/>
              </a:buClr>
              <a:buNone/>
            </a:pPr>
            <a:r>
              <a:rPr lang="en-US" sz="1600" dirty="0"/>
              <a:t>alongside AI’s promise, there are risks we must manage.</a:t>
            </a:r>
            <a:endParaRPr lang="en-US" sz="1600" b="1" dirty="0"/>
          </a:p>
          <a:p>
            <a:pPr>
              <a:buClr>
                <a:srgbClr val="993300"/>
              </a:buClr>
              <a:buFont typeface="Wingdings" panose="05000000000000000000" pitchFamily="2" charset="2"/>
              <a:buChar char="§"/>
            </a:pPr>
            <a:r>
              <a:rPr lang="en-US" sz="1600" b="1" dirty="0">
                <a:solidFill>
                  <a:srgbClr val="C00000"/>
                </a:solidFill>
              </a:rPr>
              <a:t>Bias and Fairness</a:t>
            </a:r>
            <a:r>
              <a:rPr lang="en-US" sz="1600" b="1" dirty="0"/>
              <a:t>: </a:t>
            </a:r>
            <a:r>
              <a:rPr lang="en-US" sz="1600" dirty="0"/>
              <a:t>AI can discriminate if trained on biased data. </a:t>
            </a:r>
          </a:p>
          <a:p>
            <a:pPr lvl="1">
              <a:buClr>
                <a:srgbClr val="993300"/>
              </a:buClr>
              <a:buFont typeface="Courier New" panose="02070309020205020404" pitchFamily="49" charset="0"/>
              <a:buChar char="o"/>
            </a:pPr>
            <a:r>
              <a:rPr lang="en-US" sz="1600" dirty="0"/>
              <a:t>Amazon had to shut down an AI hiring tool that </a:t>
            </a:r>
            <a:r>
              <a:rPr lang="en-US" sz="1600" i="1" dirty="0"/>
              <a:t>learned</a:t>
            </a:r>
            <a:r>
              <a:rPr lang="en-US" sz="1600" dirty="0"/>
              <a:t> to penalize women’s resumes. </a:t>
            </a:r>
          </a:p>
          <a:p>
            <a:pPr lvl="1">
              <a:buClr>
                <a:srgbClr val="993300"/>
              </a:buClr>
              <a:buFont typeface="Courier New" panose="02070309020205020404" pitchFamily="49" charset="0"/>
              <a:buChar char="o"/>
            </a:pPr>
            <a:r>
              <a:rPr lang="en-US" sz="1600" dirty="0"/>
              <a:t>If unchecked, AI could deny opportunities to certain groups.</a:t>
            </a:r>
          </a:p>
          <a:p>
            <a:pPr>
              <a:buClr>
                <a:srgbClr val="993300"/>
              </a:buClr>
              <a:buFont typeface="Wingdings" panose="05000000000000000000" pitchFamily="2" charset="2"/>
              <a:buChar char="§"/>
            </a:pPr>
            <a:r>
              <a:rPr lang="en-US" sz="1600" b="1" dirty="0">
                <a:solidFill>
                  <a:srgbClr val="C00000"/>
                </a:solidFill>
              </a:rPr>
              <a:t>Privacy Concerns</a:t>
            </a:r>
            <a:r>
              <a:rPr lang="en-US" sz="1600" dirty="0"/>
              <a:t>: AI thrives on data, but that raises privacy issues. </a:t>
            </a:r>
          </a:p>
          <a:p>
            <a:pPr lvl="1">
              <a:buClr>
                <a:srgbClr val="993300"/>
              </a:buClr>
              <a:buFont typeface="Courier New" panose="02070309020205020404" pitchFamily="49" charset="0"/>
              <a:buChar char="o"/>
            </a:pPr>
            <a:r>
              <a:rPr lang="en-US" sz="1600" dirty="0"/>
              <a:t>People worry: who sees my data and how is it used?</a:t>
            </a:r>
          </a:p>
          <a:p>
            <a:pPr lvl="1">
              <a:buClr>
                <a:srgbClr val="993300"/>
              </a:buClr>
              <a:buFont typeface="Courier New" panose="02070309020205020404" pitchFamily="49" charset="0"/>
              <a:buChar char="o"/>
            </a:pPr>
            <a:r>
              <a:rPr lang="en-US" sz="1600" dirty="0"/>
              <a:t>70% of Americans have little to no trust in companies to use AI data responsibly​. </a:t>
            </a:r>
          </a:p>
          <a:p>
            <a:pPr>
              <a:buClr>
                <a:srgbClr val="993300"/>
              </a:buClr>
              <a:buFont typeface="Wingdings" panose="05000000000000000000" pitchFamily="2" charset="2"/>
              <a:buChar char="§"/>
            </a:pPr>
            <a:r>
              <a:rPr lang="en-US" sz="1600" b="1" dirty="0">
                <a:solidFill>
                  <a:srgbClr val="C00000"/>
                </a:solidFill>
              </a:rPr>
              <a:t>Adversarial Attacks (Robustness)</a:t>
            </a:r>
            <a:r>
              <a:rPr lang="en-US" sz="1600" b="1" dirty="0"/>
              <a:t>:</a:t>
            </a:r>
            <a:r>
              <a:rPr lang="en-US" sz="1600" dirty="0"/>
              <a:t> Clever tricks can fool AI systems.</a:t>
            </a:r>
          </a:p>
          <a:p>
            <a:pPr lvl="1">
              <a:buClr>
                <a:srgbClr val="993300"/>
              </a:buClr>
              <a:buFont typeface="Courier New" panose="02070309020205020404" pitchFamily="49" charset="0"/>
              <a:buChar char="o"/>
            </a:pPr>
            <a:r>
              <a:rPr lang="en-US" sz="1600" dirty="0"/>
              <a:t> Researchers put a few stickers on a stop sign and an AI misread it as a speed-limit sign​.</a:t>
            </a:r>
          </a:p>
          <a:p>
            <a:pPr lvl="1">
              <a:buClr>
                <a:srgbClr val="993300"/>
              </a:buClr>
              <a:buFont typeface="Courier New" panose="02070309020205020404" pitchFamily="49" charset="0"/>
              <a:buChar char="o"/>
            </a:pPr>
            <a:r>
              <a:rPr lang="en-US" sz="1600" dirty="0"/>
              <a:t>Malicious actors could exploit this to cause accidents or security breaches.</a:t>
            </a:r>
          </a:p>
          <a:p>
            <a:pPr>
              <a:buClr>
                <a:srgbClr val="993300"/>
              </a:buClr>
              <a:buFont typeface="Wingdings" panose="05000000000000000000" pitchFamily="2" charset="2"/>
              <a:buChar char="§"/>
            </a:pPr>
            <a:r>
              <a:rPr lang="en-US" sz="1600" b="1" dirty="0">
                <a:solidFill>
                  <a:srgbClr val="C00000"/>
                </a:solidFill>
              </a:rPr>
              <a:t>Transparency (“Black Box” issue): </a:t>
            </a:r>
            <a:r>
              <a:rPr lang="en-US" sz="1600" dirty="0"/>
              <a:t>Many AI models can’t explain their decisions. </a:t>
            </a:r>
          </a:p>
          <a:p>
            <a:pPr lvl="1">
              <a:buClr>
                <a:srgbClr val="993300"/>
              </a:buClr>
              <a:buFont typeface="Courier New" panose="02070309020205020404" pitchFamily="49" charset="0"/>
              <a:buChar char="o"/>
            </a:pPr>
            <a:r>
              <a:rPr lang="en-US" sz="1600" dirty="0"/>
              <a:t>Opacity undermines trust.</a:t>
            </a:r>
          </a:p>
          <a:p>
            <a:pPr lvl="1">
              <a:buClr>
                <a:srgbClr val="993300"/>
              </a:buClr>
              <a:buFont typeface="Courier New" panose="02070309020205020404" pitchFamily="49" charset="0"/>
              <a:buChar char="o"/>
            </a:pPr>
            <a:r>
              <a:rPr lang="en-US" sz="1600" dirty="0"/>
              <a:t>If a loan AI rejects an application or an autonomous car makes a split-second decision, we struggle to understand </a:t>
            </a:r>
            <a:r>
              <a:rPr lang="en-US" sz="1600" i="1" dirty="0"/>
              <a:t>why</a:t>
            </a:r>
            <a:r>
              <a:rPr lang="en-US" sz="1600" dirty="0"/>
              <a:t>. </a:t>
            </a:r>
          </a:p>
          <a:p>
            <a:endParaRPr lang="en-US" sz="1600" dirty="0"/>
          </a:p>
        </p:txBody>
      </p:sp>
    </p:spTree>
    <p:extLst>
      <p:ext uri="{BB962C8B-B14F-4D97-AF65-F5344CB8AC3E}">
        <p14:creationId xmlns:p14="http://schemas.microsoft.com/office/powerpoint/2010/main" val="1851219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mputer screen shot of a computer&#10;&#10;AI-generated content may be incorrect.">
            <a:extLst>
              <a:ext uri="{FF2B5EF4-FFF2-40B4-BE49-F238E27FC236}">
                <a16:creationId xmlns:a16="http://schemas.microsoft.com/office/drawing/2014/main" id="{47CAF206-CE5F-0263-596E-95130EFD00E5}"/>
              </a:ext>
            </a:extLst>
          </p:cNvPr>
          <p:cNvPicPr>
            <a:picLocks noChangeAspect="1"/>
          </p:cNvPicPr>
          <p:nvPr/>
        </p:nvPicPr>
        <p:blipFill>
          <a:blip r:embed="rId2">
            <a:extLst>
              <a:ext uri="{28A0092B-C50C-407E-A947-70E740481C1C}">
                <a14:useLocalDpi xmlns:a14="http://schemas.microsoft.com/office/drawing/2010/main" val="0"/>
              </a:ext>
            </a:extLst>
          </a:blip>
          <a:srcRect l="11332" r="7947" b="1"/>
          <a:stretch/>
        </p:blipFill>
        <p:spPr>
          <a:xfrm>
            <a:off x="3321169" y="0"/>
            <a:ext cx="8867781"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E6D66-5C6F-636F-2393-DA67BE8C7C0C}"/>
              </a:ext>
            </a:extLst>
          </p:cNvPr>
          <p:cNvSpPr>
            <a:spLocks noGrp="1"/>
          </p:cNvSpPr>
          <p:nvPr>
            <p:ph type="title"/>
          </p:nvPr>
        </p:nvSpPr>
        <p:spPr>
          <a:xfrm>
            <a:off x="317204" y="156693"/>
            <a:ext cx="3822189" cy="1504127"/>
          </a:xfrm>
        </p:spPr>
        <p:txBody>
          <a:bodyPr>
            <a:normAutofit/>
          </a:bodyPr>
          <a:lstStyle/>
          <a:p>
            <a:r>
              <a:rPr lang="en-US" sz="3000" dirty="0">
                <a:effectLst>
                  <a:outerShdw blurRad="38100" dist="38100" dir="2700000" algn="tl">
                    <a:srgbClr val="000000">
                      <a:alpha val="43137"/>
                    </a:srgbClr>
                  </a:outerShdw>
                </a:effectLst>
                <a:latin typeface="Georgia" panose="02040502050405020303" pitchFamily="18" charset="0"/>
              </a:rPr>
              <a:t>Rowan’s Strategy for Ethical &amp; Safe AI</a:t>
            </a:r>
            <a:endParaRPr lang="en-US" sz="3100" dirty="0">
              <a:latin typeface="Georgia" panose="02040502050405020303" pitchFamily="18" charset="0"/>
            </a:endParaRPr>
          </a:p>
        </p:txBody>
      </p:sp>
      <p:sp>
        <p:nvSpPr>
          <p:cNvPr id="3" name="Content Placeholder 2">
            <a:extLst>
              <a:ext uri="{FF2B5EF4-FFF2-40B4-BE49-F238E27FC236}">
                <a16:creationId xmlns:a16="http://schemas.microsoft.com/office/drawing/2014/main" id="{9FCE35B9-605A-905D-9A3F-16BA0B797B0E}"/>
              </a:ext>
            </a:extLst>
          </p:cNvPr>
          <p:cNvSpPr>
            <a:spLocks noGrp="1"/>
          </p:cNvSpPr>
          <p:nvPr>
            <p:ph idx="1"/>
          </p:nvPr>
        </p:nvSpPr>
        <p:spPr>
          <a:xfrm>
            <a:off x="314153" y="1660820"/>
            <a:ext cx="3822189" cy="1611488"/>
          </a:xfrm>
        </p:spPr>
        <p:txBody>
          <a:bodyPr>
            <a:noAutofit/>
          </a:bodyPr>
          <a:lstStyle/>
          <a:p>
            <a:pPr>
              <a:buClr>
                <a:srgbClr val="C00000"/>
              </a:buClr>
              <a:buFont typeface="Wingdings" panose="05000000000000000000" pitchFamily="2" charset="2"/>
              <a:buChar char="§"/>
            </a:pPr>
            <a:r>
              <a:rPr lang="en-US" sz="1800" dirty="0"/>
              <a:t>We recognize that </a:t>
            </a:r>
            <a:r>
              <a:rPr lang="en-US" sz="1800" b="1" dirty="0"/>
              <a:t>“AI ethics”</a:t>
            </a:r>
            <a:r>
              <a:rPr lang="en-US" sz="1800" dirty="0"/>
              <a:t> isn’t just a buzzword but a necessary component of AI integration. </a:t>
            </a:r>
          </a:p>
          <a:p>
            <a:pPr>
              <a:buClr>
                <a:srgbClr val="C00000"/>
              </a:buClr>
              <a:buFont typeface="Wingdings" panose="05000000000000000000" pitchFamily="2" charset="2"/>
              <a:buChar char="§"/>
            </a:pPr>
            <a:r>
              <a:rPr lang="en-US" sz="1800" dirty="0"/>
              <a:t>Our approach: Implement guardrails - </a:t>
            </a:r>
            <a:r>
              <a:rPr lang="en-US" sz="1800" b="1" dirty="0"/>
              <a:t>transparency</a:t>
            </a:r>
            <a:r>
              <a:rPr lang="en-US" sz="1800" dirty="0"/>
              <a:t>, </a:t>
            </a:r>
            <a:r>
              <a:rPr lang="en-US" sz="1800" b="1" dirty="0"/>
              <a:t>accountability</a:t>
            </a:r>
            <a:r>
              <a:rPr lang="en-US" sz="1800" dirty="0"/>
              <a:t>, </a:t>
            </a:r>
            <a:r>
              <a:rPr lang="en-US" sz="1800" b="1" dirty="0"/>
              <a:t>bias checks</a:t>
            </a:r>
            <a:r>
              <a:rPr lang="en-US" sz="1800" dirty="0"/>
              <a:t>, and </a:t>
            </a:r>
            <a:r>
              <a:rPr lang="en-US" sz="1800" b="1" dirty="0"/>
              <a:t>safety nets</a:t>
            </a:r>
            <a:r>
              <a:rPr lang="en-US" sz="1800" dirty="0"/>
              <a:t>.</a:t>
            </a:r>
          </a:p>
        </p:txBody>
      </p:sp>
      <p:sp>
        <p:nvSpPr>
          <p:cNvPr id="6" name="TextBox 5">
            <a:extLst>
              <a:ext uri="{FF2B5EF4-FFF2-40B4-BE49-F238E27FC236}">
                <a16:creationId xmlns:a16="http://schemas.microsoft.com/office/drawing/2014/main" id="{96846E02-D08D-76FF-EA4E-9053FE0CE7C0}"/>
              </a:ext>
            </a:extLst>
          </p:cNvPr>
          <p:cNvSpPr txBox="1"/>
          <p:nvPr/>
        </p:nvSpPr>
        <p:spPr>
          <a:xfrm>
            <a:off x="314153" y="4062749"/>
            <a:ext cx="3486706" cy="2400657"/>
          </a:xfrm>
          <a:prstGeom prst="rect">
            <a:avLst/>
          </a:prstGeom>
          <a:gradFill flip="none" rotWithShape="1">
            <a:gsLst>
              <a:gs pos="27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ln>
            <a:solidFill>
              <a:schemeClr val="tx2">
                <a:lumMod val="90000"/>
                <a:lumOff val="10000"/>
              </a:schemeClr>
            </a:solidFill>
          </a:ln>
        </p:spPr>
        <p:txBody>
          <a:bodyPr wrap="square" rtlCol="0">
            <a:spAutoFit/>
          </a:bodyPr>
          <a:lstStyle/>
          <a:p>
            <a:r>
              <a:rPr lang="en-US" sz="1800" b="1" i="1" dirty="0">
                <a:solidFill>
                  <a:schemeClr val="tx2">
                    <a:lumMod val="90000"/>
                    <a:lumOff val="10000"/>
                  </a:schemeClr>
                </a:solidFill>
              </a:rPr>
              <a:t>“AI is here to stay… We choose to embrace it, and we’re integrating AI into education, training and medical research to drive innovation and opportunity.”</a:t>
            </a:r>
            <a:r>
              <a:rPr lang="en-US" sz="1800" b="1" dirty="0">
                <a:solidFill>
                  <a:schemeClr val="tx2">
                    <a:lumMod val="90000"/>
                    <a:lumOff val="10000"/>
                  </a:schemeClr>
                </a:solidFill>
              </a:rPr>
              <a:t> </a:t>
            </a:r>
          </a:p>
          <a:p>
            <a:endParaRPr lang="en-US" sz="600" b="1" dirty="0">
              <a:solidFill>
                <a:schemeClr val="tx2">
                  <a:lumMod val="90000"/>
                  <a:lumOff val="10000"/>
                </a:schemeClr>
              </a:solidFill>
            </a:endParaRPr>
          </a:p>
          <a:p>
            <a:r>
              <a:rPr lang="en-US" b="1" dirty="0">
                <a:solidFill>
                  <a:schemeClr val="tx2">
                    <a:lumMod val="90000"/>
                    <a:lumOff val="10000"/>
                  </a:schemeClr>
                </a:solidFill>
              </a:rPr>
              <a:t>-</a:t>
            </a:r>
            <a:r>
              <a:rPr lang="en-US" sz="1800" b="1" dirty="0">
                <a:solidFill>
                  <a:schemeClr val="tx2">
                    <a:lumMod val="90000"/>
                    <a:lumOff val="10000"/>
                  </a:schemeClr>
                </a:solidFill>
              </a:rPr>
              <a:t> Rowan University President Ali Houshmand​</a:t>
            </a:r>
            <a:endParaRPr lang="en-US" dirty="0"/>
          </a:p>
        </p:txBody>
      </p:sp>
    </p:spTree>
    <p:extLst>
      <p:ext uri="{BB962C8B-B14F-4D97-AF65-F5344CB8AC3E}">
        <p14:creationId xmlns:p14="http://schemas.microsoft.com/office/powerpoint/2010/main" val="54738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5A3E6-6D94-2B0C-2F45-130263452D30}"/>
              </a:ext>
            </a:extLst>
          </p:cNvPr>
          <p:cNvSpPr>
            <a:spLocks noGrp="1"/>
          </p:cNvSpPr>
          <p:nvPr>
            <p:ph type="title"/>
          </p:nvPr>
        </p:nvSpPr>
        <p:spPr/>
        <p:txBody>
          <a:bodyPr>
            <a:normAutofit/>
          </a:bodyPr>
          <a:lstStyle/>
          <a:p>
            <a:pPr algn="ctr"/>
            <a:r>
              <a:rPr lang="en-US" sz="3200" dirty="0">
                <a:latin typeface="Georgia" panose="02040502050405020303" pitchFamily="18" charset="0"/>
              </a:rPr>
              <a:t>Pillar 1 – Education Initiatives</a:t>
            </a:r>
            <a:br>
              <a:rPr lang="en-US" sz="3200" dirty="0">
                <a:latin typeface="Georgia" panose="02040502050405020303" pitchFamily="18" charset="0"/>
              </a:rPr>
            </a:br>
            <a:endParaRPr lang="en-US" sz="3200" dirty="0">
              <a:latin typeface="Georgia" panose="02040502050405020303" pitchFamily="18" charset="0"/>
            </a:endParaRPr>
          </a:p>
        </p:txBody>
      </p:sp>
      <p:sp>
        <p:nvSpPr>
          <p:cNvPr id="3" name="Content Placeholder 2">
            <a:extLst>
              <a:ext uri="{FF2B5EF4-FFF2-40B4-BE49-F238E27FC236}">
                <a16:creationId xmlns:a16="http://schemas.microsoft.com/office/drawing/2014/main" id="{73D6A7A2-FB74-4766-443A-5AF8339F2FB2}"/>
              </a:ext>
            </a:extLst>
          </p:cNvPr>
          <p:cNvSpPr>
            <a:spLocks noGrp="1"/>
          </p:cNvSpPr>
          <p:nvPr>
            <p:ph idx="1"/>
          </p:nvPr>
        </p:nvSpPr>
        <p:spPr>
          <a:xfrm>
            <a:off x="838200" y="1594624"/>
            <a:ext cx="6555059" cy="4582339"/>
          </a:xfrm>
        </p:spPr>
        <p:txBody>
          <a:bodyPr>
            <a:normAutofit fontScale="92500" lnSpcReduction="10000"/>
          </a:bodyPr>
          <a:lstStyle/>
          <a:p>
            <a:pPr>
              <a:buClr>
                <a:srgbClr val="993300"/>
              </a:buClr>
              <a:buFont typeface="Wingdings" panose="05000000000000000000" pitchFamily="2" charset="2"/>
              <a:buChar char="§"/>
            </a:pPr>
            <a:r>
              <a:rPr lang="en-US" sz="1800" b="1" dirty="0">
                <a:solidFill>
                  <a:srgbClr val="993300"/>
                </a:solidFill>
                <a:latin typeface="Georgia" panose="02040502050405020303" pitchFamily="18" charset="0"/>
              </a:rPr>
              <a:t>AI Literacy for All:</a:t>
            </a:r>
            <a:r>
              <a:rPr lang="en-US" sz="1800" dirty="0">
                <a:solidFill>
                  <a:srgbClr val="993300"/>
                </a:solidFill>
                <a:latin typeface="Georgia" panose="02040502050405020303" pitchFamily="18" charset="0"/>
              </a:rPr>
              <a:t> </a:t>
            </a:r>
            <a:r>
              <a:rPr lang="en-US" sz="1800" dirty="0">
                <a:latin typeface="Georgia" panose="02040502050405020303" pitchFamily="18" charset="0"/>
              </a:rPr>
              <a:t>Launching an “AI for Everyone” course open to </a:t>
            </a:r>
            <a:r>
              <a:rPr lang="en-US" sz="1800" b="1" dirty="0">
                <a:latin typeface="Georgia" panose="02040502050405020303" pitchFamily="18" charset="0"/>
              </a:rPr>
              <a:t>all majors</a:t>
            </a:r>
            <a:r>
              <a:rPr lang="en-US" sz="1800" dirty="0">
                <a:latin typeface="Georgia" panose="02040502050405020303" pitchFamily="18" charset="0"/>
              </a:rPr>
              <a:t>, inspired by Stanford’s multidisciplinary AI literacy efforts.</a:t>
            </a:r>
          </a:p>
          <a:p>
            <a:pPr lvl="1">
              <a:buClr>
                <a:srgbClr val="993300"/>
              </a:buClr>
              <a:buFont typeface="Courier New" panose="02070309020205020404" pitchFamily="49" charset="0"/>
              <a:buChar char="o"/>
            </a:pPr>
            <a:r>
              <a:rPr lang="en-US" sz="1800" dirty="0">
                <a:latin typeface="Georgia" panose="02040502050405020303" pitchFamily="18" charset="0"/>
              </a:rPr>
              <a:t>Goal: ensure every Rowan student gains a basic understanding of AI and its societal impacts</a:t>
            </a:r>
          </a:p>
          <a:p>
            <a:pPr>
              <a:buClr>
                <a:srgbClr val="993300"/>
              </a:buClr>
              <a:buFont typeface="Wingdings" panose="05000000000000000000" pitchFamily="2" charset="2"/>
              <a:buChar char="§"/>
            </a:pPr>
            <a:r>
              <a:rPr lang="en-US" sz="1800" b="1" dirty="0">
                <a:solidFill>
                  <a:srgbClr val="993300"/>
                </a:solidFill>
                <a:latin typeface="Georgia" panose="02040502050405020303" pitchFamily="18" charset="0"/>
              </a:rPr>
              <a:t>Across the Curriculum:</a:t>
            </a:r>
            <a:r>
              <a:rPr lang="en-US" sz="1800" dirty="0">
                <a:solidFill>
                  <a:srgbClr val="993300"/>
                </a:solidFill>
                <a:latin typeface="Georgia" panose="02040502050405020303" pitchFamily="18" charset="0"/>
              </a:rPr>
              <a:t> </a:t>
            </a:r>
            <a:r>
              <a:rPr lang="en-US" sz="1800" dirty="0">
                <a:latin typeface="Georgia" panose="02040502050405020303" pitchFamily="18" charset="0"/>
              </a:rPr>
              <a:t>Working with faculty in </a:t>
            </a:r>
            <a:r>
              <a:rPr lang="en-US" sz="1800" i="1" dirty="0">
                <a:latin typeface="Georgia" panose="02040502050405020303" pitchFamily="18" charset="0"/>
              </a:rPr>
              <a:t>non-STEM fields</a:t>
            </a:r>
            <a:r>
              <a:rPr lang="en-US" sz="1800" dirty="0">
                <a:latin typeface="Georgia" panose="02040502050405020303" pitchFamily="18" charset="0"/>
              </a:rPr>
              <a:t> (arts, humanities, business), medical schools, and </a:t>
            </a:r>
            <a:r>
              <a:rPr lang="en-US" sz="1800" i="1" dirty="0">
                <a:latin typeface="Georgia" panose="02040502050405020303" pitchFamily="18" charset="0"/>
              </a:rPr>
              <a:t>professional studies</a:t>
            </a:r>
            <a:r>
              <a:rPr lang="en-US" sz="1800" dirty="0">
                <a:latin typeface="Georgia" panose="02040502050405020303" pitchFamily="18" charset="0"/>
              </a:rPr>
              <a:t> to embed AI topics into their courses and create new interdisciplinary programs.</a:t>
            </a:r>
            <a:endParaRPr lang="en-US" sz="1800" i="1" dirty="0">
              <a:latin typeface="Georgia" panose="02040502050405020303" pitchFamily="18" charset="0"/>
            </a:endParaRPr>
          </a:p>
          <a:p>
            <a:pPr lvl="1">
              <a:buClr>
                <a:srgbClr val="993300"/>
              </a:buClr>
              <a:buFont typeface="Courier New" panose="02070309020205020404" pitchFamily="49" charset="0"/>
              <a:buChar char="o"/>
            </a:pPr>
            <a:r>
              <a:rPr lang="en-US" sz="1800" dirty="0">
                <a:latin typeface="Georgia" panose="02040502050405020303" pitchFamily="18" charset="0"/>
              </a:rPr>
              <a:t>E.g., Med students learn how AI aids diagnosis; art students use AI in creative projects.</a:t>
            </a:r>
          </a:p>
          <a:p>
            <a:pPr>
              <a:buClr>
                <a:srgbClr val="993300"/>
              </a:buClr>
              <a:buFont typeface="Wingdings" panose="05000000000000000000" pitchFamily="2" charset="2"/>
              <a:buChar char="§"/>
            </a:pPr>
            <a:r>
              <a:rPr lang="en-US" sz="1800" b="1" dirty="0">
                <a:solidFill>
                  <a:srgbClr val="993300"/>
                </a:solidFill>
                <a:latin typeface="Georgia" panose="02040502050405020303" pitchFamily="18" charset="0"/>
              </a:rPr>
              <a:t>Faculty Training &amp; Ethics:</a:t>
            </a:r>
            <a:r>
              <a:rPr lang="en-US" sz="1800" dirty="0">
                <a:latin typeface="Georgia" panose="02040502050405020303" pitchFamily="18" charset="0"/>
              </a:rPr>
              <a:t> Providing workshops for faculty on using AI tools in teaching (like how to let students use GPT ethically) and incorporating AI ethics discussions into classwork so students consider both the power and pitfalls of AI.</a:t>
            </a:r>
          </a:p>
          <a:p>
            <a:pPr>
              <a:buClr>
                <a:srgbClr val="993300"/>
              </a:buClr>
              <a:buFont typeface="Wingdings" panose="05000000000000000000" pitchFamily="2" charset="2"/>
              <a:buChar char="§"/>
            </a:pPr>
            <a:r>
              <a:rPr lang="en-US" sz="1800" b="1" dirty="0">
                <a:solidFill>
                  <a:srgbClr val="993300"/>
                </a:solidFill>
                <a:latin typeface="Georgia" panose="02040502050405020303" pitchFamily="18" charset="0"/>
              </a:rPr>
              <a:t>Real-World Projects:</a:t>
            </a:r>
            <a:r>
              <a:rPr lang="en-US" sz="1800" dirty="0">
                <a:latin typeface="Georgia" panose="02040502050405020303" pitchFamily="18" charset="0"/>
              </a:rPr>
              <a:t> Encouraging interdisciplinary student projects on AI (a history major and a CS major tackling an AI ethics case study, for instance) to broaden perspectives.</a:t>
            </a:r>
          </a:p>
          <a:p>
            <a:endParaRPr lang="en-US" dirty="0"/>
          </a:p>
        </p:txBody>
      </p:sp>
      <p:pic>
        <p:nvPicPr>
          <p:cNvPr id="5" name="Picture 4" descr="A group of people looking at a computer&#10;&#10;AI-generated content may be incorrect.">
            <a:extLst>
              <a:ext uri="{FF2B5EF4-FFF2-40B4-BE49-F238E27FC236}">
                <a16:creationId xmlns:a16="http://schemas.microsoft.com/office/drawing/2014/main" id="{564A6486-0617-833A-0391-91768BA14035}"/>
              </a:ext>
            </a:extLst>
          </p:cNvPr>
          <p:cNvPicPr>
            <a:picLocks noChangeAspect="1"/>
          </p:cNvPicPr>
          <p:nvPr/>
        </p:nvPicPr>
        <p:blipFill>
          <a:blip r:embed="rId2"/>
          <a:stretch>
            <a:fillRect/>
          </a:stretch>
        </p:blipFill>
        <p:spPr>
          <a:xfrm>
            <a:off x="7574528" y="1994330"/>
            <a:ext cx="4114800" cy="3235591"/>
          </a:xfrm>
          <a:prstGeom prst="rect">
            <a:avLst/>
          </a:prstGeom>
        </p:spPr>
      </p:pic>
    </p:spTree>
    <p:extLst>
      <p:ext uri="{BB962C8B-B14F-4D97-AF65-F5344CB8AC3E}">
        <p14:creationId xmlns:p14="http://schemas.microsoft.com/office/powerpoint/2010/main" val="818964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A7E70-6D9A-D493-F903-12510FFAC681}"/>
              </a:ext>
            </a:extLst>
          </p:cNvPr>
          <p:cNvSpPr>
            <a:spLocks noGrp="1"/>
          </p:cNvSpPr>
          <p:nvPr>
            <p:ph type="title"/>
          </p:nvPr>
        </p:nvSpPr>
        <p:spPr>
          <a:xfrm>
            <a:off x="451945" y="243071"/>
            <a:ext cx="5257800" cy="1325563"/>
          </a:xfrm>
        </p:spPr>
        <p:txBody>
          <a:bodyPr>
            <a:normAutofit/>
          </a:bodyPr>
          <a:lstStyle/>
          <a:p>
            <a:pPr algn="ctr"/>
            <a:r>
              <a:rPr lang="en-US" sz="3200" dirty="0">
                <a:latin typeface="Georgia" panose="02040502050405020303" pitchFamily="18" charset="0"/>
              </a:rPr>
              <a:t>Pillar 2 – Research &amp; Development Initiatives</a:t>
            </a:r>
          </a:p>
        </p:txBody>
      </p:sp>
      <p:sp>
        <p:nvSpPr>
          <p:cNvPr id="3" name="Content Placeholder 2">
            <a:extLst>
              <a:ext uri="{FF2B5EF4-FFF2-40B4-BE49-F238E27FC236}">
                <a16:creationId xmlns:a16="http://schemas.microsoft.com/office/drawing/2014/main" id="{14A15386-C98C-3932-F5DE-19396794C471}"/>
              </a:ext>
            </a:extLst>
          </p:cNvPr>
          <p:cNvSpPr>
            <a:spLocks noGrp="1"/>
          </p:cNvSpPr>
          <p:nvPr>
            <p:ph idx="1"/>
          </p:nvPr>
        </p:nvSpPr>
        <p:spPr>
          <a:xfrm>
            <a:off x="593194" y="1568634"/>
            <a:ext cx="5116551" cy="4999434"/>
          </a:xfrm>
        </p:spPr>
        <p:txBody>
          <a:bodyPr>
            <a:normAutofit/>
          </a:bodyPr>
          <a:lstStyle/>
          <a:p>
            <a:endParaRPr lang="en-US" sz="1800" b="1" dirty="0">
              <a:latin typeface="Georgia" panose="02040502050405020303" pitchFamily="18" charset="0"/>
            </a:endParaRPr>
          </a:p>
          <a:p>
            <a:pPr>
              <a:buClr>
                <a:srgbClr val="993300"/>
              </a:buClr>
              <a:buFont typeface="Wingdings" panose="05000000000000000000" pitchFamily="2" charset="2"/>
              <a:buChar char="§"/>
            </a:pPr>
            <a:r>
              <a:rPr lang="en-US" sz="1800" b="1" dirty="0">
                <a:solidFill>
                  <a:srgbClr val="993300"/>
                </a:solidFill>
                <a:latin typeface="Georgia" panose="02040502050405020303" pitchFamily="18" charset="0"/>
              </a:rPr>
              <a:t>Building Infrastructure:</a:t>
            </a:r>
            <a:r>
              <a:rPr lang="en-US" sz="1800" dirty="0">
                <a:latin typeface="Georgia" panose="02040502050405020303" pitchFamily="18" charset="0"/>
              </a:rPr>
              <a:t> Invest in high-performance computing, data storage, and AI software platforms.</a:t>
            </a:r>
          </a:p>
          <a:p>
            <a:pPr>
              <a:buClr>
                <a:srgbClr val="993300"/>
              </a:buClr>
              <a:buFont typeface="Wingdings" panose="05000000000000000000" pitchFamily="2" charset="2"/>
              <a:buChar char="§"/>
            </a:pPr>
            <a:r>
              <a:rPr lang="en-US" sz="1800" b="1" dirty="0">
                <a:solidFill>
                  <a:srgbClr val="993300"/>
                </a:solidFill>
                <a:latin typeface="Georgia" panose="02040502050405020303" pitchFamily="18" charset="0"/>
              </a:rPr>
              <a:t>Interdisciplinary Collaboration:</a:t>
            </a:r>
            <a:r>
              <a:rPr lang="en-US" sz="1800" dirty="0">
                <a:latin typeface="Georgia" panose="02040502050405020303" pitchFamily="18" charset="0"/>
              </a:rPr>
              <a:t> Foster collaboration between departments. </a:t>
            </a:r>
          </a:p>
          <a:p>
            <a:pPr lvl="1">
              <a:buClr>
                <a:srgbClr val="993300"/>
              </a:buClr>
              <a:buFont typeface="Courier New" panose="02070309020205020404" pitchFamily="49" charset="0"/>
              <a:buChar char="o"/>
            </a:pPr>
            <a:r>
              <a:rPr lang="en-US" sz="1800" dirty="0">
                <a:latin typeface="Georgia" panose="02040502050405020303" pitchFamily="18" charset="0"/>
              </a:rPr>
              <a:t>E.g., our engineers and clinicians team up to develop an AI for early disease detection.</a:t>
            </a:r>
          </a:p>
          <a:p>
            <a:pPr>
              <a:buClr>
                <a:srgbClr val="993300"/>
              </a:buClr>
              <a:buFont typeface="Wingdings" panose="05000000000000000000" pitchFamily="2" charset="2"/>
              <a:buChar char="§"/>
            </a:pPr>
            <a:r>
              <a:rPr lang="en-US" sz="1800" b="1" dirty="0">
                <a:solidFill>
                  <a:srgbClr val="993300"/>
                </a:solidFill>
                <a:latin typeface="Georgia" panose="02040502050405020303" pitchFamily="18" charset="0"/>
              </a:rPr>
              <a:t>Industry &amp; Govt Partnerships:</a:t>
            </a:r>
            <a:r>
              <a:rPr lang="en-US" sz="1800" dirty="0">
                <a:latin typeface="Georgia" panose="02040502050405020303" pitchFamily="18" charset="0"/>
              </a:rPr>
              <a:t> Teaming up with external partners to solve practical problems and stay at the forefront.</a:t>
            </a:r>
          </a:p>
        </p:txBody>
      </p:sp>
      <p:pic>
        <p:nvPicPr>
          <p:cNvPr id="5" name="Picture 4" descr="A group of people looking at a computer&#10;&#10;AI-generated content may be incorrect.">
            <a:extLst>
              <a:ext uri="{FF2B5EF4-FFF2-40B4-BE49-F238E27FC236}">
                <a16:creationId xmlns:a16="http://schemas.microsoft.com/office/drawing/2014/main" id="{451EC283-8924-E069-C704-8753A32476F7}"/>
              </a:ext>
            </a:extLst>
          </p:cNvPr>
          <p:cNvPicPr>
            <a:picLocks noChangeAspect="1"/>
          </p:cNvPicPr>
          <p:nvPr/>
        </p:nvPicPr>
        <p:blipFill>
          <a:blip r:embed="rId2"/>
          <a:stretch>
            <a:fillRect/>
          </a:stretch>
        </p:blipFill>
        <p:spPr>
          <a:xfrm>
            <a:off x="6390577" y="692142"/>
            <a:ext cx="5557628" cy="2926043"/>
          </a:xfrm>
          <a:prstGeom prst="rect">
            <a:avLst/>
          </a:prstGeom>
        </p:spPr>
      </p:pic>
      <p:pic>
        <p:nvPicPr>
          <p:cNvPr id="7" name="Picture 6" descr="A person in a white coat and mask touching a transparent screen&#10;&#10;AI-generated content may be incorrect.">
            <a:extLst>
              <a:ext uri="{FF2B5EF4-FFF2-40B4-BE49-F238E27FC236}">
                <a16:creationId xmlns:a16="http://schemas.microsoft.com/office/drawing/2014/main" id="{DD6D5461-B1D0-38CD-4FAB-7343326B8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7664" y="3743403"/>
            <a:ext cx="5560541" cy="2824665"/>
          </a:xfrm>
          <a:prstGeom prst="rect">
            <a:avLst/>
          </a:prstGeom>
        </p:spPr>
      </p:pic>
    </p:spTree>
    <p:extLst>
      <p:ext uri="{BB962C8B-B14F-4D97-AF65-F5344CB8AC3E}">
        <p14:creationId xmlns:p14="http://schemas.microsoft.com/office/powerpoint/2010/main" val="2539846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2F415-DF1B-F63D-C260-E8BB1D063E1B}"/>
              </a:ext>
            </a:extLst>
          </p:cNvPr>
          <p:cNvSpPr>
            <a:spLocks noGrp="1"/>
          </p:cNvSpPr>
          <p:nvPr>
            <p:ph type="title"/>
          </p:nvPr>
        </p:nvSpPr>
        <p:spPr/>
        <p:txBody>
          <a:bodyPr>
            <a:normAutofit/>
          </a:bodyPr>
          <a:lstStyle/>
          <a:p>
            <a:pPr algn="ctr"/>
            <a:r>
              <a:rPr lang="en-US" sz="3200" dirty="0">
                <a:latin typeface="Georgia" panose="02040502050405020303" pitchFamily="18" charset="0"/>
              </a:rPr>
              <a:t>Pillar 3 – Administration &amp; Operations Initiatives</a:t>
            </a:r>
          </a:p>
        </p:txBody>
      </p:sp>
      <p:sp>
        <p:nvSpPr>
          <p:cNvPr id="3" name="Content Placeholder 2">
            <a:extLst>
              <a:ext uri="{FF2B5EF4-FFF2-40B4-BE49-F238E27FC236}">
                <a16:creationId xmlns:a16="http://schemas.microsoft.com/office/drawing/2014/main" id="{A3DBACBF-168F-AD49-446A-3E8BC0F3BDBD}"/>
              </a:ext>
            </a:extLst>
          </p:cNvPr>
          <p:cNvSpPr>
            <a:spLocks noGrp="1"/>
          </p:cNvSpPr>
          <p:nvPr>
            <p:ph idx="1"/>
          </p:nvPr>
        </p:nvSpPr>
        <p:spPr/>
        <p:txBody>
          <a:bodyPr>
            <a:normAutofit/>
          </a:bodyPr>
          <a:lstStyle/>
          <a:p>
            <a:pPr>
              <a:buClr>
                <a:srgbClr val="C00000"/>
              </a:buClr>
              <a:buFont typeface="Wingdings" panose="05000000000000000000" pitchFamily="2" charset="2"/>
              <a:buChar char="§"/>
            </a:pPr>
            <a:r>
              <a:rPr lang="en-US" sz="1800" b="1" dirty="0">
                <a:solidFill>
                  <a:srgbClr val="993300"/>
                </a:solidFill>
                <a:latin typeface="Georgia" panose="02040502050405020303" pitchFamily="18" charset="0"/>
              </a:rPr>
              <a:t>AI-Powered Campus:</a:t>
            </a:r>
            <a:r>
              <a:rPr lang="en-US" sz="1800" dirty="0">
                <a:latin typeface="Georgia" panose="02040502050405020303" pitchFamily="18" charset="0"/>
              </a:rPr>
              <a:t> Integrate AI assistants into university life to boost productivity and service. </a:t>
            </a:r>
          </a:p>
          <a:p>
            <a:pPr lvl="1">
              <a:buClr>
                <a:srgbClr val="C00000"/>
              </a:buClr>
              <a:buFont typeface="Courier New" panose="02070309020205020404" pitchFamily="49" charset="0"/>
              <a:buChar char="o"/>
            </a:pPr>
            <a:r>
              <a:rPr lang="en-US" sz="1800" dirty="0">
                <a:latin typeface="Georgia" panose="02040502050405020303" pitchFamily="18" charset="0"/>
              </a:rPr>
              <a:t>Microsoft 365 Copilot for faculty and staff – an AI helper that drafts emails, summarizes reports, and accelerates tedious tasks, all with enterprise-grade data privacy​.</a:t>
            </a:r>
          </a:p>
          <a:p>
            <a:pPr>
              <a:buClr>
                <a:srgbClr val="C00000"/>
              </a:buClr>
              <a:buFont typeface="Wingdings" panose="05000000000000000000" pitchFamily="2" charset="2"/>
              <a:buChar char="§"/>
            </a:pPr>
            <a:r>
              <a:rPr lang="en-US" sz="1800" b="1" dirty="0">
                <a:solidFill>
                  <a:srgbClr val="993300"/>
                </a:solidFill>
                <a:latin typeface="Georgia" panose="02040502050405020303" pitchFamily="18" charset="0"/>
              </a:rPr>
              <a:t>Smarter Student Services:</a:t>
            </a:r>
            <a:r>
              <a:rPr lang="en-US" sz="1800" dirty="0">
                <a:solidFill>
                  <a:srgbClr val="993300"/>
                </a:solidFill>
                <a:latin typeface="Georgia" panose="02040502050405020303" pitchFamily="18" charset="0"/>
              </a:rPr>
              <a:t> </a:t>
            </a:r>
            <a:r>
              <a:rPr lang="en-US" sz="1800" dirty="0">
                <a:latin typeface="Georgia" panose="02040502050405020303" pitchFamily="18" charset="0"/>
              </a:rPr>
              <a:t>Use chatbots and AI advisors to answer student questions 24/7 (from IT help to admissions info). AI can also analyze student data to alert advisors when a student may need support, improving outcomes.</a:t>
            </a:r>
          </a:p>
          <a:p>
            <a:pPr>
              <a:buClr>
                <a:srgbClr val="C00000"/>
              </a:buClr>
              <a:buFont typeface="Wingdings" panose="05000000000000000000" pitchFamily="2" charset="2"/>
              <a:buChar char="§"/>
            </a:pPr>
            <a:r>
              <a:rPr lang="en-US" sz="1800" b="1" dirty="0">
                <a:solidFill>
                  <a:srgbClr val="993300"/>
                </a:solidFill>
                <a:latin typeface="Georgia" panose="02040502050405020303" pitchFamily="18" charset="0"/>
              </a:rPr>
              <a:t>Digital Transformation:</a:t>
            </a:r>
            <a:r>
              <a:rPr lang="en-US" sz="1800" dirty="0">
                <a:solidFill>
                  <a:srgbClr val="993300"/>
                </a:solidFill>
                <a:latin typeface="Georgia" panose="02040502050405020303" pitchFamily="18" charset="0"/>
              </a:rPr>
              <a:t> </a:t>
            </a:r>
            <a:r>
              <a:rPr lang="en-US" sz="1800" dirty="0">
                <a:latin typeface="Georgia" panose="02040502050405020303" pitchFamily="18" charset="0"/>
              </a:rPr>
              <a:t>Streamline operations like scheduling, facilities management, and HR with AI tools. This frees up staff time for higher-level work and makes campus operations more responsive. </a:t>
            </a:r>
          </a:p>
          <a:p>
            <a:pPr>
              <a:buClr>
                <a:srgbClr val="C00000"/>
              </a:buClr>
              <a:buFont typeface="Wingdings" panose="05000000000000000000" pitchFamily="2" charset="2"/>
              <a:buChar char="§"/>
            </a:pPr>
            <a:r>
              <a:rPr lang="en-US" sz="1800" b="1" dirty="0">
                <a:solidFill>
                  <a:srgbClr val="993300"/>
                </a:solidFill>
                <a:latin typeface="Georgia" panose="02040502050405020303" pitchFamily="18" charset="0"/>
              </a:rPr>
              <a:t>Responsible Use Policies:</a:t>
            </a:r>
            <a:r>
              <a:rPr lang="en-US" sz="1800" dirty="0">
                <a:latin typeface="Georgia" panose="02040502050405020303" pitchFamily="18" charset="0"/>
              </a:rPr>
              <a:t> Alongside new tools, we’re updating policies and training to ensure responsible use of AI.</a:t>
            </a:r>
          </a:p>
          <a:p>
            <a:pPr lvl="1">
              <a:buClr>
                <a:srgbClr val="C00000"/>
              </a:buClr>
              <a:buFont typeface="Courier New" panose="02070309020205020404" pitchFamily="49" charset="0"/>
              <a:buChar char="o"/>
            </a:pPr>
            <a:r>
              <a:rPr lang="en-US" sz="1800" dirty="0">
                <a:latin typeface="Georgia" panose="02040502050405020303" pitchFamily="18" charset="0"/>
              </a:rPr>
              <a:t>E.g., Guidelines on data use.</a:t>
            </a:r>
          </a:p>
          <a:p>
            <a:endParaRPr lang="en-US" sz="1800" dirty="0">
              <a:latin typeface="Georgia" panose="02040502050405020303" pitchFamily="18" charset="0"/>
            </a:endParaRPr>
          </a:p>
        </p:txBody>
      </p:sp>
    </p:spTree>
    <p:extLst>
      <p:ext uri="{BB962C8B-B14F-4D97-AF65-F5344CB8AC3E}">
        <p14:creationId xmlns:p14="http://schemas.microsoft.com/office/powerpoint/2010/main" val="2035338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191571d-f535-4a0f-8fa7-3ef20faac50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376AA2E9034F4282586E72DFA50A6E" ma:contentTypeVersion="16" ma:contentTypeDescription="Create a new document." ma:contentTypeScope="" ma:versionID="703986cd6ceee3080ead6cc003f9687f">
  <xsd:schema xmlns:xsd="http://www.w3.org/2001/XMLSchema" xmlns:xs="http://www.w3.org/2001/XMLSchema" xmlns:p="http://schemas.microsoft.com/office/2006/metadata/properties" xmlns:ns3="4191571d-f535-4a0f-8fa7-3ef20faac501" xmlns:ns4="96b4d175-1508-49ae-8ffe-e5c1f1a219a7" targetNamespace="http://schemas.microsoft.com/office/2006/metadata/properties" ma:root="true" ma:fieldsID="a0dcd5efc64dcfaeb7b8b14096725878" ns3:_="" ns4:_="">
    <xsd:import namespace="4191571d-f535-4a0f-8fa7-3ef20faac501"/>
    <xsd:import namespace="96b4d175-1508-49ae-8ffe-e5c1f1a219a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91571d-f535-4a0f-8fa7-3ef20faac5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b4d175-1508-49ae-8ffe-e5c1f1a219a7"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DB33CC-DDD8-4BA2-8A91-B7F673C3D742}">
  <ds:schemaRefs>
    <ds:schemaRef ds:uri="http://schemas.microsoft.com/sharepoint/v3/contenttype/forms"/>
  </ds:schemaRefs>
</ds:datastoreItem>
</file>

<file path=customXml/itemProps2.xml><?xml version="1.0" encoding="utf-8"?>
<ds:datastoreItem xmlns:ds="http://schemas.openxmlformats.org/officeDocument/2006/customXml" ds:itemID="{ED48AB4C-F29D-4EB3-B32D-19965B49DF38}">
  <ds:schemaRefs>
    <ds:schemaRef ds:uri="http://schemas.openxmlformats.org/package/2006/metadata/core-properties"/>
    <ds:schemaRef ds:uri="4191571d-f535-4a0f-8fa7-3ef20faac501"/>
    <ds:schemaRef ds:uri="http://purl.org/dc/terms/"/>
    <ds:schemaRef ds:uri="http://purl.org/dc/dcmitype/"/>
    <ds:schemaRef ds:uri="http://schemas.microsoft.com/office/infopath/2007/PartnerControls"/>
    <ds:schemaRef ds:uri="http://purl.org/dc/elements/1.1/"/>
    <ds:schemaRef ds:uri="http://schemas.microsoft.com/office/2006/documentManagement/types"/>
    <ds:schemaRef ds:uri="96b4d175-1508-49ae-8ffe-e5c1f1a219a7"/>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001CAEC-AA99-46CC-868C-C6EE68F805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91571d-f535-4a0f-8fa7-3ef20faac501"/>
    <ds:schemaRef ds:uri="96b4d175-1508-49ae-8ffe-e5c1f1a219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1294</TotalTime>
  <Words>1001</Words>
  <Application>Microsoft Office PowerPoint</Application>
  <PresentationFormat>Widescreen</PresentationFormat>
  <Paragraphs>67</Paragraphs>
  <Slides>8</Slides>
  <Notes>2</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Aptos</vt:lpstr>
      <vt:lpstr>Aptos Display</vt:lpstr>
      <vt:lpstr>Arial</vt:lpstr>
      <vt:lpstr>Courier New</vt:lpstr>
      <vt:lpstr>Georgia</vt:lpstr>
      <vt:lpstr>Google Sans</vt:lpstr>
      <vt:lpstr>Wingdings</vt:lpstr>
      <vt:lpstr>Office Theme</vt:lpstr>
      <vt:lpstr>How AI Can Save Education …</vt:lpstr>
      <vt:lpstr>The AI Revolution across Sectors </vt:lpstr>
      <vt:lpstr>How AI is Transforming Education?</vt:lpstr>
      <vt:lpstr>Responsible Use of AI</vt:lpstr>
      <vt:lpstr>Rowan’s Strategy for Ethical &amp; Safe AI</vt:lpstr>
      <vt:lpstr>Pillar 1 – Education Initiatives </vt:lpstr>
      <vt:lpstr>Pillar 2 – Research &amp; Development Initiatives</vt:lpstr>
      <vt:lpstr>Pillar 3 – Administration &amp; Operations Initiatives</vt:lpstr>
    </vt:vector>
  </TitlesOfParts>
  <Company>Rowan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Bouaynaya, Nidhal</dc:creator>
  <cp:lastModifiedBy>Mark Magyar</cp:lastModifiedBy>
  <cp:revision>89</cp:revision>
  <dcterms:created xsi:type="dcterms:W3CDTF">2025-03-25T10:39:43Z</dcterms:created>
  <dcterms:modified xsi:type="dcterms:W3CDTF">2025-04-15T11:11:05Z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0x010100CB376AA2E9034F4282586E72DFA50A6E</vt:lpwstr>
  </property>
</Properties>
</file>