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147477388" r:id="rId4"/>
    <p:sldId id="2147477398" r:id="rId5"/>
    <p:sldId id="2147477401" r:id="rId6"/>
    <p:sldId id="2147477402" r:id="rId7"/>
    <p:sldId id="2147477399" r:id="rId8"/>
    <p:sldId id="2147477396" r:id="rId9"/>
    <p:sldId id="270" r:id="rId10"/>
    <p:sldId id="2147477389" r:id="rId11"/>
    <p:sldId id="269" r:id="rId12"/>
    <p:sldId id="2147477390" r:id="rId13"/>
    <p:sldId id="21474773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4864F-0BBA-C7F6-8084-D4C567D17733}" v="1110" dt="2025-04-13T22:26:31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86CD4-2C22-491B-8637-60EB17A259F7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ACD28-42EB-445A-ABF2-9DC9EC61A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81A8E-D9B1-40DC-B81A-57448716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EC5D7-BAB0-D4C9-9C5A-31D931A71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5F7AD-4249-3D65-2D95-DA329A651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Handout</a:t>
            </a:r>
          </a:p>
          <a:p>
            <a:endParaRPr lang="en-US"/>
          </a:p>
          <a:p>
            <a:r>
              <a:rPr lang="en-US"/>
              <a:t>Give </a:t>
            </a:r>
            <a:r>
              <a:rPr lang="en-US" err="1"/>
              <a:t>expample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94B9-0807-5CD0-20FE-6616BB3E0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8DBDD-1122-41CF-B7F8-FCE902E056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7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90F14-E522-84C7-F3AE-F24E1FEA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FB0733-4B90-E018-6216-C84CA5516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C8DB-465B-6110-122D-4CE9870EE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Handout</a:t>
            </a:r>
          </a:p>
          <a:p>
            <a:endParaRPr lang="en-US"/>
          </a:p>
          <a:p>
            <a:r>
              <a:rPr lang="en-US"/>
              <a:t>Give </a:t>
            </a:r>
            <a:r>
              <a:rPr lang="en-US" err="1"/>
              <a:t>expample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E5016-12CD-EC49-6CEB-C52A81604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8DBDD-1122-41CF-B7F8-FCE902E056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4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8FB5-7434-0CC9-483E-69603A7A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44DA3-A294-B352-04E8-EA6E7C655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6E09F-6346-E531-2B0F-EF4116CDD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Handout</a:t>
            </a:r>
          </a:p>
          <a:p>
            <a:endParaRPr lang="en-US"/>
          </a:p>
          <a:p>
            <a:r>
              <a:rPr lang="en-US"/>
              <a:t>Give </a:t>
            </a:r>
            <a:r>
              <a:rPr lang="en-US" err="1"/>
              <a:t>expample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390B9-85FB-4888-7196-D520E1466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8DBDD-1122-41CF-B7F8-FCE902E056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7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8CA48-A141-E712-568C-D92F11035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C28B5-4420-B91A-4424-3C6CBE059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F5412-1273-0D0B-E4AC-FD6647A58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Handout</a:t>
            </a:r>
          </a:p>
          <a:p>
            <a:endParaRPr lang="en-US"/>
          </a:p>
          <a:p>
            <a:r>
              <a:rPr lang="en-US"/>
              <a:t>Give </a:t>
            </a:r>
            <a:r>
              <a:rPr lang="en-US" err="1"/>
              <a:t>expample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3BAB0-0FF9-5491-9CAE-0F892B8DE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8DBDD-1122-41CF-B7F8-FCE902E056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7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Next Steps for Implementing AI in Your Organization:</a:t>
            </a:r>
          </a:p>
          <a:p>
            <a:endParaRPr lang="en-US"/>
          </a:p>
          <a:p>
            <a:r>
              <a:rPr lang="en-US"/>
              <a:t>1. Develop an AI Policy:</a:t>
            </a:r>
          </a:p>
          <a:p>
            <a:r>
              <a:rPr lang="en-US"/>
              <a:t>   - Create a comprehensive AI policy tailored to your organization's needs. This policy should outline the goals, ethical considerations, and governance structures related to AI use within your organization.</a:t>
            </a:r>
          </a:p>
          <a:p>
            <a:r>
              <a:rPr lang="en-US"/>
              <a:t>   - Regularly review the NIST AI Risk Management Framework to ensure your policy aligns with best practices and current standards.</a:t>
            </a:r>
          </a:p>
          <a:p>
            <a:endParaRPr lang="en-US"/>
          </a:p>
          <a:p>
            <a:r>
              <a:rPr lang="en-US"/>
              <a:t>2. Select and Approve Secure AI Tools:</a:t>
            </a:r>
          </a:p>
          <a:p>
            <a:r>
              <a:rPr lang="en-US"/>
              <a:t>   - Identify AI tools that meet your organization’s specific requirements, with a strong emphasis on security and data privacy.</a:t>
            </a:r>
          </a:p>
          <a:p>
            <a:r>
              <a:rPr lang="en-US"/>
              <a:t>   - Conduct a thorough evaluation and obtain necessary approvals to ensure these tools adhere to both your internal security protocols and industry standards.</a:t>
            </a:r>
          </a:p>
          <a:p>
            <a:endParaRPr lang="en-US"/>
          </a:p>
          <a:p>
            <a:r>
              <a:rPr lang="en-US"/>
              <a:t>3. Implement AI Training Programs:</a:t>
            </a:r>
          </a:p>
          <a:p>
            <a:r>
              <a:rPr lang="en-US"/>
              <a:t>   - Develop and roll out training programs to educate your team on AI technologies, focusing on their application, benefits, and potential risks.</a:t>
            </a:r>
          </a:p>
          <a:p>
            <a:r>
              <a:rPr lang="en-US"/>
              <a:t>   - Ensure training covers ethical use, compliance with the NIST AI framework, and how to effectively leverage AI tools in day-to-day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7F94-41BE-E7D6-5D5D-F6B60671F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018CC-9B77-DF0E-B15A-931452DB4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A8B5-8741-6E46-84D4-FEE62652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45BE-5CF6-F2A0-8038-3C584615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3339D-5E6C-FE93-527F-86EE805F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B8F6-6E45-6F3F-A615-657B8D94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C3ADD-2F12-FBF7-73B2-6E0DCC726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65CB-0CD2-7882-F7D4-153D5CDF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EC26-5E6A-C76F-309A-6E9BB0FE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A3E92-B3E7-5114-39AD-3564F1B4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C368F-207A-124D-A6F2-E0E54C77A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14087-1893-3515-30B0-38DECEB6B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0C6B1-F98C-ACA3-A028-BCF54082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3166-99BA-1778-AAAC-551AD742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B4457-A00A-01F4-4E88-AED9BB1B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EE1EFFA-1F20-624E-91AA-C328A541A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69EF047-0DE9-9749-B778-2EE043D6C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43198"/>
          </a:xfrm>
        </p:spPr>
        <p:txBody>
          <a:bodyPr wrap="square" lIns="0" tIns="0" rIns="0" bIns="0" anchor="t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Header Title</a:t>
            </a:r>
          </a:p>
        </p:txBody>
      </p:sp>
    </p:spTree>
    <p:extLst>
      <p:ext uri="{BB962C8B-B14F-4D97-AF65-F5344CB8AC3E}">
        <p14:creationId xmlns:p14="http://schemas.microsoft.com/office/powerpoint/2010/main" val="683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0877-9E74-D702-C68E-29370385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3ED61-76E1-F487-79AE-36B414AD8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9278-6F00-16CD-42ED-4DCAA228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A15F4-6AE2-1B45-E0B9-5ACD5852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4403F-BD97-6BF2-D38A-E30A8A48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D9F5-FBAD-1D72-85BE-3E4F69D7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B1673-9EA3-6BBE-F48A-398A550A2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476C-7086-B8F5-0036-9937172A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B277C-E0DB-811B-92D6-F671162F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79D8-B878-1CFB-5B82-82275142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CE42-316A-2A17-662A-7EDB2C0D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E751-3D0D-C01E-6541-155689848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108E-4A9B-EC2D-A025-A44276508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0E092-41E2-E902-3619-30F00E38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EFB42-0F2B-9F7C-46FA-BDBF2DDE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24FB0-68BA-1E81-7228-FCCA4B8E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4BA7-9F93-D5A2-D81B-2181B84F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2F1D-16CF-F2AA-049A-7C9D1169A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3D646-8189-CA2A-CE32-AC3F9685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CB966-FC14-BCFF-ADB1-59955CDAA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0D37-6078-52AA-B733-98C9A3AFC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C46D-1651-DDEE-07A1-13598669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596D5-48B6-F98D-F29C-7C85AB75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D9991-0BA2-691A-2E28-A1C9B565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FC7B-0AC6-E314-8E52-55BF6FA2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C28E6-A247-C608-9BCA-1CB9BB08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367CD-73EB-FE1C-05D3-2EDCB830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78A00-CC3E-9A46-0BC7-042CD485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F08D2-A488-9945-EB36-56DDC484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318CA-5B91-21AC-3BC1-2CE20911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19130-D813-B803-E0F5-749F0AF5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3A9E-8A55-94F8-DA28-D9ACFDD7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98F-34DE-0EE5-F0E7-04831DAE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1422-FB2E-68CE-9376-6AC2DB81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A36C0-C540-0899-D212-854A1D16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45E73-2762-94DF-7C25-70AF860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3982-8B20-372B-1465-D5D69EB9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C301-D2F3-1D17-5F5B-C4F46A3D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F5073-935C-97A2-FCAE-6DD7074D8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4CFB2-EA92-4CA0-D00C-510FA82B8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629D4-8010-285A-48E6-91E84596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87176-AA3C-BF36-05FA-12A2C500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08F30-20B4-8296-0EE3-12C3F15C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4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67730-BD51-36CE-65D1-5366B397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620B4-4734-C5C9-4EDD-6169C3C6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1EC3-CF95-615F-0B9C-70260D28D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F368D-B4EE-4F12-A7D6-7C30583AEAB1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37A0-1986-1FC5-32CF-3D3A35514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28907-7977-B10F-628D-9B823F788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E8584-DFAC-4512-8513-378B6E82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71E7-045D-BF9B-B2DB-F27D5D5D9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2" y="2506748"/>
            <a:ext cx="11535746" cy="184456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Trailblazing with AI: 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A Journey for Modern Small to Medium Business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9E8D22-8D06-6798-E093-93E10DD8E41E}"/>
              </a:ext>
            </a:extLst>
          </p:cNvPr>
          <p:cNvSpPr txBox="1">
            <a:spLocks/>
          </p:cNvSpPr>
          <p:nvPr/>
        </p:nvSpPr>
        <p:spPr>
          <a:xfrm>
            <a:off x="1624073" y="4353608"/>
            <a:ext cx="9144000" cy="600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ptos"/>
                <a:cs typeface="Times New Roman"/>
              </a:rPr>
              <a:t>April 15, 2025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C5AF0A-19D1-FE96-D01C-578766D96EA1}"/>
              </a:ext>
            </a:extLst>
          </p:cNvPr>
          <p:cNvSpPr txBox="1">
            <a:spLocks/>
          </p:cNvSpPr>
          <p:nvPr/>
        </p:nvSpPr>
        <p:spPr>
          <a:xfrm>
            <a:off x="1627086" y="4958596"/>
            <a:ext cx="9144000" cy="1012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Tim </a:t>
            </a:r>
            <a:r>
              <a:rPr lang="en-US" sz="2800" err="1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Guim</a:t>
            </a:r>
            <a:r>
              <a:rPr lang="en-US" sz="2800" dirty="0">
                <a:solidFill>
                  <a:schemeClr val="bg1"/>
                </a:solidFill>
                <a:latin typeface="Aptos"/>
                <a:ea typeface="Aptos" panose="020B0004020202020204" pitchFamily="34" charset="0"/>
                <a:cs typeface="Times New Roman"/>
              </a:rPr>
              <a:t>, CEO</a:t>
            </a:r>
          </a:p>
          <a:p>
            <a:endParaRPr lang="en-US" sz="3200">
              <a:solidFill>
                <a:schemeClr val="bg1"/>
              </a:solidFill>
              <a:latin typeface="Aptos"/>
              <a:cs typeface="Times New Roman"/>
            </a:endParaRPr>
          </a:p>
        </p:txBody>
      </p:sp>
      <p:pic>
        <p:nvPicPr>
          <p:cNvPr id="9" name="Picture 8" descr="Technology Pattern PNGs for Free Download">
            <a:extLst>
              <a:ext uri="{FF2B5EF4-FFF2-40B4-BE49-F238E27FC236}">
                <a16:creationId xmlns:a16="http://schemas.microsoft.com/office/drawing/2014/main" id="{198D36BA-EA66-0C4B-BB4B-FAF6F1D7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7854"/>
            <a:ext cx="3048001" cy="1510146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FD17AFA-6EF5-5D9D-3015-A9BA4BBD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85" y="5215231"/>
            <a:ext cx="4454237" cy="1510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9EE6E9-EA12-5676-3F0B-F3F80A41A409}"/>
              </a:ext>
            </a:extLst>
          </p:cNvPr>
          <p:cNvSpPr txBox="1"/>
          <p:nvPr/>
        </p:nvSpPr>
        <p:spPr>
          <a:xfrm>
            <a:off x="2438401" y="2184401"/>
            <a:ext cx="7788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  <a:cs typeface="Poppins Bold"/>
              </a:rPr>
              <a:t>Artificial Intelligence: Opportunities and Challenges for New Jersey Government, Business and Education Conference </a:t>
            </a:r>
          </a:p>
        </p:txBody>
      </p:sp>
      <p:pic>
        <p:nvPicPr>
          <p:cNvPr id="13" name="Picture 12" descr="Rowan-Virtua SOM | School of Osteopathic Medicine | Rowan University">
            <a:extLst>
              <a:ext uri="{FF2B5EF4-FFF2-40B4-BE49-F238E27FC236}">
                <a16:creationId xmlns:a16="http://schemas.microsoft.com/office/drawing/2014/main" id="{3948AF35-6ACC-9C68-99E9-51AFC26A26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2" b="47090"/>
          <a:stretch/>
        </p:blipFill>
        <p:spPr>
          <a:xfrm>
            <a:off x="2448908" y="1944"/>
            <a:ext cx="8064943" cy="13951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F5C390-8273-874E-EC72-481CAC2D34B8}"/>
              </a:ext>
            </a:extLst>
          </p:cNvPr>
          <p:cNvSpPr txBox="1"/>
          <p:nvPr/>
        </p:nvSpPr>
        <p:spPr>
          <a:xfrm>
            <a:off x="3988676" y="1527504"/>
            <a:ext cx="521313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ource Sans Pro"/>
                <a:ea typeface="Source Sans Pro"/>
              </a:rPr>
              <a:t>The Steve Sweeney Center for Public Policy</a:t>
            </a:r>
          </a:p>
        </p:txBody>
      </p:sp>
    </p:spTree>
    <p:extLst>
      <p:ext uri="{BB962C8B-B14F-4D97-AF65-F5344CB8AC3E}">
        <p14:creationId xmlns:p14="http://schemas.microsoft.com/office/powerpoint/2010/main" val="209235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F6EE7-C0BE-0647-940B-8FF9B2BC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4681-55EA-9B92-5E27-02831CF8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AI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 Acceptable Use Policy</a:t>
            </a: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099E3CB-15B7-A640-5AC9-E08E451D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3F14D5-5380-2E3C-B4A3-3C4B2721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653"/>
            <a:ext cx="11368847" cy="4412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User Roles and Responsibilities</a:t>
            </a:r>
            <a:endParaRPr lang="en-US" sz="3600" b="1">
              <a:solidFill>
                <a:schemeClr val="bg1"/>
              </a:solidFill>
              <a:latin typeface="Aptos Display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Approved Secure AI Tools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Protection Confidential Data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Protection of Intellectual Property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Ethical Use</a:t>
            </a:r>
            <a:endParaRPr lang="en-US" sz="3600" b="1">
              <a:solidFill>
                <a:schemeClr val="bg1"/>
              </a:solidFill>
              <a:latin typeface="Aptos Display"/>
            </a:endParaRPr>
          </a:p>
          <a:p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AI in Generation of Copyrightable Content</a:t>
            </a:r>
            <a:endParaRPr lang="en-US" sz="3600" b="1" dirty="0">
              <a:solidFill>
                <a:schemeClr val="bg1"/>
              </a:solidFill>
              <a:latin typeface="Aptos Display"/>
              <a:ea typeface="+mn-lt"/>
              <a:cs typeface="Times New Roman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ptos Display"/>
                <a:ea typeface="+mn-lt"/>
                <a:cs typeface="Times New Roman"/>
              </a:rPr>
              <a:t>Penalty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of Breach of Policy</a:t>
            </a:r>
            <a:endParaRPr lang="en-US" sz="3600" b="1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Technology Pattern PNGs for Free Download">
            <a:extLst>
              <a:ext uri="{FF2B5EF4-FFF2-40B4-BE49-F238E27FC236}">
                <a16:creationId xmlns:a16="http://schemas.microsoft.com/office/drawing/2014/main" id="{A64B6391-25F0-7197-6C89-6B1733EF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80764" y="-34635"/>
            <a:ext cx="3311237" cy="16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F2B9-9159-6A9E-9041-348FB1C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Shake the Tree</a:t>
            </a:r>
          </a:p>
        </p:txBody>
      </p:sp>
      <p:pic>
        <p:nvPicPr>
          <p:cNvPr id="5" name="Picture 4" descr="Technology Pattern PNGs for Free Download">
            <a:extLst>
              <a:ext uri="{FF2B5EF4-FFF2-40B4-BE49-F238E27FC236}">
                <a16:creationId xmlns:a16="http://schemas.microsoft.com/office/drawing/2014/main" id="{09A60933-08E5-6244-DEFA-A28EB95D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436"/>
            <a:ext cx="3172692" cy="1565564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E182198-59BA-AA12-166A-9000430C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5374B-D440-C12E-6CF7-C440DC214CBD}"/>
              </a:ext>
            </a:extLst>
          </p:cNvPr>
          <p:cNvSpPr txBox="1"/>
          <p:nvPr/>
        </p:nvSpPr>
        <p:spPr>
          <a:xfrm>
            <a:off x="6006517" y="1598409"/>
            <a:ext cx="5852381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Find your AI Explorers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Look for use cases that are low hanging fruit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Measure ROI:</a:t>
            </a:r>
          </a:p>
          <a:p>
            <a:pPr marL="1485900" lvl="2" indent="-571500">
              <a:buFont typeface="Wingdings" panose="020B0604020202020204" pitchFamily="34" charset="0"/>
              <a:buChar char="§"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Time savings </a:t>
            </a:r>
            <a:endParaRPr lang="en-US" sz="3200" b="1">
              <a:solidFill>
                <a:schemeClr val="bg1"/>
              </a:solidFill>
              <a:latin typeface="+mj-lt"/>
            </a:endParaRPr>
          </a:p>
          <a:p>
            <a:pPr marL="1485900" lvl="2" indent="-571500">
              <a:buFont typeface="Wingdings" panose="020B0604020202020204" pitchFamily="34" charset="0"/>
              <a:buChar char="§"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Financial Impact </a:t>
            </a:r>
            <a:endParaRPr lang="en-US" sz="3200" b="1">
              <a:solidFill>
                <a:schemeClr val="bg1"/>
              </a:solidFill>
              <a:latin typeface="+mj-lt"/>
            </a:endParaRPr>
          </a:p>
          <a:p>
            <a:pPr marL="1485900" lvl="2" indent="-571500">
              <a:buFont typeface="Wingdings" panose="020B0604020202020204" pitchFamily="34" charset="0"/>
              <a:buChar char="§"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Customer service Improvements </a:t>
            </a:r>
            <a:endParaRPr lang="en-US" sz="3200" b="1" dirty="0">
              <a:solidFill>
                <a:schemeClr val="bg1"/>
              </a:solidFill>
              <a:latin typeface="Aptos Display"/>
            </a:endParaRPr>
          </a:p>
          <a:p>
            <a:endParaRPr lang="en-US" sz="40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61CE8-5ECC-EFF6-394F-5A54AA46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57" y="1724379"/>
            <a:ext cx="4823150" cy="34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BAAEA-A46B-59AB-31A5-036EDF80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5589-A92B-8899-1C79-532010B2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Closing Thoughts</a:t>
            </a: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D482AC8-05D5-8727-9592-D36341FBC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5" name="Picture 4" descr="Technology Pattern PNGs for Free Download">
            <a:extLst>
              <a:ext uri="{FF2B5EF4-FFF2-40B4-BE49-F238E27FC236}">
                <a16:creationId xmlns:a16="http://schemas.microsoft.com/office/drawing/2014/main" id="{D60E4631-D4C1-E488-21EF-381337C9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80764" y="-34635"/>
            <a:ext cx="3311237" cy="16071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FEAE65-2D91-D989-DB88-8F87A0A6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067"/>
            <a:ext cx="11368847" cy="4412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Start Now</a:t>
            </a:r>
            <a:endParaRPr lang="en-US" sz="3600" b="1" dirty="0">
              <a:solidFill>
                <a:schemeClr val="bg1"/>
              </a:solidFill>
              <a:latin typeface="Aptos Display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ptos Display"/>
              </a:rPr>
              <a:t>Adopt an AI Acceptable Use Policy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Put Secure AI Tools in Place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Commit to use AI 30 minutes per day</a:t>
            </a:r>
            <a:endParaRPr lang="en-US" sz="3600" b="1" dirty="0">
              <a:solidFill>
                <a:schemeClr val="bg1"/>
              </a:solidFill>
              <a:latin typeface="Aptos Display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Shake the Tree</a:t>
            </a: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Rinse and Repeat</a:t>
            </a: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endParaRPr lang="en-US" sz="40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572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E58AA-BFF6-8F40-5749-FF1BC3C8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19B2-0235-4EC6-302D-F9EB655B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3" y="365125"/>
            <a:ext cx="6112240" cy="13443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Questions – Let Connect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Technology Pattern PNGs for Free Download">
            <a:extLst>
              <a:ext uri="{FF2B5EF4-FFF2-40B4-BE49-F238E27FC236}">
                <a16:creationId xmlns:a16="http://schemas.microsoft.com/office/drawing/2014/main" id="{4F6AD97F-5F22-8C0D-4E71-FA764F76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436"/>
            <a:ext cx="3172692" cy="1565564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D286657-7E5D-DE23-995F-8906D2C7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1E17B32E-A14A-7C22-9464-99520600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62" y="1564111"/>
            <a:ext cx="2954807" cy="2771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42A36-75AF-AFB2-D753-60B06BDF6D0B}"/>
              </a:ext>
            </a:extLst>
          </p:cNvPr>
          <p:cNvSpPr txBox="1"/>
          <p:nvPr/>
        </p:nvSpPr>
        <p:spPr>
          <a:xfrm>
            <a:off x="992120" y="4453185"/>
            <a:ext cx="52262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+mj-lt"/>
              </a:rPr>
              <a:t>Tim Guim, CEO</a:t>
            </a:r>
          </a:p>
          <a:p>
            <a:pPr algn="ctr"/>
            <a:r>
              <a:rPr lang="en-US" sz="3600" b="1">
                <a:solidFill>
                  <a:srgbClr val="FFFFFF"/>
                </a:solidFill>
                <a:latin typeface="+mj-lt"/>
              </a:rPr>
              <a:t>PCH Technologies</a:t>
            </a:r>
          </a:p>
        </p:txBody>
      </p:sp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A87ECEF-A5B7-F1CE-FD22-02E19BDA9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883" y="1564111"/>
            <a:ext cx="2954807" cy="2941550"/>
          </a:xfrm>
          <a:prstGeom prst="rect">
            <a:avLst/>
          </a:prstGeom>
        </p:spPr>
      </p:pic>
      <p:pic>
        <p:nvPicPr>
          <p:cNvPr id="1028" name="Picture 4" descr="New LinkedIn Logo PNG Image Download 2024">
            <a:extLst>
              <a:ext uri="{FF2B5EF4-FFF2-40B4-BE49-F238E27FC236}">
                <a16:creationId xmlns:a16="http://schemas.microsoft.com/office/drawing/2014/main" id="{1D526E19-363E-56BC-E0E7-E4214DDFF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8865" r="9705" b="5528"/>
          <a:stretch/>
        </p:blipFill>
        <p:spPr bwMode="auto">
          <a:xfrm>
            <a:off x="7494280" y="5053349"/>
            <a:ext cx="128001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1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02F6-EDC0-A9BA-67FD-7FD1059D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chemeClr val="bg1"/>
                </a:solidFill>
                <a:cs typeface="+mj-cs"/>
              </a:rPr>
              <a:t>Every disruptive innovation has a tangible moment that births new markets and disrupts existing ones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Technology Pattern PNGs for Free Download">
            <a:extLst>
              <a:ext uri="{FF2B5EF4-FFF2-40B4-BE49-F238E27FC236}">
                <a16:creationId xmlns:a16="http://schemas.microsoft.com/office/drawing/2014/main" id="{ACD8350C-1B53-CBBC-7F19-2E8AA90B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1709"/>
            <a:ext cx="3048001" cy="1496291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059E070-88D0-7D7C-B3BC-16583515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3CFEA-B2C4-55C8-1032-577E98058C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8" t="-200" r="750" b="1804"/>
          <a:stretch/>
        </p:blipFill>
        <p:spPr>
          <a:xfrm>
            <a:off x="530569" y="1907311"/>
            <a:ext cx="3668559" cy="3487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221E3-1B21-524B-992B-5BBF54CB7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491" y="1907310"/>
            <a:ext cx="3522390" cy="3487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71CEA-EB38-F827-6B9A-6559B41FC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158" y="1907310"/>
            <a:ext cx="3540444" cy="34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20CF8-74E7-02A9-832B-04E249554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809493-C382-006E-52C8-E79E839A12A6}"/>
              </a:ext>
            </a:extLst>
          </p:cNvPr>
          <p:cNvSpPr txBox="1"/>
          <p:nvPr/>
        </p:nvSpPr>
        <p:spPr>
          <a:xfrm>
            <a:off x="399149" y="4353717"/>
            <a:ext cx="385405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Human Only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15C85-9975-6781-A5C7-BBD45910F2B8}"/>
              </a:ext>
            </a:extLst>
          </p:cNvPr>
          <p:cNvSpPr txBox="1"/>
          <p:nvPr/>
        </p:nvSpPr>
        <p:spPr>
          <a:xfrm>
            <a:off x="4548852" y="4353716"/>
            <a:ext cx="329688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AI as a Co-Pilot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179F1-4A52-08A4-D636-FDB41B2AAFD7}"/>
              </a:ext>
            </a:extLst>
          </p:cNvPr>
          <p:cNvSpPr txBox="1"/>
          <p:nvPr/>
        </p:nvSpPr>
        <p:spPr>
          <a:xfrm>
            <a:off x="8100544" y="4399882"/>
            <a:ext cx="379478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Completely Automated AI</a:t>
            </a:r>
          </a:p>
        </p:txBody>
      </p:sp>
      <p:pic>
        <p:nvPicPr>
          <p:cNvPr id="3" name="Picture 2" descr="6 ways you can use ChatGPT as an accountant now | Karbon resources">
            <a:extLst>
              <a:ext uri="{FF2B5EF4-FFF2-40B4-BE49-F238E27FC236}">
                <a16:creationId xmlns:a16="http://schemas.microsoft.com/office/drawing/2014/main" id="{D23E0DB4-B638-1CDF-5C04-D767FD62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6" b="3295"/>
          <a:stretch/>
        </p:blipFill>
        <p:spPr>
          <a:xfrm>
            <a:off x="4343945" y="1846149"/>
            <a:ext cx="3501791" cy="2384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an AI Ever Become Capable of Original Thought?">
            <a:extLst>
              <a:ext uri="{FF2B5EF4-FFF2-40B4-BE49-F238E27FC236}">
                <a16:creationId xmlns:a16="http://schemas.microsoft.com/office/drawing/2014/main" id="{D92BD909-D4DB-640F-B5F4-C1E34A8371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82" t="3298" r="-353" b="3607"/>
          <a:stretch/>
        </p:blipFill>
        <p:spPr>
          <a:xfrm>
            <a:off x="8100544" y="1845560"/>
            <a:ext cx="3466642" cy="2377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A40B16-A1A8-769B-60F7-48AE787E681E}"/>
              </a:ext>
            </a:extLst>
          </p:cNvPr>
          <p:cNvSpPr txBox="1"/>
          <p:nvPr/>
        </p:nvSpPr>
        <p:spPr>
          <a:xfrm>
            <a:off x="638888" y="365873"/>
            <a:ext cx="808947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How to think about AI</a:t>
            </a:r>
          </a:p>
        </p:txBody>
      </p:sp>
      <p:pic>
        <p:nvPicPr>
          <p:cNvPr id="21" name="Picture 20" descr="Technology Pattern PNGs for Free Download">
            <a:extLst>
              <a:ext uri="{FF2B5EF4-FFF2-40B4-BE49-F238E27FC236}">
                <a16:creationId xmlns:a16="http://schemas.microsoft.com/office/drawing/2014/main" id="{E710A74D-6FCE-ECDE-A445-8FF2BECE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2436"/>
            <a:ext cx="3172692" cy="1565564"/>
          </a:xfrm>
          <a:prstGeom prst="rect">
            <a:avLst/>
          </a:prstGeom>
        </p:spPr>
      </p:pic>
      <p:pic>
        <p:nvPicPr>
          <p:cNvPr id="22" name="Picture 21" descr="Technology Pattern PNGs for Free Download">
            <a:extLst>
              <a:ext uri="{FF2B5EF4-FFF2-40B4-BE49-F238E27FC236}">
                <a16:creationId xmlns:a16="http://schemas.microsoft.com/office/drawing/2014/main" id="{74A6FDA2-8609-3168-FDA6-0445C93D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728364" y="1"/>
            <a:ext cx="3463637" cy="1641763"/>
          </a:xfrm>
          <a:prstGeom prst="rect">
            <a:avLst/>
          </a:prstGeom>
        </p:spPr>
      </p:pic>
      <p:pic>
        <p:nvPicPr>
          <p:cNvPr id="27" name="Picture 2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B41F876-0CE4-5C2E-ED75-64B7FE54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2" name="Picture 1" descr="Screen vs paper: does it matter how you write?">
            <a:extLst>
              <a:ext uri="{FF2B5EF4-FFF2-40B4-BE49-F238E27FC236}">
                <a16:creationId xmlns:a16="http://schemas.microsoft.com/office/drawing/2014/main" id="{18AFB571-4019-4CCD-8CDC-7C04756CF5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332" t="1283" r="7423" b="1974"/>
          <a:stretch/>
        </p:blipFill>
        <p:spPr>
          <a:xfrm>
            <a:off x="710937" y="1851678"/>
            <a:ext cx="3378200" cy="237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6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3EB83-FA40-1AE9-2AC4-006AE284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DEF073B0-56C8-5C84-E319-18A20ECB78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0786" y="447560"/>
            <a:ext cx="10902047" cy="1667380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Current State of SMB AI Adoption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pto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A92F1-8DE3-6AE8-30CF-2989EB46B546}"/>
              </a:ext>
            </a:extLst>
          </p:cNvPr>
          <p:cNvSpPr txBox="1"/>
          <p:nvPr/>
        </p:nvSpPr>
        <p:spPr>
          <a:xfrm>
            <a:off x="4286610" y="6262429"/>
            <a:ext cx="36195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Q2 2024 </a:t>
            </a:r>
            <a:r>
              <a:rPr lang="en-US" sz="1400" i="0" err="1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Thryv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Report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0BFFA30-2DAF-33C9-A1DC-996457490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6" name="Picture 5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F8664B76-81D6-8160-75D2-C798ADFF1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73" y="1522522"/>
            <a:ext cx="5391150" cy="4391025"/>
          </a:xfrm>
          <a:prstGeom prst="rect">
            <a:avLst/>
          </a:prstGeom>
        </p:spPr>
      </p:pic>
      <p:pic>
        <p:nvPicPr>
          <p:cNvPr id="12" name="Picture 1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7901065-26F4-69AF-F92D-59A0C18876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" t="9179" r="7489" b="-6273"/>
          <a:stretch/>
        </p:blipFill>
        <p:spPr>
          <a:xfrm>
            <a:off x="6384593" y="3761557"/>
            <a:ext cx="4503262" cy="2302808"/>
          </a:xfrm>
          <a:prstGeom prst="rect">
            <a:avLst/>
          </a:prstGeom>
        </p:spPr>
      </p:pic>
      <p:pic>
        <p:nvPicPr>
          <p:cNvPr id="15" name="Picture 1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17D2416B-5E57-6EAE-5BFF-35165485AF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57" t="8835" r="3683" b="28759"/>
          <a:stretch/>
        </p:blipFill>
        <p:spPr>
          <a:xfrm>
            <a:off x="6383062" y="1522544"/>
            <a:ext cx="4507661" cy="23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36E9D-121D-EADA-B6AE-8ACBBC56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BDFC5E1-9C3B-D534-AA7C-C2220152E7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475" y="465077"/>
            <a:ext cx="10902047" cy="836383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Projected Time Savings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E54CC-93D4-592B-E1F5-F18B244E15EF}"/>
              </a:ext>
            </a:extLst>
          </p:cNvPr>
          <p:cNvSpPr txBox="1"/>
          <p:nvPr/>
        </p:nvSpPr>
        <p:spPr>
          <a:xfrm>
            <a:off x="4286610" y="6262429"/>
            <a:ext cx="36195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Q2 2024 </a:t>
            </a:r>
            <a:r>
              <a:rPr lang="en-US" sz="1400" i="0" err="1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Thryv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Report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8D650E1-4DEC-692B-C505-F10F5D3BB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4" name="Picture 3" descr="A graph of blue bars with white text&#10;&#10;AI-generated content may be incorrect.">
            <a:extLst>
              <a:ext uri="{FF2B5EF4-FFF2-40B4-BE49-F238E27FC236}">
                <a16:creationId xmlns:a16="http://schemas.microsoft.com/office/drawing/2014/main" id="{392359D2-FB7B-7085-FC08-37D0281E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765" y="1455683"/>
            <a:ext cx="9658678" cy="45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AF57A-2847-496E-C6D9-5C82CE86D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B5240A5-AA12-1313-F299-B7CE60C3E9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475" y="465077"/>
            <a:ext cx="10902047" cy="836383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Projected Cost Savings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DC003-58D1-6FF2-500E-D02F48BAB103}"/>
              </a:ext>
            </a:extLst>
          </p:cNvPr>
          <p:cNvSpPr txBox="1"/>
          <p:nvPr/>
        </p:nvSpPr>
        <p:spPr>
          <a:xfrm>
            <a:off x="4286610" y="6262429"/>
            <a:ext cx="36195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Q2 2024 </a:t>
            </a:r>
            <a:r>
              <a:rPr lang="en-US" sz="1400" i="0" err="1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Thryv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Report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987059-0D56-5DCD-1A6A-984DE77C2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04D214-3424-253B-EF08-77993DEDF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453" y="1478127"/>
            <a:ext cx="96393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85BC8-420E-833B-327F-B7F1E000C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D477ABD-73C1-C0C8-C752-17A9F40309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475" y="465077"/>
            <a:ext cx="10902047" cy="836383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Reasons Given Not to Adopt 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58DDD-C4CA-62DE-EC69-7EC9883752A8}"/>
              </a:ext>
            </a:extLst>
          </p:cNvPr>
          <p:cNvSpPr txBox="1"/>
          <p:nvPr/>
        </p:nvSpPr>
        <p:spPr>
          <a:xfrm>
            <a:off x="4286610" y="6262429"/>
            <a:ext cx="36195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Q2 2024 </a:t>
            </a:r>
            <a:r>
              <a:rPr lang="en-US" sz="1400" i="0" err="1">
                <a:solidFill>
                  <a:schemeClr val="bg1"/>
                </a:solidFill>
                <a:effectLst/>
                <a:latin typeface="Open Sans"/>
                <a:ea typeface="Open Sans"/>
                <a:cs typeface="Open Sans"/>
              </a:rPr>
              <a:t>Thryv</a:t>
            </a:r>
            <a:r>
              <a:rPr lang="en-US" sz="14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Report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71DAD48-88B8-6207-72FB-ADD31566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3" name="Picture 2" descr="A comparison of blue pie charts&#10;&#10;AI-generated content may be incorrect.">
            <a:extLst>
              <a:ext uri="{FF2B5EF4-FFF2-40B4-BE49-F238E27FC236}">
                <a16:creationId xmlns:a16="http://schemas.microsoft.com/office/drawing/2014/main" id="{DFB4BE50-DC53-49F8-F022-171925866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01" t="15076" r="2237" b="11069"/>
          <a:stretch/>
        </p:blipFill>
        <p:spPr>
          <a:xfrm>
            <a:off x="1123895" y="1716307"/>
            <a:ext cx="10408223" cy="40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CA0AA91-D7FA-0099-8692-4B409C8B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  <p:pic>
        <p:nvPicPr>
          <p:cNvPr id="10" name="Picture 9" descr="Technology Pattern PNGs for Free Download">
            <a:extLst>
              <a:ext uri="{FF2B5EF4-FFF2-40B4-BE49-F238E27FC236}">
                <a16:creationId xmlns:a16="http://schemas.microsoft.com/office/drawing/2014/main" id="{E366CDF0-02EB-0785-B72D-54C6FECB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0900"/>
            <a:ext cx="2770496" cy="13671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6E28F0-068D-244C-E527-DED235BBF491}"/>
              </a:ext>
            </a:extLst>
          </p:cNvPr>
          <p:cNvSpPr txBox="1">
            <a:spLocks/>
          </p:cNvSpPr>
          <p:nvPr/>
        </p:nvSpPr>
        <p:spPr>
          <a:xfrm>
            <a:off x="747089" y="1613639"/>
            <a:ext cx="10156436" cy="16673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AI Journey for the Small to Midsize Business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B890889-C369-C6FD-EFA7-A984945931BE}"/>
              </a:ext>
            </a:extLst>
          </p:cNvPr>
          <p:cNvSpPr txBox="1">
            <a:spLocks/>
          </p:cNvSpPr>
          <p:nvPr/>
        </p:nvSpPr>
        <p:spPr>
          <a:xfrm>
            <a:off x="1920693" y="3818222"/>
            <a:ext cx="8581545" cy="2264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Crawl 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-&gt;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Walk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-&gt;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en-US" sz="16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Run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 descr="Technology Pattern PNGs for Free Download">
            <a:extLst>
              <a:ext uri="{FF2B5EF4-FFF2-40B4-BE49-F238E27FC236}">
                <a16:creationId xmlns:a16="http://schemas.microsoft.com/office/drawing/2014/main" id="{2171D02B-011E-EC30-63DF-E59FD26D9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28364" y="1"/>
            <a:ext cx="3463637" cy="16417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56585"/>
            <a:ext cx="12192000" cy="719308"/>
            <a:chOff x="0" y="0"/>
            <a:chExt cx="4816593" cy="360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60798"/>
            </a:xfrm>
            <a:custGeom>
              <a:avLst/>
              <a:gdLst/>
              <a:ahLst/>
              <a:cxnLst/>
              <a:rect l="l" t="t" r="r" b="b"/>
              <a:pathLst>
                <a:path w="4816592" h="360798">
                  <a:moveTo>
                    <a:pt x="0" y="0"/>
                  </a:moveTo>
                  <a:lnTo>
                    <a:pt x="4816592" y="0"/>
                  </a:lnTo>
                  <a:lnTo>
                    <a:pt x="4816592" y="360798"/>
                  </a:lnTo>
                  <a:lnTo>
                    <a:pt x="0" y="360798"/>
                  </a:lnTo>
                  <a:close/>
                </a:path>
              </a:pathLst>
            </a:custGeom>
            <a:gradFill rotWithShape="1">
              <a:gsLst>
                <a:gs pos="0">
                  <a:srgbClr val="488D43"/>
                </a:gs>
                <a:gs pos="71000">
                  <a:srgbClr val="005C2A"/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274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359198"/>
            <a:ext cx="12192000" cy="722950"/>
            <a:chOff x="0" y="-93305"/>
            <a:chExt cx="4816593" cy="454104"/>
          </a:xfrm>
          <a:gradFill>
            <a:gsLst>
              <a:gs pos="0">
                <a:srgbClr val="488D43"/>
              </a:gs>
              <a:gs pos="71000">
                <a:srgbClr val="005C2A"/>
              </a:gs>
            </a:gsLst>
            <a:lin ang="0" scaled="0"/>
          </a:gra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808396" cy="231449"/>
            </a:xfrm>
            <a:custGeom>
              <a:avLst/>
              <a:gdLst/>
              <a:ahLst/>
              <a:cxnLst/>
              <a:rect l="l" t="t" r="r" b="b"/>
              <a:pathLst>
                <a:path w="4816592" h="360798">
                  <a:moveTo>
                    <a:pt x="0" y="0"/>
                  </a:moveTo>
                  <a:lnTo>
                    <a:pt x="4816592" y="0"/>
                  </a:lnTo>
                  <a:lnTo>
                    <a:pt x="4816592" y="360798"/>
                  </a:lnTo>
                  <a:lnTo>
                    <a:pt x="0" y="3607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3305"/>
              <a:ext cx="4816593" cy="45410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8273" y="243715"/>
            <a:ext cx="7060869" cy="1058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0"/>
              </a:lnSpc>
            </a:pPr>
            <a:r>
              <a:rPr lang="en-US" sz="3900" b="1">
                <a:solidFill>
                  <a:srgbClr val="FFFFFF"/>
                </a:solidFill>
                <a:latin typeface="Aptos Display"/>
                <a:ea typeface="Poppins Bold"/>
                <a:cs typeface="Poppins Bold"/>
                <a:sym typeface="Poppins Bold"/>
              </a:rPr>
              <a:t>SMB AI ADOPTION IS TOP DOWN AND BOTTOM 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60056" y="1695241"/>
            <a:ext cx="3324127" cy="27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IT AND SECURITY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2902" y="5601496"/>
            <a:ext cx="3324127" cy="27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cs typeface="Poppins Bold"/>
              </a:rPr>
              <a:t>TECH SAVVY WORKERS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72441" y="5601496"/>
            <a:ext cx="3324127" cy="27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GEN Z</a:t>
            </a:r>
            <a:endParaRPr lang="en-US" sz="2000" b="1" spc="82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455" y="1558140"/>
            <a:ext cx="3324127" cy="54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GOVERNANCE AND </a:t>
            </a:r>
          </a:p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COMPLIANCE</a:t>
            </a:r>
            <a:endParaRPr lang="en-US" sz="2000" b="1" spc="82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02413" y="1695241"/>
            <a:ext cx="3324127" cy="27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C-SUITE</a:t>
            </a:r>
            <a:endParaRPr lang="en-US" sz="2000" b="1" spc="82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8121" y="5601496"/>
            <a:ext cx="3324127" cy="27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3"/>
              </a:lnSpc>
              <a:spcBef>
                <a:spcPct val="0"/>
              </a:spcBef>
            </a:pPr>
            <a:r>
              <a:rPr lang="en-US" sz="2000" b="1" spc="82">
                <a:solidFill>
                  <a:srgbClr val="FFFFFF"/>
                </a:solidFill>
                <a:latin typeface="Aptos"/>
                <a:cs typeface="Poppins Bold"/>
                <a:sym typeface="Poppins Bold"/>
              </a:rPr>
              <a:t>AI EXPLORERS</a:t>
            </a:r>
            <a:endParaRPr lang="en-US" sz="2000"/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-359803" y="2800210"/>
            <a:ext cx="2729376" cy="1480742"/>
            <a:chOff x="0" y="0"/>
            <a:chExt cx="1296669" cy="6555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6669" cy="655561"/>
            </a:xfrm>
            <a:custGeom>
              <a:avLst/>
              <a:gdLst/>
              <a:ahLst/>
              <a:cxnLst/>
              <a:rect l="l" t="t" r="r" b="b"/>
              <a:pathLst>
                <a:path w="1296669" h="655561">
                  <a:moveTo>
                    <a:pt x="1296669" y="327780"/>
                  </a:moveTo>
                  <a:lnTo>
                    <a:pt x="890269" y="0"/>
                  </a:lnTo>
                  <a:lnTo>
                    <a:pt x="890269" y="203200"/>
                  </a:lnTo>
                  <a:lnTo>
                    <a:pt x="0" y="203200"/>
                  </a:lnTo>
                  <a:lnTo>
                    <a:pt x="0" y="452361"/>
                  </a:lnTo>
                  <a:lnTo>
                    <a:pt x="890269" y="452361"/>
                  </a:lnTo>
                  <a:lnTo>
                    <a:pt x="890269" y="655561"/>
                  </a:lnTo>
                  <a:lnTo>
                    <a:pt x="1296669" y="327780"/>
                  </a:lnTo>
                  <a:close/>
                </a:path>
              </a:pathLst>
            </a:custGeom>
            <a:gradFill rotWithShape="1">
              <a:gsLst>
                <a:gs pos="0">
                  <a:srgbClr val="488D43"/>
                </a:gs>
                <a:gs pos="71000">
                  <a:srgbClr val="005C2A"/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36525"/>
              <a:ext cx="1195069" cy="315836"/>
            </a:xfrm>
            <a:prstGeom prst="rect">
              <a:avLst/>
            </a:prstGeom>
          </p:spPr>
          <p:txBody>
            <a:bodyPr lIns="30221" tIns="30221" rIns="30221" bIns="30221" rtlCol="0" anchor="ctr"/>
            <a:lstStyle/>
            <a:p>
              <a:pPr algn="ctr">
                <a:lnSpc>
                  <a:spcPts val="209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16200000">
            <a:off x="9006936" y="3255265"/>
            <a:ext cx="2729374" cy="1480741"/>
            <a:chOff x="0" y="0"/>
            <a:chExt cx="1283080" cy="6555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83080" cy="655561"/>
            </a:xfrm>
            <a:custGeom>
              <a:avLst/>
              <a:gdLst/>
              <a:ahLst/>
              <a:cxnLst/>
              <a:rect l="l" t="t" r="r" b="b"/>
              <a:pathLst>
                <a:path w="1283080" h="655561">
                  <a:moveTo>
                    <a:pt x="1283080" y="327780"/>
                  </a:moveTo>
                  <a:lnTo>
                    <a:pt x="876680" y="0"/>
                  </a:lnTo>
                  <a:lnTo>
                    <a:pt x="876680" y="203200"/>
                  </a:lnTo>
                  <a:lnTo>
                    <a:pt x="0" y="203200"/>
                  </a:lnTo>
                  <a:lnTo>
                    <a:pt x="0" y="452361"/>
                  </a:lnTo>
                  <a:lnTo>
                    <a:pt x="876680" y="452361"/>
                  </a:lnTo>
                  <a:lnTo>
                    <a:pt x="876680" y="655561"/>
                  </a:lnTo>
                  <a:lnTo>
                    <a:pt x="1283080" y="327780"/>
                  </a:lnTo>
                  <a:close/>
                </a:path>
              </a:pathLst>
            </a:custGeom>
            <a:gradFill rotWithShape="1">
              <a:gsLst>
                <a:gs pos="0">
                  <a:srgbClr val="488D43"/>
                </a:gs>
                <a:gs pos="100000">
                  <a:srgbClr val="005C2A"/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36525"/>
              <a:ext cx="1181480" cy="315836"/>
            </a:xfrm>
            <a:prstGeom prst="rect">
              <a:avLst/>
            </a:prstGeom>
          </p:spPr>
          <p:txBody>
            <a:bodyPr lIns="30221" tIns="30221" rIns="30221" bIns="30221" rtlCol="0" anchor="ctr"/>
            <a:lstStyle/>
            <a:p>
              <a:pPr algn="ctr">
                <a:lnSpc>
                  <a:spcPts val="2093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26308" y="2459154"/>
            <a:ext cx="2942760" cy="194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000" b="1" spc="73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AI STRATEGY</a:t>
            </a:r>
            <a:endParaRPr lang="en-US" sz="2000" b="1" spc="73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  <a:p>
            <a:r>
              <a:rPr lang="en-US" sz="2000" b="1" spc="73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ACCEPTABLE USE</a:t>
            </a:r>
            <a:endParaRPr lang="en-US" sz="2000" b="1" spc="73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  <a:p>
            <a:r>
              <a:rPr lang="en-US" sz="2000" b="1" spc="73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EMPLOYEE TRAINING</a:t>
            </a:r>
            <a:endParaRPr lang="en-US" sz="2000" b="1" spc="73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  <a:p>
            <a:r>
              <a:rPr lang="en-US" sz="2000" b="1" spc="73">
                <a:solidFill>
                  <a:srgbClr val="FFFFFF"/>
                </a:solidFill>
                <a:latin typeface="Aptos"/>
                <a:ea typeface="Poppins Bold"/>
                <a:cs typeface="Poppins Bold"/>
                <a:sym typeface="Poppins Bold"/>
              </a:rPr>
              <a:t>APPROVED TOOLS</a:t>
            </a:r>
            <a:endParaRPr lang="en-US" sz="2000" b="1" spc="73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  <a:p>
            <a:pPr>
              <a:lnSpc>
                <a:spcPts val="1867"/>
              </a:lnSpc>
            </a:pPr>
            <a:endParaRPr lang="en-US" sz="1333" b="1" spc="73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867"/>
              </a:lnSpc>
            </a:pPr>
            <a:endParaRPr lang="en-US" sz="1333" b="1" spc="73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endParaRPr lang="en-US" sz="1333" b="1" spc="73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827535" y="3874902"/>
            <a:ext cx="5022664" cy="1705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000" b="1" spc="73">
                <a:solidFill>
                  <a:srgbClr val="FFFFFF"/>
                </a:solidFill>
                <a:ea typeface="+mn-lt"/>
                <a:cs typeface="+mn-lt"/>
                <a:sym typeface="Poppins Bold"/>
              </a:rPr>
              <a:t>FREE FOR ALL WITH TOOLS USED</a:t>
            </a:r>
            <a:endParaRPr lang="en-US" sz="2000"/>
          </a:p>
          <a:p>
            <a:pPr algn="r"/>
            <a:r>
              <a:rPr lang="en-US" sz="2000" b="1" spc="73">
                <a:solidFill>
                  <a:srgbClr val="FFFFFF"/>
                </a:solidFill>
                <a:ea typeface="+mn-lt"/>
                <a:cs typeface="+mn-lt"/>
                <a:sym typeface="Poppins Bold"/>
              </a:rPr>
              <a:t>LOW HANGING FRUIT USE CASES</a:t>
            </a:r>
            <a:endParaRPr lang="en-US" sz="2000"/>
          </a:p>
          <a:p>
            <a:pPr algn="r"/>
            <a:r>
              <a:rPr lang="en-US" sz="2000" b="1" spc="73">
                <a:solidFill>
                  <a:srgbClr val="FFFFFF"/>
                </a:solidFill>
                <a:ea typeface="+mn-lt"/>
                <a:cs typeface="+mn-lt"/>
                <a:sym typeface="Poppins Bold"/>
              </a:rPr>
              <a:t>MEASUREABLE EFFICIENCY GAINS</a:t>
            </a:r>
            <a:endParaRPr lang="en-US" sz="2000">
              <a:ea typeface="+mn-lt"/>
              <a:cs typeface="+mn-lt"/>
            </a:endParaRPr>
          </a:p>
          <a:p>
            <a:pPr algn="r"/>
            <a:r>
              <a:rPr lang="en-US" sz="2000" b="1" spc="73">
                <a:solidFill>
                  <a:srgbClr val="FFFFFF"/>
                </a:solidFill>
                <a:ea typeface="+mn-lt"/>
                <a:cs typeface="+mn-lt"/>
                <a:sym typeface="Poppins Bold"/>
              </a:rPr>
              <a:t>INTERNAL AI ADVOCATES</a:t>
            </a:r>
            <a:endParaRPr lang="en-US" sz="2000"/>
          </a:p>
          <a:p>
            <a:pPr algn="r">
              <a:lnSpc>
                <a:spcPts val="1867"/>
              </a:lnSpc>
            </a:pPr>
            <a:endParaRPr lang="en-US" sz="2000" b="1" spc="73">
              <a:solidFill>
                <a:srgbClr val="FFFFFF"/>
              </a:solidFill>
              <a:latin typeface="Aptos"/>
              <a:ea typeface="Poppins Bold"/>
              <a:cs typeface="Poppins Bold"/>
            </a:endParaRPr>
          </a:p>
          <a:p>
            <a:pPr algn="r">
              <a:lnSpc>
                <a:spcPts val="1867"/>
              </a:lnSpc>
              <a:spcBef>
                <a:spcPct val="0"/>
              </a:spcBef>
            </a:pPr>
            <a:endParaRPr lang="en-US" sz="1333" b="1" spc="73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24" name="Picture 23" descr="Technology Pattern PNGs for Free Download">
            <a:extLst>
              <a:ext uri="{FF2B5EF4-FFF2-40B4-BE49-F238E27FC236}">
                <a16:creationId xmlns:a16="http://schemas.microsoft.com/office/drawing/2014/main" id="{D71DDCC2-A623-67C6-C173-32492AC8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53944" y="0"/>
            <a:ext cx="3158838" cy="1503218"/>
          </a:xfrm>
          <a:prstGeom prst="rect">
            <a:avLst/>
          </a:prstGeom>
        </p:spPr>
      </p:pic>
      <p:pic>
        <p:nvPicPr>
          <p:cNvPr id="26" name="Picture 2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4F7948D-93D4-024B-7B11-4FD638324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525" y="6261680"/>
            <a:ext cx="1198419" cy="458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Widescreen</PresentationFormat>
  <Paragraphs>110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Open Sans</vt:lpstr>
      <vt:lpstr>Poppins Bold</vt:lpstr>
      <vt:lpstr>Source Sans Pro</vt:lpstr>
      <vt:lpstr>Wingdings</vt:lpstr>
      <vt:lpstr>Office Theme</vt:lpstr>
      <vt:lpstr>Trailblazing with AI:  A Journey for Modern Small to Medium Business</vt:lpstr>
      <vt:lpstr>Every disruptive innovation has a tangible moment that births new markets and disrupts existing ones</vt:lpstr>
      <vt:lpstr>PowerPoint Presentation</vt:lpstr>
      <vt:lpstr>Current State of SMB AI Adoption </vt:lpstr>
      <vt:lpstr>Projected Time Savings</vt:lpstr>
      <vt:lpstr>Projected Cost Savings</vt:lpstr>
      <vt:lpstr>Reasons Given Not to Adopt AI</vt:lpstr>
      <vt:lpstr>PowerPoint Presentation</vt:lpstr>
      <vt:lpstr>PowerPoint Presentation</vt:lpstr>
      <vt:lpstr>AI Acceptable Use Policy</vt:lpstr>
      <vt:lpstr>Shake the Tree</vt:lpstr>
      <vt:lpstr>Closing Thoughts</vt:lpstr>
      <vt:lpstr>Questions – Let Connect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Madison McDaniel</dc:creator>
  <cp:lastModifiedBy>Mark Magyar</cp:lastModifiedBy>
  <cp:revision>320</cp:revision>
  <dcterms:created xsi:type="dcterms:W3CDTF">2024-11-12T13:48:09Z</dcterms:created>
  <dcterms:modified xsi:type="dcterms:W3CDTF">2026-07-16T17:29:03Z</dcterms:modified>
</cp:coreProperties>
</file>